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69"/>
  </p:notesMasterIdLst>
  <p:sldIdLst>
    <p:sldId id="272" r:id="rId4"/>
    <p:sldId id="375" r:id="rId5"/>
    <p:sldId id="270" r:id="rId6"/>
    <p:sldId id="376" r:id="rId7"/>
    <p:sldId id="377" r:id="rId8"/>
    <p:sldId id="271" r:id="rId9"/>
    <p:sldId id="258" r:id="rId10"/>
    <p:sldId id="277" r:id="rId11"/>
    <p:sldId id="281" r:id="rId12"/>
    <p:sldId id="282" r:id="rId13"/>
    <p:sldId id="283" r:id="rId14"/>
    <p:sldId id="284" r:id="rId15"/>
    <p:sldId id="292" r:id="rId16"/>
    <p:sldId id="286" r:id="rId17"/>
    <p:sldId id="294" r:id="rId18"/>
    <p:sldId id="318" r:id="rId19"/>
    <p:sldId id="308" r:id="rId20"/>
    <p:sldId id="309" r:id="rId21"/>
    <p:sldId id="310" r:id="rId22"/>
    <p:sldId id="311" r:id="rId23"/>
    <p:sldId id="312" r:id="rId24"/>
    <p:sldId id="307" r:id="rId25"/>
    <p:sldId id="313" r:id="rId26"/>
    <p:sldId id="295" r:id="rId27"/>
    <p:sldId id="296" r:id="rId28"/>
    <p:sldId id="297" r:id="rId29"/>
    <p:sldId id="298" r:id="rId30"/>
    <p:sldId id="259" r:id="rId31"/>
    <p:sldId id="314" r:id="rId32"/>
    <p:sldId id="326" r:id="rId33"/>
    <p:sldId id="327" r:id="rId34"/>
    <p:sldId id="340" r:id="rId35"/>
    <p:sldId id="331" r:id="rId36"/>
    <p:sldId id="341" r:id="rId37"/>
    <p:sldId id="333" r:id="rId38"/>
    <p:sldId id="334" r:id="rId39"/>
    <p:sldId id="336" r:id="rId40"/>
    <p:sldId id="337" r:id="rId41"/>
    <p:sldId id="338" r:id="rId42"/>
    <p:sldId id="342" r:id="rId43"/>
    <p:sldId id="343" r:id="rId44"/>
    <p:sldId id="344" r:id="rId45"/>
    <p:sldId id="345" r:id="rId46"/>
    <p:sldId id="346" r:id="rId47"/>
    <p:sldId id="347" r:id="rId48"/>
    <p:sldId id="348" r:id="rId49"/>
    <p:sldId id="339" r:id="rId50"/>
    <p:sldId id="359" r:id="rId51"/>
    <p:sldId id="360" r:id="rId52"/>
    <p:sldId id="362" r:id="rId53"/>
    <p:sldId id="361"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8" r:id="rId67"/>
    <p:sldId id="379" r:id="rId68"/>
    <p:sldId id="380" r:id="rId69"/>
    <p:sldId id="382" r:id="rId70"/>
    <p:sldId id="383" r:id="rId71"/>
    <p:sldId id="384" r:id="rId72"/>
    <p:sldId id="385" r:id="rId73"/>
    <p:sldId id="386" r:id="rId74"/>
    <p:sldId id="387" r:id="rId75"/>
    <p:sldId id="511" r:id="rId76"/>
    <p:sldId id="512" r:id="rId77"/>
    <p:sldId id="513" r:id="rId78"/>
    <p:sldId id="514" r:id="rId79"/>
    <p:sldId id="515" r:id="rId80"/>
    <p:sldId id="516" r:id="rId81"/>
    <p:sldId id="517" r:id="rId82"/>
    <p:sldId id="518" r:id="rId83"/>
    <p:sldId id="519" r:id="rId84"/>
    <p:sldId id="520" r:id="rId85"/>
    <p:sldId id="521" r:id="rId86"/>
    <p:sldId id="522" r:id="rId87"/>
    <p:sldId id="523" r:id="rId88"/>
    <p:sldId id="524" r:id="rId89"/>
    <p:sldId id="525" r:id="rId90"/>
    <p:sldId id="526" r:id="rId91"/>
    <p:sldId id="527" r:id="rId92"/>
    <p:sldId id="528" r:id="rId93"/>
    <p:sldId id="529" r:id="rId94"/>
    <p:sldId id="530" r:id="rId95"/>
    <p:sldId id="531" r:id="rId96"/>
    <p:sldId id="532" r:id="rId97"/>
    <p:sldId id="533" r:id="rId98"/>
    <p:sldId id="534" r:id="rId99"/>
    <p:sldId id="535" r:id="rId100"/>
    <p:sldId id="536" r:id="rId101"/>
    <p:sldId id="537" r:id="rId102"/>
    <p:sldId id="538" r:id="rId103"/>
    <p:sldId id="539" r:id="rId104"/>
    <p:sldId id="540" r:id="rId105"/>
    <p:sldId id="541" r:id="rId106"/>
    <p:sldId id="542" r:id="rId107"/>
    <p:sldId id="543" r:id="rId108"/>
    <p:sldId id="544" r:id="rId109"/>
    <p:sldId id="545" r:id="rId110"/>
    <p:sldId id="546" r:id="rId111"/>
    <p:sldId id="547" r:id="rId112"/>
    <p:sldId id="548" r:id="rId113"/>
    <p:sldId id="549" r:id="rId114"/>
    <p:sldId id="550" r:id="rId115"/>
    <p:sldId id="330" r:id="rId116"/>
    <p:sldId id="551" r:id="rId117"/>
    <p:sldId id="552" r:id="rId118"/>
    <p:sldId id="553" r:id="rId119"/>
    <p:sldId id="554" r:id="rId120"/>
    <p:sldId id="555" r:id="rId121"/>
    <p:sldId id="556" r:id="rId122"/>
    <p:sldId id="557" r:id="rId123"/>
    <p:sldId id="583" r:id="rId124"/>
    <p:sldId id="584" r:id="rId125"/>
    <p:sldId id="585" r:id="rId126"/>
    <p:sldId id="586" r:id="rId127"/>
    <p:sldId id="587" r:id="rId128"/>
    <p:sldId id="588" r:id="rId129"/>
    <p:sldId id="589" r:id="rId130"/>
    <p:sldId id="558" r:id="rId131"/>
    <p:sldId id="559" r:id="rId132"/>
    <p:sldId id="560" r:id="rId133"/>
    <p:sldId id="561" r:id="rId134"/>
    <p:sldId id="562" r:id="rId135"/>
    <p:sldId id="563" r:id="rId136"/>
    <p:sldId id="564" r:id="rId137"/>
    <p:sldId id="565" r:id="rId138"/>
    <p:sldId id="566" r:id="rId139"/>
    <p:sldId id="567" r:id="rId140"/>
    <p:sldId id="568" r:id="rId141"/>
    <p:sldId id="569" r:id="rId142"/>
    <p:sldId id="570" r:id="rId143"/>
    <p:sldId id="571" r:id="rId144"/>
    <p:sldId id="572" r:id="rId145"/>
    <p:sldId id="573" r:id="rId146"/>
    <p:sldId id="574" r:id="rId147"/>
    <p:sldId id="575" r:id="rId148"/>
    <p:sldId id="576" r:id="rId149"/>
    <p:sldId id="577" r:id="rId150"/>
    <p:sldId id="578" r:id="rId151"/>
    <p:sldId id="579" r:id="rId152"/>
    <p:sldId id="580" r:id="rId153"/>
    <p:sldId id="581" r:id="rId154"/>
    <p:sldId id="582" r:id="rId155"/>
    <p:sldId id="591" r:id="rId156"/>
    <p:sldId id="592" r:id="rId157"/>
    <p:sldId id="593" r:id="rId158"/>
    <p:sldId id="594" r:id="rId159"/>
    <p:sldId id="595" r:id="rId160"/>
    <p:sldId id="596" r:id="rId161"/>
    <p:sldId id="597" r:id="rId162"/>
    <p:sldId id="598" r:id="rId163"/>
    <p:sldId id="599" r:id="rId164"/>
    <p:sldId id="600" r:id="rId165"/>
    <p:sldId id="601" r:id="rId166"/>
    <p:sldId id="602" r:id="rId167"/>
    <p:sldId id="603" r:id="rId168"/>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기본 구역" id="{A2A2D082-3708-4C05-B0B0-F72430A0FD25}">
          <p14:sldIdLst>
            <p14:sldId id="272"/>
            <p14:sldId id="375"/>
            <p14:sldId id="270"/>
            <p14:sldId id="376"/>
            <p14:sldId id="377"/>
            <p14:sldId id="271"/>
            <p14:sldId id="258"/>
            <p14:sldId id="277"/>
            <p14:sldId id="281"/>
            <p14:sldId id="282"/>
            <p14:sldId id="283"/>
            <p14:sldId id="284"/>
            <p14:sldId id="292"/>
            <p14:sldId id="286"/>
            <p14:sldId id="294"/>
            <p14:sldId id="318"/>
            <p14:sldId id="308"/>
            <p14:sldId id="309"/>
            <p14:sldId id="310"/>
            <p14:sldId id="311"/>
            <p14:sldId id="312"/>
            <p14:sldId id="307"/>
            <p14:sldId id="313"/>
            <p14:sldId id="295"/>
            <p14:sldId id="296"/>
            <p14:sldId id="297"/>
            <p14:sldId id="298"/>
            <p14:sldId id="259"/>
            <p14:sldId id="314"/>
            <p14:sldId id="326"/>
            <p14:sldId id="327"/>
            <p14:sldId id="340"/>
            <p14:sldId id="331"/>
            <p14:sldId id="341"/>
            <p14:sldId id="333"/>
            <p14:sldId id="334"/>
            <p14:sldId id="336"/>
            <p14:sldId id="337"/>
            <p14:sldId id="338"/>
            <p14:sldId id="342"/>
            <p14:sldId id="343"/>
            <p14:sldId id="344"/>
            <p14:sldId id="345"/>
            <p14:sldId id="346"/>
            <p14:sldId id="347"/>
            <p14:sldId id="348"/>
            <p14:sldId id="339"/>
            <p14:sldId id="359"/>
            <p14:sldId id="360"/>
            <p14:sldId id="362"/>
            <p14:sldId id="361"/>
            <p14:sldId id="363"/>
            <p14:sldId id="364"/>
            <p14:sldId id="365"/>
            <p14:sldId id="366"/>
            <p14:sldId id="367"/>
            <p14:sldId id="368"/>
            <p14:sldId id="369"/>
            <p14:sldId id="370"/>
            <p14:sldId id="371"/>
            <p14:sldId id="372"/>
            <p14:sldId id="373"/>
            <p14:sldId id="374"/>
            <p14:sldId id="378"/>
            <p14:sldId id="379"/>
            <p14:sldId id="380"/>
            <p14:sldId id="382"/>
            <p14:sldId id="383"/>
            <p14:sldId id="384"/>
            <p14:sldId id="385"/>
            <p14:sldId id="386"/>
            <p14:sldId id="387"/>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1"/>
            <p14:sldId id="542"/>
            <p14:sldId id="543"/>
            <p14:sldId id="544"/>
            <p14:sldId id="545"/>
            <p14:sldId id="546"/>
            <p14:sldId id="547"/>
            <p14:sldId id="548"/>
            <p14:sldId id="549"/>
            <p14:sldId id="550"/>
            <p14:sldId id="330"/>
            <p14:sldId id="551"/>
            <p14:sldId id="552"/>
            <p14:sldId id="553"/>
            <p14:sldId id="554"/>
            <p14:sldId id="555"/>
            <p14:sldId id="556"/>
            <p14:sldId id="557"/>
            <p14:sldId id="583"/>
            <p14:sldId id="584"/>
            <p14:sldId id="585"/>
            <p14:sldId id="586"/>
            <p14:sldId id="587"/>
            <p14:sldId id="588"/>
            <p14:sldId id="589"/>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91"/>
            <p14:sldId id="592"/>
            <p14:sldId id="593"/>
            <p14:sldId id="594"/>
            <p14:sldId id="595"/>
            <p14:sldId id="596"/>
            <p14:sldId id="597"/>
            <p14:sldId id="598"/>
            <p14:sldId id="599"/>
            <p14:sldId id="600"/>
            <p14:sldId id="601"/>
            <p14:sldId id="602"/>
            <p14:sldId id="60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hee0" initials="e" lastIdx="1" clrIdx="0">
    <p:extLst>
      <p:ext uri="{19B8F6BF-5375-455C-9EA6-DF929625EA0E}">
        <p15:presenceInfo xmlns:p15="http://schemas.microsoft.com/office/powerpoint/2012/main" userId="ehee0"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204E5F"/>
    <a:srgbClr val="B7D7D8"/>
    <a:srgbClr val="EDF7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85" autoAdjust="0"/>
    <p:restoredTop sz="86375" autoAdjust="0"/>
  </p:normalViewPr>
  <p:slideViewPr>
    <p:cSldViewPr snapToGrid="0">
      <p:cViewPr varScale="1">
        <p:scale>
          <a:sx n="64" d="100"/>
          <a:sy n="64" d="100"/>
        </p:scale>
        <p:origin x="1530" y="48"/>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5" d="100"/>
          <a:sy n="65" d="100"/>
        </p:scale>
        <p:origin x="2299" y="5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commentAuthors" Target="commentAuthors.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presProps" Target="presProps.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slide" Target="slides/slide127.xml"/><Relationship Id="rId135" Type="http://schemas.openxmlformats.org/officeDocument/2006/relationships/slide" Target="slides/slide132.xml"/><Relationship Id="rId151" Type="http://schemas.openxmlformats.org/officeDocument/2006/relationships/slide" Target="slides/slide148.xml"/><Relationship Id="rId156" Type="http://schemas.openxmlformats.org/officeDocument/2006/relationships/slide" Target="slides/slide153.xml"/><Relationship Id="rId172" Type="http://schemas.openxmlformats.org/officeDocument/2006/relationships/viewProps" Target="viewProp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tableStyles" Target="tableStyle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37072-8A57-4D8F-8E5E-706A18DAD831}" type="datetimeFigureOut">
              <a:rPr lang="ko-KR" altLang="en-US" smtClean="0"/>
              <a:t>2020-11-19</a:t>
            </a:fld>
            <a:endParaRPr lang="ko-KR" altLang="en-US"/>
          </a:p>
        </p:txBody>
      </p:sp>
      <p:sp>
        <p:nvSpPr>
          <p:cNvPr id="4" name="슬라이드 이미지 개체 틀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C8E30-6D6C-44F2-A0D6-F7FABD7E3342}" type="slidenum">
              <a:rPr lang="ko-KR" altLang="en-US" smtClean="0"/>
              <a:t>‹#›</a:t>
            </a:fld>
            <a:endParaRPr lang="ko-KR" altLang="en-US"/>
          </a:p>
        </p:txBody>
      </p:sp>
    </p:spTree>
    <p:extLst>
      <p:ext uri="{BB962C8B-B14F-4D97-AF65-F5344CB8AC3E}">
        <p14:creationId xmlns:p14="http://schemas.microsoft.com/office/powerpoint/2010/main" val="3667565435"/>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24</a:t>
            </a:fld>
            <a:endParaRPr lang="ko-KR" altLang="en-US"/>
          </a:p>
        </p:txBody>
      </p:sp>
    </p:spTree>
    <p:extLst>
      <p:ext uri="{BB962C8B-B14F-4D97-AF65-F5344CB8AC3E}">
        <p14:creationId xmlns:p14="http://schemas.microsoft.com/office/powerpoint/2010/main" val="2465369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34</a:t>
            </a:fld>
            <a:endParaRPr lang="ko-KR" altLang="en-US"/>
          </a:p>
        </p:txBody>
      </p:sp>
    </p:spTree>
    <p:extLst>
      <p:ext uri="{BB962C8B-B14F-4D97-AF65-F5344CB8AC3E}">
        <p14:creationId xmlns:p14="http://schemas.microsoft.com/office/powerpoint/2010/main" val="19481795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128</a:t>
            </a:fld>
            <a:endParaRPr lang="ko-KR" altLang="en-US"/>
          </a:p>
        </p:txBody>
      </p:sp>
    </p:spTree>
    <p:extLst>
      <p:ext uri="{BB962C8B-B14F-4D97-AF65-F5344CB8AC3E}">
        <p14:creationId xmlns:p14="http://schemas.microsoft.com/office/powerpoint/2010/main" val="241408135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129</a:t>
            </a:fld>
            <a:endParaRPr lang="ko-KR" altLang="en-US"/>
          </a:p>
        </p:txBody>
      </p:sp>
    </p:spTree>
    <p:extLst>
      <p:ext uri="{BB962C8B-B14F-4D97-AF65-F5344CB8AC3E}">
        <p14:creationId xmlns:p14="http://schemas.microsoft.com/office/powerpoint/2010/main" val="403346282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130</a:t>
            </a:fld>
            <a:endParaRPr lang="ko-KR" altLang="en-US"/>
          </a:p>
        </p:txBody>
      </p:sp>
    </p:spTree>
    <p:extLst>
      <p:ext uri="{BB962C8B-B14F-4D97-AF65-F5344CB8AC3E}">
        <p14:creationId xmlns:p14="http://schemas.microsoft.com/office/powerpoint/2010/main" val="3750099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131</a:t>
            </a:fld>
            <a:endParaRPr lang="ko-KR" altLang="en-US"/>
          </a:p>
        </p:txBody>
      </p:sp>
    </p:spTree>
    <p:extLst>
      <p:ext uri="{BB962C8B-B14F-4D97-AF65-F5344CB8AC3E}">
        <p14:creationId xmlns:p14="http://schemas.microsoft.com/office/powerpoint/2010/main" val="22313187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132</a:t>
            </a:fld>
            <a:endParaRPr lang="ko-KR" altLang="en-US"/>
          </a:p>
        </p:txBody>
      </p:sp>
    </p:spTree>
    <p:extLst>
      <p:ext uri="{BB962C8B-B14F-4D97-AF65-F5344CB8AC3E}">
        <p14:creationId xmlns:p14="http://schemas.microsoft.com/office/powerpoint/2010/main" val="103906520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133</a:t>
            </a:fld>
            <a:endParaRPr lang="ko-KR" altLang="en-US"/>
          </a:p>
        </p:txBody>
      </p:sp>
    </p:spTree>
    <p:extLst>
      <p:ext uri="{BB962C8B-B14F-4D97-AF65-F5344CB8AC3E}">
        <p14:creationId xmlns:p14="http://schemas.microsoft.com/office/powerpoint/2010/main" val="247714847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134</a:t>
            </a:fld>
            <a:endParaRPr lang="ko-KR" altLang="en-US"/>
          </a:p>
        </p:txBody>
      </p:sp>
    </p:spTree>
    <p:extLst>
      <p:ext uri="{BB962C8B-B14F-4D97-AF65-F5344CB8AC3E}">
        <p14:creationId xmlns:p14="http://schemas.microsoft.com/office/powerpoint/2010/main" val="31787830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135</a:t>
            </a:fld>
            <a:endParaRPr lang="ko-KR" altLang="en-US"/>
          </a:p>
        </p:txBody>
      </p:sp>
    </p:spTree>
    <p:extLst>
      <p:ext uri="{BB962C8B-B14F-4D97-AF65-F5344CB8AC3E}">
        <p14:creationId xmlns:p14="http://schemas.microsoft.com/office/powerpoint/2010/main" val="88520615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136</a:t>
            </a:fld>
            <a:endParaRPr lang="ko-KR" altLang="en-US"/>
          </a:p>
        </p:txBody>
      </p:sp>
    </p:spTree>
    <p:extLst>
      <p:ext uri="{BB962C8B-B14F-4D97-AF65-F5344CB8AC3E}">
        <p14:creationId xmlns:p14="http://schemas.microsoft.com/office/powerpoint/2010/main" val="15322803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137</a:t>
            </a:fld>
            <a:endParaRPr lang="ko-KR" altLang="en-US"/>
          </a:p>
        </p:txBody>
      </p:sp>
    </p:spTree>
    <p:extLst>
      <p:ext uri="{BB962C8B-B14F-4D97-AF65-F5344CB8AC3E}">
        <p14:creationId xmlns:p14="http://schemas.microsoft.com/office/powerpoint/2010/main" val="1425291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35</a:t>
            </a:fld>
            <a:endParaRPr lang="ko-KR" altLang="en-US"/>
          </a:p>
        </p:txBody>
      </p:sp>
    </p:spTree>
    <p:extLst>
      <p:ext uri="{BB962C8B-B14F-4D97-AF65-F5344CB8AC3E}">
        <p14:creationId xmlns:p14="http://schemas.microsoft.com/office/powerpoint/2010/main" val="28689180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138</a:t>
            </a:fld>
            <a:endParaRPr lang="ko-KR" altLang="en-US"/>
          </a:p>
        </p:txBody>
      </p:sp>
    </p:spTree>
    <p:extLst>
      <p:ext uri="{BB962C8B-B14F-4D97-AF65-F5344CB8AC3E}">
        <p14:creationId xmlns:p14="http://schemas.microsoft.com/office/powerpoint/2010/main" val="311733991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139</a:t>
            </a:fld>
            <a:endParaRPr lang="ko-KR" altLang="en-US"/>
          </a:p>
        </p:txBody>
      </p:sp>
    </p:spTree>
    <p:extLst>
      <p:ext uri="{BB962C8B-B14F-4D97-AF65-F5344CB8AC3E}">
        <p14:creationId xmlns:p14="http://schemas.microsoft.com/office/powerpoint/2010/main" val="368122168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140</a:t>
            </a:fld>
            <a:endParaRPr lang="ko-KR" altLang="en-US"/>
          </a:p>
        </p:txBody>
      </p:sp>
    </p:spTree>
    <p:extLst>
      <p:ext uri="{BB962C8B-B14F-4D97-AF65-F5344CB8AC3E}">
        <p14:creationId xmlns:p14="http://schemas.microsoft.com/office/powerpoint/2010/main" val="198740970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141</a:t>
            </a:fld>
            <a:endParaRPr lang="ko-KR" altLang="en-US"/>
          </a:p>
        </p:txBody>
      </p:sp>
    </p:spTree>
    <p:extLst>
      <p:ext uri="{BB962C8B-B14F-4D97-AF65-F5344CB8AC3E}">
        <p14:creationId xmlns:p14="http://schemas.microsoft.com/office/powerpoint/2010/main" val="11382509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142</a:t>
            </a:fld>
            <a:endParaRPr lang="ko-KR" altLang="en-US"/>
          </a:p>
        </p:txBody>
      </p:sp>
    </p:spTree>
    <p:extLst>
      <p:ext uri="{BB962C8B-B14F-4D97-AF65-F5344CB8AC3E}">
        <p14:creationId xmlns:p14="http://schemas.microsoft.com/office/powerpoint/2010/main" val="47314169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143</a:t>
            </a:fld>
            <a:endParaRPr lang="ko-KR" altLang="en-US"/>
          </a:p>
        </p:txBody>
      </p:sp>
    </p:spTree>
    <p:extLst>
      <p:ext uri="{BB962C8B-B14F-4D97-AF65-F5344CB8AC3E}">
        <p14:creationId xmlns:p14="http://schemas.microsoft.com/office/powerpoint/2010/main" val="294780522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144</a:t>
            </a:fld>
            <a:endParaRPr lang="ko-KR" altLang="en-US"/>
          </a:p>
        </p:txBody>
      </p:sp>
    </p:spTree>
    <p:extLst>
      <p:ext uri="{BB962C8B-B14F-4D97-AF65-F5344CB8AC3E}">
        <p14:creationId xmlns:p14="http://schemas.microsoft.com/office/powerpoint/2010/main" val="36216575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145</a:t>
            </a:fld>
            <a:endParaRPr lang="ko-KR" altLang="en-US"/>
          </a:p>
        </p:txBody>
      </p:sp>
    </p:spTree>
    <p:extLst>
      <p:ext uri="{BB962C8B-B14F-4D97-AF65-F5344CB8AC3E}">
        <p14:creationId xmlns:p14="http://schemas.microsoft.com/office/powerpoint/2010/main" val="186320470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146</a:t>
            </a:fld>
            <a:endParaRPr lang="ko-KR" altLang="en-US"/>
          </a:p>
        </p:txBody>
      </p:sp>
    </p:spTree>
    <p:extLst>
      <p:ext uri="{BB962C8B-B14F-4D97-AF65-F5344CB8AC3E}">
        <p14:creationId xmlns:p14="http://schemas.microsoft.com/office/powerpoint/2010/main" val="39660673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147</a:t>
            </a:fld>
            <a:endParaRPr lang="ko-KR" altLang="en-US"/>
          </a:p>
        </p:txBody>
      </p:sp>
    </p:spTree>
    <p:extLst>
      <p:ext uri="{BB962C8B-B14F-4D97-AF65-F5344CB8AC3E}">
        <p14:creationId xmlns:p14="http://schemas.microsoft.com/office/powerpoint/2010/main" val="243253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36</a:t>
            </a:fld>
            <a:endParaRPr lang="ko-KR" altLang="en-US"/>
          </a:p>
        </p:txBody>
      </p:sp>
    </p:spTree>
    <p:extLst>
      <p:ext uri="{BB962C8B-B14F-4D97-AF65-F5344CB8AC3E}">
        <p14:creationId xmlns:p14="http://schemas.microsoft.com/office/powerpoint/2010/main" val="9127476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148</a:t>
            </a:fld>
            <a:endParaRPr lang="ko-KR" altLang="en-US"/>
          </a:p>
        </p:txBody>
      </p:sp>
    </p:spTree>
    <p:extLst>
      <p:ext uri="{BB962C8B-B14F-4D97-AF65-F5344CB8AC3E}">
        <p14:creationId xmlns:p14="http://schemas.microsoft.com/office/powerpoint/2010/main" val="39872013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149</a:t>
            </a:fld>
            <a:endParaRPr lang="ko-KR" altLang="en-US"/>
          </a:p>
        </p:txBody>
      </p:sp>
    </p:spTree>
    <p:extLst>
      <p:ext uri="{BB962C8B-B14F-4D97-AF65-F5344CB8AC3E}">
        <p14:creationId xmlns:p14="http://schemas.microsoft.com/office/powerpoint/2010/main" val="185947840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150</a:t>
            </a:fld>
            <a:endParaRPr lang="ko-KR" altLang="en-US"/>
          </a:p>
        </p:txBody>
      </p:sp>
    </p:spTree>
    <p:extLst>
      <p:ext uri="{BB962C8B-B14F-4D97-AF65-F5344CB8AC3E}">
        <p14:creationId xmlns:p14="http://schemas.microsoft.com/office/powerpoint/2010/main" val="126175285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151</a:t>
            </a:fld>
            <a:endParaRPr lang="ko-KR" altLang="en-US"/>
          </a:p>
        </p:txBody>
      </p:sp>
    </p:spTree>
    <p:extLst>
      <p:ext uri="{BB962C8B-B14F-4D97-AF65-F5344CB8AC3E}">
        <p14:creationId xmlns:p14="http://schemas.microsoft.com/office/powerpoint/2010/main" val="2117335683"/>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152</a:t>
            </a:fld>
            <a:endParaRPr lang="ko-KR" altLang="en-US"/>
          </a:p>
        </p:txBody>
      </p:sp>
    </p:spTree>
    <p:extLst>
      <p:ext uri="{BB962C8B-B14F-4D97-AF65-F5344CB8AC3E}">
        <p14:creationId xmlns:p14="http://schemas.microsoft.com/office/powerpoint/2010/main" val="43746959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153</a:t>
            </a:fld>
            <a:endParaRPr lang="ko-KR" altLang="en-US"/>
          </a:p>
        </p:txBody>
      </p:sp>
    </p:spTree>
    <p:extLst>
      <p:ext uri="{BB962C8B-B14F-4D97-AF65-F5344CB8AC3E}">
        <p14:creationId xmlns:p14="http://schemas.microsoft.com/office/powerpoint/2010/main" val="44863469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154</a:t>
            </a:fld>
            <a:endParaRPr lang="ko-KR" altLang="en-US"/>
          </a:p>
        </p:txBody>
      </p:sp>
    </p:spTree>
    <p:extLst>
      <p:ext uri="{BB962C8B-B14F-4D97-AF65-F5344CB8AC3E}">
        <p14:creationId xmlns:p14="http://schemas.microsoft.com/office/powerpoint/2010/main" val="2171616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155</a:t>
            </a:fld>
            <a:endParaRPr lang="ko-KR" altLang="en-US"/>
          </a:p>
        </p:txBody>
      </p:sp>
    </p:spTree>
    <p:extLst>
      <p:ext uri="{BB962C8B-B14F-4D97-AF65-F5344CB8AC3E}">
        <p14:creationId xmlns:p14="http://schemas.microsoft.com/office/powerpoint/2010/main" val="175045484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156</a:t>
            </a:fld>
            <a:endParaRPr lang="ko-KR" altLang="en-US"/>
          </a:p>
        </p:txBody>
      </p:sp>
    </p:spTree>
    <p:extLst>
      <p:ext uri="{BB962C8B-B14F-4D97-AF65-F5344CB8AC3E}">
        <p14:creationId xmlns:p14="http://schemas.microsoft.com/office/powerpoint/2010/main" val="11443745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157</a:t>
            </a:fld>
            <a:endParaRPr lang="ko-KR" altLang="en-US"/>
          </a:p>
        </p:txBody>
      </p:sp>
    </p:spTree>
    <p:extLst>
      <p:ext uri="{BB962C8B-B14F-4D97-AF65-F5344CB8AC3E}">
        <p14:creationId xmlns:p14="http://schemas.microsoft.com/office/powerpoint/2010/main" val="3525083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37</a:t>
            </a:fld>
            <a:endParaRPr lang="ko-KR" altLang="en-US"/>
          </a:p>
        </p:txBody>
      </p:sp>
    </p:spTree>
    <p:extLst>
      <p:ext uri="{BB962C8B-B14F-4D97-AF65-F5344CB8AC3E}">
        <p14:creationId xmlns:p14="http://schemas.microsoft.com/office/powerpoint/2010/main" val="358239639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158</a:t>
            </a:fld>
            <a:endParaRPr lang="ko-KR" altLang="en-US"/>
          </a:p>
        </p:txBody>
      </p:sp>
    </p:spTree>
    <p:extLst>
      <p:ext uri="{BB962C8B-B14F-4D97-AF65-F5344CB8AC3E}">
        <p14:creationId xmlns:p14="http://schemas.microsoft.com/office/powerpoint/2010/main" val="2987755262"/>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159</a:t>
            </a:fld>
            <a:endParaRPr lang="ko-KR" altLang="en-US"/>
          </a:p>
        </p:txBody>
      </p:sp>
    </p:spTree>
    <p:extLst>
      <p:ext uri="{BB962C8B-B14F-4D97-AF65-F5344CB8AC3E}">
        <p14:creationId xmlns:p14="http://schemas.microsoft.com/office/powerpoint/2010/main" val="20066503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160</a:t>
            </a:fld>
            <a:endParaRPr lang="ko-KR" altLang="en-US"/>
          </a:p>
        </p:txBody>
      </p:sp>
    </p:spTree>
    <p:extLst>
      <p:ext uri="{BB962C8B-B14F-4D97-AF65-F5344CB8AC3E}">
        <p14:creationId xmlns:p14="http://schemas.microsoft.com/office/powerpoint/2010/main" val="9395828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161</a:t>
            </a:fld>
            <a:endParaRPr lang="ko-KR" altLang="en-US"/>
          </a:p>
        </p:txBody>
      </p:sp>
    </p:spTree>
    <p:extLst>
      <p:ext uri="{BB962C8B-B14F-4D97-AF65-F5344CB8AC3E}">
        <p14:creationId xmlns:p14="http://schemas.microsoft.com/office/powerpoint/2010/main" val="287824651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162</a:t>
            </a:fld>
            <a:endParaRPr lang="ko-KR" altLang="en-US"/>
          </a:p>
        </p:txBody>
      </p:sp>
    </p:spTree>
    <p:extLst>
      <p:ext uri="{BB962C8B-B14F-4D97-AF65-F5344CB8AC3E}">
        <p14:creationId xmlns:p14="http://schemas.microsoft.com/office/powerpoint/2010/main" val="97920428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163</a:t>
            </a:fld>
            <a:endParaRPr lang="ko-KR" altLang="en-US"/>
          </a:p>
        </p:txBody>
      </p:sp>
    </p:spTree>
    <p:extLst>
      <p:ext uri="{BB962C8B-B14F-4D97-AF65-F5344CB8AC3E}">
        <p14:creationId xmlns:p14="http://schemas.microsoft.com/office/powerpoint/2010/main" val="69817604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164</a:t>
            </a:fld>
            <a:endParaRPr lang="ko-KR" altLang="en-US"/>
          </a:p>
        </p:txBody>
      </p:sp>
    </p:spTree>
    <p:extLst>
      <p:ext uri="{BB962C8B-B14F-4D97-AF65-F5344CB8AC3E}">
        <p14:creationId xmlns:p14="http://schemas.microsoft.com/office/powerpoint/2010/main" val="121829539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165</a:t>
            </a:fld>
            <a:endParaRPr lang="ko-KR" altLang="en-US"/>
          </a:p>
        </p:txBody>
      </p:sp>
    </p:spTree>
    <p:extLst>
      <p:ext uri="{BB962C8B-B14F-4D97-AF65-F5344CB8AC3E}">
        <p14:creationId xmlns:p14="http://schemas.microsoft.com/office/powerpoint/2010/main" val="2265668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38</a:t>
            </a:fld>
            <a:endParaRPr lang="ko-KR" altLang="en-US"/>
          </a:p>
        </p:txBody>
      </p:sp>
    </p:spTree>
    <p:extLst>
      <p:ext uri="{BB962C8B-B14F-4D97-AF65-F5344CB8AC3E}">
        <p14:creationId xmlns:p14="http://schemas.microsoft.com/office/powerpoint/2010/main" val="2575343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39</a:t>
            </a:fld>
            <a:endParaRPr lang="ko-KR" altLang="en-US"/>
          </a:p>
        </p:txBody>
      </p:sp>
    </p:spTree>
    <p:extLst>
      <p:ext uri="{BB962C8B-B14F-4D97-AF65-F5344CB8AC3E}">
        <p14:creationId xmlns:p14="http://schemas.microsoft.com/office/powerpoint/2010/main" val="8979501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40</a:t>
            </a:fld>
            <a:endParaRPr lang="ko-KR" altLang="en-US"/>
          </a:p>
        </p:txBody>
      </p:sp>
    </p:spTree>
    <p:extLst>
      <p:ext uri="{BB962C8B-B14F-4D97-AF65-F5344CB8AC3E}">
        <p14:creationId xmlns:p14="http://schemas.microsoft.com/office/powerpoint/2010/main" val="41287090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41</a:t>
            </a:fld>
            <a:endParaRPr lang="ko-KR" altLang="en-US"/>
          </a:p>
        </p:txBody>
      </p:sp>
    </p:spTree>
    <p:extLst>
      <p:ext uri="{BB962C8B-B14F-4D97-AF65-F5344CB8AC3E}">
        <p14:creationId xmlns:p14="http://schemas.microsoft.com/office/powerpoint/2010/main" val="3718482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42</a:t>
            </a:fld>
            <a:endParaRPr lang="ko-KR" altLang="en-US"/>
          </a:p>
        </p:txBody>
      </p:sp>
    </p:spTree>
    <p:extLst>
      <p:ext uri="{BB962C8B-B14F-4D97-AF65-F5344CB8AC3E}">
        <p14:creationId xmlns:p14="http://schemas.microsoft.com/office/powerpoint/2010/main" val="6223960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43</a:t>
            </a:fld>
            <a:endParaRPr lang="ko-KR" altLang="en-US"/>
          </a:p>
        </p:txBody>
      </p:sp>
    </p:spTree>
    <p:extLst>
      <p:ext uri="{BB962C8B-B14F-4D97-AF65-F5344CB8AC3E}">
        <p14:creationId xmlns:p14="http://schemas.microsoft.com/office/powerpoint/2010/main" val="1108336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25</a:t>
            </a:fld>
            <a:endParaRPr lang="ko-KR" altLang="en-US"/>
          </a:p>
        </p:txBody>
      </p:sp>
    </p:spTree>
    <p:extLst>
      <p:ext uri="{BB962C8B-B14F-4D97-AF65-F5344CB8AC3E}">
        <p14:creationId xmlns:p14="http://schemas.microsoft.com/office/powerpoint/2010/main" val="30995411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44</a:t>
            </a:fld>
            <a:endParaRPr lang="ko-KR" altLang="en-US"/>
          </a:p>
        </p:txBody>
      </p:sp>
    </p:spTree>
    <p:extLst>
      <p:ext uri="{BB962C8B-B14F-4D97-AF65-F5344CB8AC3E}">
        <p14:creationId xmlns:p14="http://schemas.microsoft.com/office/powerpoint/2010/main" val="502143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45</a:t>
            </a:fld>
            <a:endParaRPr lang="ko-KR" altLang="en-US"/>
          </a:p>
        </p:txBody>
      </p:sp>
    </p:spTree>
    <p:extLst>
      <p:ext uri="{BB962C8B-B14F-4D97-AF65-F5344CB8AC3E}">
        <p14:creationId xmlns:p14="http://schemas.microsoft.com/office/powerpoint/2010/main" val="3096821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46</a:t>
            </a:fld>
            <a:endParaRPr lang="ko-KR" altLang="en-US"/>
          </a:p>
        </p:txBody>
      </p:sp>
    </p:spTree>
    <p:extLst>
      <p:ext uri="{BB962C8B-B14F-4D97-AF65-F5344CB8AC3E}">
        <p14:creationId xmlns:p14="http://schemas.microsoft.com/office/powerpoint/2010/main" val="16838838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47</a:t>
            </a:fld>
            <a:endParaRPr lang="ko-KR" altLang="en-US"/>
          </a:p>
        </p:txBody>
      </p:sp>
    </p:spTree>
    <p:extLst>
      <p:ext uri="{BB962C8B-B14F-4D97-AF65-F5344CB8AC3E}">
        <p14:creationId xmlns:p14="http://schemas.microsoft.com/office/powerpoint/2010/main" val="343981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48</a:t>
            </a:fld>
            <a:endParaRPr lang="ko-KR" altLang="en-US"/>
          </a:p>
        </p:txBody>
      </p:sp>
    </p:spTree>
    <p:extLst>
      <p:ext uri="{BB962C8B-B14F-4D97-AF65-F5344CB8AC3E}">
        <p14:creationId xmlns:p14="http://schemas.microsoft.com/office/powerpoint/2010/main" val="27370993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49</a:t>
            </a:fld>
            <a:endParaRPr lang="ko-KR" altLang="en-US"/>
          </a:p>
        </p:txBody>
      </p:sp>
    </p:spTree>
    <p:extLst>
      <p:ext uri="{BB962C8B-B14F-4D97-AF65-F5344CB8AC3E}">
        <p14:creationId xmlns:p14="http://schemas.microsoft.com/office/powerpoint/2010/main" val="1807676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51</a:t>
            </a:fld>
            <a:endParaRPr lang="ko-KR" altLang="en-US"/>
          </a:p>
        </p:txBody>
      </p:sp>
    </p:spTree>
    <p:extLst>
      <p:ext uri="{BB962C8B-B14F-4D97-AF65-F5344CB8AC3E}">
        <p14:creationId xmlns:p14="http://schemas.microsoft.com/office/powerpoint/2010/main" val="96416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52</a:t>
            </a:fld>
            <a:endParaRPr lang="ko-KR" altLang="en-US"/>
          </a:p>
        </p:txBody>
      </p:sp>
    </p:spTree>
    <p:extLst>
      <p:ext uri="{BB962C8B-B14F-4D97-AF65-F5344CB8AC3E}">
        <p14:creationId xmlns:p14="http://schemas.microsoft.com/office/powerpoint/2010/main" val="20599914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53</a:t>
            </a:fld>
            <a:endParaRPr lang="ko-KR" altLang="en-US"/>
          </a:p>
        </p:txBody>
      </p:sp>
    </p:spTree>
    <p:extLst>
      <p:ext uri="{BB962C8B-B14F-4D97-AF65-F5344CB8AC3E}">
        <p14:creationId xmlns:p14="http://schemas.microsoft.com/office/powerpoint/2010/main" val="2414029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54</a:t>
            </a:fld>
            <a:endParaRPr lang="ko-KR" altLang="en-US"/>
          </a:p>
        </p:txBody>
      </p:sp>
    </p:spTree>
    <p:extLst>
      <p:ext uri="{BB962C8B-B14F-4D97-AF65-F5344CB8AC3E}">
        <p14:creationId xmlns:p14="http://schemas.microsoft.com/office/powerpoint/2010/main" val="3427158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26</a:t>
            </a:fld>
            <a:endParaRPr lang="ko-KR" altLang="en-US"/>
          </a:p>
        </p:txBody>
      </p:sp>
    </p:spTree>
    <p:extLst>
      <p:ext uri="{BB962C8B-B14F-4D97-AF65-F5344CB8AC3E}">
        <p14:creationId xmlns:p14="http://schemas.microsoft.com/office/powerpoint/2010/main" val="9455309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55</a:t>
            </a:fld>
            <a:endParaRPr lang="ko-KR" altLang="en-US"/>
          </a:p>
        </p:txBody>
      </p:sp>
    </p:spTree>
    <p:extLst>
      <p:ext uri="{BB962C8B-B14F-4D97-AF65-F5344CB8AC3E}">
        <p14:creationId xmlns:p14="http://schemas.microsoft.com/office/powerpoint/2010/main" val="1570499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56</a:t>
            </a:fld>
            <a:endParaRPr lang="ko-KR" altLang="en-US"/>
          </a:p>
        </p:txBody>
      </p:sp>
    </p:spTree>
    <p:extLst>
      <p:ext uri="{BB962C8B-B14F-4D97-AF65-F5344CB8AC3E}">
        <p14:creationId xmlns:p14="http://schemas.microsoft.com/office/powerpoint/2010/main" val="12551136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57</a:t>
            </a:fld>
            <a:endParaRPr lang="ko-KR" altLang="en-US"/>
          </a:p>
        </p:txBody>
      </p:sp>
    </p:spTree>
    <p:extLst>
      <p:ext uri="{BB962C8B-B14F-4D97-AF65-F5344CB8AC3E}">
        <p14:creationId xmlns:p14="http://schemas.microsoft.com/office/powerpoint/2010/main" val="2970823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58</a:t>
            </a:fld>
            <a:endParaRPr lang="ko-KR" altLang="en-US"/>
          </a:p>
        </p:txBody>
      </p:sp>
    </p:spTree>
    <p:extLst>
      <p:ext uri="{BB962C8B-B14F-4D97-AF65-F5344CB8AC3E}">
        <p14:creationId xmlns:p14="http://schemas.microsoft.com/office/powerpoint/2010/main" val="1356145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59</a:t>
            </a:fld>
            <a:endParaRPr lang="ko-KR" altLang="en-US"/>
          </a:p>
        </p:txBody>
      </p:sp>
    </p:spTree>
    <p:extLst>
      <p:ext uri="{BB962C8B-B14F-4D97-AF65-F5344CB8AC3E}">
        <p14:creationId xmlns:p14="http://schemas.microsoft.com/office/powerpoint/2010/main" val="2592631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60</a:t>
            </a:fld>
            <a:endParaRPr lang="ko-KR" altLang="en-US"/>
          </a:p>
        </p:txBody>
      </p:sp>
    </p:spTree>
    <p:extLst>
      <p:ext uri="{BB962C8B-B14F-4D97-AF65-F5344CB8AC3E}">
        <p14:creationId xmlns:p14="http://schemas.microsoft.com/office/powerpoint/2010/main" val="3555036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61</a:t>
            </a:fld>
            <a:endParaRPr lang="ko-KR" altLang="en-US"/>
          </a:p>
        </p:txBody>
      </p:sp>
    </p:spTree>
    <p:extLst>
      <p:ext uri="{BB962C8B-B14F-4D97-AF65-F5344CB8AC3E}">
        <p14:creationId xmlns:p14="http://schemas.microsoft.com/office/powerpoint/2010/main" val="1532349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62</a:t>
            </a:fld>
            <a:endParaRPr lang="ko-KR" altLang="en-US"/>
          </a:p>
        </p:txBody>
      </p:sp>
    </p:spTree>
    <p:extLst>
      <p:ext uri="{BB962C8B-B14F-4D97-AF65-F5344CB8AC3E}">
        <p14:creationId xmlns:p14="http://schemas.microsoft.com/office/powerpoint/2010/main" val="23187865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63</a:t>
            </a:fld>
            <a:endParaRPr lang="ko-KR" altLang="en-US"/>
          </a:p>
        </p:txBody>
      </p:sp>
    </p:spTree>
    <p:extLst>
      <p:ext uri="{BB962C8B-B14F-4D97-AF65-F5344CB8AC3E}">
        <p14:creationId xmlns:p14="http://schemas.microsoft.com/office/powerpoint/2010/main" val="3919619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65</a:t>
            </a:fld>
            <a:endParaRPr lang="ko-KR" altLang="en-US"/>
          </a:p>
        </p:txBody>
      </p:sp>
    </p:spTree>
    <p:extLst>
      <p:ext uri="{BB962C8B-B14F-4D97-AF65-F5344CB8AC3E}">
        <p14:creationId xmlns:p14="http://schemas.microsoft.com/office/powerpoint/2010/main" val="1750836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27</a:t>
            </a:fld>
            <a:endParaRPr lang="ko-KR" altLang="en-US"/>
          </a:p>
        </p:txBody>
      </p:sp>
    </p:spTree>
    <p:extLst>
      <p:ext uri="{BB962C8B-B14F-4D97-AF65-F5344CB8AC3E}">
        <p14:creationId xmlns:p14="http://schemas.microsoft.com/office/powerpoint/2010/main" val="38661653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66</a:t>
            </a:fld>
            <a:endParaRPr lang="ko-KR" altLang="en-US"/>
          </a:p>
        </p:txBody>
      </p:sp>
    </p:spTree>
    <p:extLst>
      <p:ext uri="{BB962C8B-B14F-4D97-AF65-F5344CB8AC3E}">
        <p14:creationId xmlns:p14="http://schemas.microsoft.com/office/powerpoint/2010/main" val="26219028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67</a:t>
            </a:fld>
            <a:endParaRPr lang="ko-KR" altLang="en-US"/>
          </a:p>
        </p:txBody>
      </p:sp>
    </p:spTree>
    <p:extLst>
      <p:ext uri="{BB962C8B-B14F-4D97-AF65-F5344CB8AC3E}">
        <p14:creationId xmlns:p14="http://schemas.microsoft.com/office/powerpoint/2010/main" val="855129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68</a:t>
            </a:fld>
            <a:endParaRPr lang="ko-KR" altLang="en-US"/>
          </a:p>
        </p:txBody>
      </p:sp>
    </p:spTree>
    <p:extLst>
      <p:ext uri="{BB962C8B-B14F-4D97-AF65-F5344CB8AC3E}">
        <p14:creationId xmlns:p14="http://schemas.microsoft.com/office/powerpoint/2010/main" val="9632248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69</a:t>
            </a:fld>
            <a:endParaRPr lang="ko-KR" altLang="en-US"/>
          </a:p>
        </p:txBody>
      </p:sp>
    </p:spTree>
    <p:extLst>
      <p:ext uri="{BB962C8B-B14F-4D97-AF65-F5344CB8AC3E}">
        <p14:creationId xmlns:p14="http://schemas.microsoft.com/office/powerpoint/2010/main" val="39032889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70</a:t>
            </a:fld>
            <a:endParaRPr lang="ko-KR" altLang="en-US"/>
          </a:p>
        </p:txBody>
      </p:sp>
    </p:spTree>
    <p:extLst>
      <p:ext uri="{BB962C8B-B14F-4D97-AF65-F5344CB8AC3E}">
        <p14:creationId xmlns:p14="http://schemas.microsoft.com/office/powerpoint/2010/main" val="258677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71</a:t>
            </a:fld>
            <a:endParaRPr lang="ko-KR" altLang="en-US"/>
          </a:p>
        </p:txBody>
      </p:sp>
    </p:spTree>
    <p:extLst>
      <p:ext uri="{BB962C8B-B14F-4D97-AF65-F5344CB8AC3E}">
        <p14:creationId xmlns:p14="http://schemas.microsoft.com/office/powerpoint/2010/main" val="2080407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72</a:t>
            </a:fld>
            <a:endParaRPr lang="ko-KR" altLang="en-US"/>
          </a:p>
        </p:txBody>
      </p:sp>
    </p:spTree>
    <p:extLst>
      <p:ext uri="{BB962C8B-B14F-4D97-AF65-F5344CB8AC3E}">
        <p14:creationId xmlns:p14="http://schemas.microsoft.com/office/powerpoint/2010/main" val="152504762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73</a:t>
            </a:fld>
            <a:endParaRPr lang="ko-KR" altLang="en-US"/>
          </a:p>
        </p:txBody>
      </p:sp>
    </p:spTree>
    <p:extLst>
      <p:ext uri="{BB962C8B-B14F-4D97-AF65-F5344CB8AC3E}">
        <p14:creationId xmlns:p14="http://schemas.microsoft.com/office/powerpoint/2010/main" val="1570132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74</a:t>
            </a:fld>
            <a:endParaRPr lang="ko-KR" altLang="en-US"/>
          </a:p>
        </p:txBody>
      </p:sp>
    </p:spTree>
    <p:extLst>
      <p:ext uri="{BB962C8B-B14F-4D97-AF65-F5344CB8AC3E}">
        <p14:creationId xmlns:p14="http://schemas.microsoft.com/office/powerpoint/2010/main" val="17884631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75</a:t>
            </a:fld>
            <a:endParaRPr lang="ko-KR" altLang="en-US"/>
          </a:p>
        </p:txBody>
      </p:sp>
    </p:spTree>
    <p:extLst>
      <p:ext uri="{BB962C8B-B14F-4D97-AF65-F5344CB8AC3E}">
        <p14:creationId xmlns:p14="http://schemas.microsoft.com/office/powerpoint/2010/main" val="2414081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29</a:t>
            </a:fld>
            <a:endParaRPr lang="ko-KR" altLang="en-US"/>
          </a:p>
        </p:txBody>
      </p:sp>
    </p:spTree>
    <p:extLst>
      <p:ext uri="{BB962C8B-B14F-4D97-AF65-F5344CB8AC3E}">
        <p14:creationId xmlns:p14="http://schemas.microsoft.com/office/powerpoint/2010/main" val="30824873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76</a:t>
            </a:fld>
            <a:endParaRPr lang="ko-KR" altLang="en-US"/>
          </a:p>
        </p:txBody>
      </p:sp>
    </p:spTree>
    <p:extLst>
      <p:ext uri="{BB962C8B-B14F-4D97-AF65-F5344CB8AC3E}">
        <p14:creationId xmlns:p14="http://schemas.microsoft.com/office/powerpoint/2010/main" val="4033462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77</a:t>
            </a:fld>
            <a:endParaRPr lang="ko-KR" altLang="en-US"/>
          </a:p>
        </p:txBody>
      </p:sp>
    </p:spTree>
    <p:extLst>
      <p:ext uri="{BB962C8B-B14F-4D97-AF65-F5344CB8AC3E}">
        <p14:creationId xmlns:p14="http://schemas.microsoft.com/office/powerpoint/2010/main" val="375009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78</a:t>
            </a:fld>
            <a:endParaRPr lang="ko-KR" altLang="en-US"/>
          </a:p>
        </p:txBody>
      </p:sp>
    </p:spTree>
    <p:extLst>
      <p:ext uri="{BB962C8B-B14F-4D97-AF65-F5344CB8AC3E}">
        <p14:creationId xmlns:p14="http://schemas.microsoft.com/office/powerpoint/2010/main" val="2231318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79</a:t>
            </a:fld>
            <a:endParaRPr lang="ko-KR" altLang="en-US"/>
          </a:p>
        </p:txBody>
      </p:sp>
    </p:spTree>
    <p:extLst>
      <p:ext uri="{BB962C8B-B14F-4D97-AF65-F5344CB8AC3E}">
        <p14:creationId xmlns:p14="http://schemas.microsoft.com/office/powerpoint/2010/main" val="10390652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80</a:t>
            </a:fld>
            <a:endParaRPr lang="ko-KR" altLang="en-US"/>
          </a:p>
        </p:txBody>
      </p:sp>
    </p:spTree>
    <p:extLst>
      <p:ext uri="{BB962C8B-B14F-4D97-AF65-F5344CB8AC3E}">
        <p14:creationId xmlns:p14="http://schemas.microsoft.com/office/powerpoint/2010/main" val="24771484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81</a:t>
            </a:fld>
            <a:endParaRPr lang="ko-KR" altLang="en-US"/>
          </a:p>
        </p:txBody>
      </p:sp>
    </p:spTree>
    <p:extLst>
      <p:ext uri="{BB962C8B-B14F-4D97-AF65-F5344CB8AC3E}">
        <p14:creationId xmlns:p14="http://schemas.microsoft.com/office/powerpoint/2010/main" val="3178783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82</a:t>
            </a:fld>
            <a:endParaRPr lang="ko-KR" altLang="en-US"/>
          </a:p>
        </p:txBody>
      </p:sp>
    </p:spTree>
    <p:extLst>
      <p:ext uri="{BB962C8B-B14F-4D97-AF65-F5344CB8AC3E}">
        <p14:creationId xmlns:p14="http://schemas.microsoft.com/office/powerpoint/2010/main" val="8852061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83</a:t>
            </a:fld>
            <a:endParaRPr lang="ko-KR" altLang="en-US"/>
          </a:p>
        </p:txBody>
      </p:sp>
    </p:spTree>
    <p:extLst>
      <p:ext uri="{BB962C8B-B14F-4D97-AF65-F5344CB8AC3E}">
        <p14:creationId xmlns:p14="http://schemas.microsoft.com/office/powerpoint/2010/main" val="15322803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84</a:t>
            </a:fld>
            <a:endParaRPr lang="ko-KR" altLang="en-US"/>
          </a:p>
        </p:txBody>
      </p:sp>
    </p:spTree>
    <p:extLst>
      <p:ext uri="{BB962C8B-B14F-4D97-AF65-F5344CB8AC3E}">
        <p14:creationId xmlns:p14="http://schemas.microsoft.com/office/powerpoint/2010/main" val="1425291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85</a:t>
            </a:fld>
            <a:endParaRPr lang="ko-KR" altLang="en-US"/>
          </a:p>
        </p:txBody>
      </p:sp>
    </p:spTree>
    <p:extLst>
      <p:ext uri="{BB962C8B-B14F-4D97-AF65-F5344CB8AC3E}">
        <p14:creationId xmlns:p14="http://schemas.microsoft.com/office/powerpoint/2010/main" val="3117339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30</a:t>
            </a:fld>
            <a:endParaRPr lang="ko-KR" altLang="en-US"/>
          </a:p>
        </p:txBody>
      </p:sp>
    </p:spTree>
    <p:extLst>
      <p:ext uri="{BB962C8B-B14F-4D97-AF65-F5344CB8AC3E}">
        <p14:creationId xmlns:p14="http://schemas.microsoft.com/office/powerpoint/2010/main" val="18650611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86</a:t>
            </a:fld>
            <a:endParaRPr lang="ko-KR" altLang="en-US"/>
          </a:p>
        </p:txBody>
      </p:sp>
    </p:spTree>
    <p:extLst>
      <p:ext uri="{BB962C8B-B14F-4D97-AF65-F5344CB8AC3E}">
        <p14:creationId xmlns:p14="http://schemas.microsoft.com/office/powerpoint/2010/main" val="36812216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87</a:t>
            </a:fld>
            <a:endParaRPr lang="ko-KR" altLang="en-US"/>
          </a:p>
        </p:txBody>
      </p:sp>
    </p:spTree>
    <p:extLst>
      <p:ext uri="{BB962C8B-B14F-4D97-AF65-F5344CB8AC3E}">
        <p14:creationId xmlns:p14="http://schemas.microsoft.com/office/powerpoint/2010/main" val="1987409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88</a:t>
            </a:fld>
            <a:endParaRPr lang="ko-KR" altLang="en-US"/>
          </a:p>
        </p:txBody>
      </p:sp>
    </p:spTree>
    <p:extLst>
      <p:ext uri="{BB962C8B-B14F-4D97-AF65-F5344CB8AC3E}">
        <p14:creationId xmlns:p14="http://schemas.microsoft.com/office/powerpoint/2010/main" val="11382509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89</a:t>
            </a:fld>
            <a:endParaRPr lang="ko-KR" altLang="en-US"/>
          </a:p>
        </p:txBody>
      </p:sp>
    </p:spTree>
    <p:extLst>
      <p:ext uri="{BB962C8B-B14F-4D97-AF65-F5344CB8AC3E}">
        <p14:creationId xmlns:p14="http://schemas.microsoft.com/office/powerpoint/2010/main" val="4731416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90</a:t>
            </a:fld>
            <a:endParaRPr lang="ko-KR" altLang="en-US"/>
          </a:p>
        </p:txBody>
      </p:sp>
    </p:spTree>
    <p:extLst>
      <p:ext uri="{BB962C8B-B14F-4D97-AF65-F5344CB8AC3E}">
        <p14:creationId xmlns:p14="http://schemas.microsoft.com/office/powerpoint/2010/main" val="29478052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91</a:t>
            </a:fld>
            <a:endParaRPr lang="ko-KR" altLang="en-US"/>
          </a:p>
        </p:txBody>
      </p:sp>
    </p:spTree>
    <p:extLst>
      <p:ext uri="{BB962C8B-B14F-4D97-AF65-F5344CB8AC3E}">
        <p14:creationId xmlns:p14="http://schemas.microsoft.com/office/powerpoint/2010/main" val="36216575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92</a:t>
            </a:fld>
            <a:endParaRPr lang="ko-KR" altLang="en-US"/>
          </a:p>
        </p:txBody>
      </p:sp>
    </p:spTree>
    <p:extLst>
      <p:ext uri="{BB962C8B-B14F-4D97-AF65-F5344CB8AC3E}">
        <p14:creationId xmlns:p14="http://schemas.microsoft.com/office/powerpoint/2010/main" val="186320470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93</a:t>
            </a:fld>
            <a:endParaRPr lang="ko-KR" altLang="en-US"/>
          </a:p>
        </p:txBody>
      </p:sp>
    </p:spTree>
    <p:extLst>
      <p:ext uri="{BB962C8B-B14F-4D97-AF65-F5344CB8AC3E}">
        <p14:creationId xmlns:p14="http://schemas.microsoft.com/office/powerpoint/2010/main" val="39660673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94</a:t>
            </a:fld>
            <a:endParaRPr lang="ko-KR" altLang="en-US"/>
          </a:p>
        </p:txBody>
      </p:sp>
    </p:spTree>
    <p:extLst>
      <p:ext uri="{BB962C8B-B14F-4D97-AF65-F5344CB8AC3E}">
        <p14:creationId xmlns:p14="http://schemas.microsoft.com/office/powerpoint/2010/main" val="243253858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95</a:t>
            </a:fld>
            <a:endParaRPr lang="ko-KR" altLang="en-US"/>
          </a:p>
        </p:txBody>
      </p:sp>
    </p:spTree>
    <p:extLst>
      <p:ext uri="{BB962C8B-B14F-4D97-AF65-F5344CB8AC3E}">
        <p14:creationId xmlns:p14="http://schemas.microsoft.com/office/powerpoint/2010/main" val="39872013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31</a:t>
            </a:fld>
            <a:endParaRPr lang="ko-KR" altLang="en-US"/>
          </a:p>
        </p:txBody>
      </p:sp>
    </p:spTree>
    <p:extLst>
      <p:ext uri="{BB962C8B-B14F-4D97-AF65-F5344CB8AC3E}">
        <p14:creationId xmlns:p14="http://schemas.microsoft.com/office/powerpoint/2010/main" val="8974550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96</a:t>
            </a:fld>
            <a:endParaRPr lang="ko-KR" altLang="en-US"/>
          </a:p>
        </p:txBody>
      </p:sp>
    </p:spTree>
    <p:extLst>
      <p:ext uri="{BB962C8B-B14F-4D97-AF65-F5344CB8AC3E}">
        <p14:creationId xmlns:p14="http://schemas.microsoft.com/office/powerpoint/2010/main" val="18594784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97</a:t>
            </a:fld>
            <a:endParaRPr lang="ko-KR" altLang="en-US"/>
          </a:p>
        </p:txBody>
      </p:sp>
    </p:spTree>
    <p:extLst>
      <p:ext uri="{BB962C8B-B14F-4D97-AF65-F5344CB8AC3E}">
        <p14:creationId xmlns:p14="http://schemas.microsoft.com/office/powerpoint/2010/main" val="4374695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98</a:t>
            </a:fld>
            <a:endParaRPr lang="ko-KR" altLang="en-US"/>
          </a:p>
        </p:txBody>
      </p:sp>
    </p:spTree>
    <p:extLst>
      <p:ext uri="{BB962C8B-B14F-4D97-AF65-F5344CB8AC3E}">
        <p14:creationId xmlns:p14="http://schemas.microsoft.com/office/powerpoint/2010/main" val="24140813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99</a:t>
            </a:fld>
            <a:endParaRPr lang="ko-KR" altLang="en-US"/>
          </a:p>
        </p:txBody>
      </p:sp>
    </p:spTree>
    <p:extLst>
      <p:ext uri="{BB962C8B-B14F-4D97-AF65-F5344CB8AC3E}">
        <p14:creationId xmlns:p14="http://schemas.microsoft.com/office/powerpoint/2010/main" val="16596104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101</a:t>
            </a:fld>
            <a:endParaRPr lang="ko-KR" altLang="en-US"/>
          </a:p>
        </p:txBody>
      </p:sp>
    </p:spTree>
    <p:extLst>
      <p:ext uri="{BB962C8B-B14F-4D97-AF65-F5344CB8AC3E}">
        <p14:creationId xmlns:p14="http://schemas.microsoft.com/office/powerpoint/2010/main" val="40334628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102</a:t>
            </a:fld>
            <a:endParaRPr lang="ko-KR" altLang="en-US"/>
          </a:p>
        </p:txBody>
      </p:sp>
    </p:spTree>
    <p:extLst>
      <p:ext uri="{BB962C8B-B14F-4D97-AF65-F5344CB8AC3E}">
        <p14:creationId xmlns:p14="http://schemas.microsoft.com/office/powerpoint/2010/main" val="15026003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103</a:t>
            </a:fld>
            <a:endParaRPr lang="ko-KR" altLang="en-US"/>
          </a:p>
        </p:txBody>
      </p:sp>
    </p:spTree>
    <p:extLst>
      <p:ext uri="{BB962C8B-B14F-4D97-AF65-F5344CB8AC3E}">
        <p14:creationId xmlns:p14="http://schemas.microsoft.com/office/powerpoint/2010/main" val="3750099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104</a:t>
            </a:fld>
            <a:endParaRPr lang="ko-KR" altLang="en-US"/>
          </a:p>
        </p:txBody>
      </p:sp>
    </p:spTree>
    <p:extLst>
      <p:ext uri="{BB962C8B-B14F-4D97-AF65-F5344CB8AC3E}">
        <p14:creationId xmlns:p14="http://schemas.microsoft.com/office/powerpoint/2010/main" val="223131872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105</a:t>
            </a:fld>
            <a:endParaRPr lang="ko-KR" altLang="en-US"/>
          </a:p>
        </p:txBody>
      </p:sp>
    </p:spTree>
    <p:extLst>
      <p:ext uri="{BB962C8B-B14F-4D97-AF65-F5344CB8AC3E}">
        <p14:creationId xmlns:p14="http://schemas.microsoft.com/office/powerpoint/2010/main" val="10390652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106</a:t>
            </a:fld>
            <a:endParaRPr lang="ko-KR" altLang="en-US"/>
          </a:p>
        </p:txBody>
      </p:sp>
    </p:spTree>
    <p:extLst>
      <p:ext uri="{BB962C8B-B14F-4D97-AF65-F5344CB8AC3E}">
        <p14:creationId xmlns:p14="http://schemas.microsoft.com/office/powerpoint/2010/main" val="2477148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32</a:t>
            </a:fld>
            <a:endParaRPr lang="ko-KR" altLang="en-US"/>
          </a:p>
        </p:txBody>
      </p:sp>
    </p:spTree>
    <p:extLst>
      <p:ext uri="{BB962C8B-B14F-4D97-AF65-F5344CB8AC3E}">
        <p14:creationId xmlns:p14="http://schemas.microsoft.com/office/powerpoint/2010/main" val="29465521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107</a:t>
            </a:fld>
            <a:endParaRPr lang="ko-KR" altLang="en-US"/>
          </a:p>
        </p:txBody>
      </p:sp>
    </p:spTree>
    <p:extLst>
      <p:ext uri="{BB962C8B-B14F-4D97-AF65-F5344CB8AC3E}">
        <p14:creationId xmlns:p14="http://schemas.microsoft.com/office/powerpoint/2010/main" val="31787830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108</a:t>
            </a:fld>
            <a:endParaRPr lang="ko-KR" altLang="en-US"/>
          </a:p>
        </p:txBody>
      </p:sp>
    </p:spTree>
    <p:extLst>
      <p:ext uri="{BB962C8B-B14F-4D97-AF65-F5344CB8AC3E}">
        <p14:creationId xmlns:p14="http://schemas.microsoft.com/office/powerpoint/2010/main" val="88520615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109</a:t>
            </a:fld>
            <a:endParaRPr lang="ko-KR" altLang="en-US"/>
          </a:p>
        </p:txBody>
      </p:sp>
    </p:spTree>
    <p:extLst>
      <p:ext uri="{BB962C8B-B14F-4D97-AF65-F5344CB8AC3E}">
        <p14:creationId xmlns:p14="http://schemas.microsoft.com/office/powerpoint/2010/main" val="15322803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110</a:t>
            </a:fld>
            <a:endParaRPr lang="ko-KR" altLang="en-US"/>
          </a:p>
        </p:txBody>
      </p:sp>
    </p:spTree>
    <p:extLst>
      <p:ext uri="{BB962C8B-B14F-4D97-AF65-F5344CB8AC3E}">
        <p14:creationId xmlns:p14="http://schemas.microsoft.com/office/powerpoint/2010/main" val="14252918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111</a:t>
            </a:fld>
            <a:endParaRPr lang="ko-KR" altLang="en-US"/>
          </a:p>
        </p:txBody>
      </p:sp>
    </p:spTree>
    <p:extLst>
      <p:ext uri="{BB962C8B-B14F-4D97-AF65-F5344CB8AC3E}">
        <p14:creationId xmlns:p14="http://schemas.microsoft.com/office/powerpoint/2010/main" val="31173399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112</a:t>
            </a:fld>
            <a:endParaRPr lang="ko-KR" altLang="en-US"/>
          </a:p>
        </p:txBody>
      </p:sp>
    </p:spTree>
    <p:extLst>
      <p:ext uri="{BB962C8B-B14F-4D97-AF65-F5344CB8AC3E}">
        <p14:creationId xmlns:p14="http://schemas.microsoft.com/office/powerpoint/2010/main" val="368122168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114</a:t>
            </a:fld>
            <a:endParaRPr lang="ko-KR" altLang="en-US"/>
          </a:p>
        </p:txBody>
      </p:sp>
    </p:spTree>
    <p:extLst>
      <p:ext uri="{BB962C8B-B14F-4D97-AF65-F5344CB8AC3E}">
        <p14:creationId xmlns:p14="http://schemas.microsoft.com/office/powerpoint/2010/main" val="19874097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115</a:t>
            </a:fld>
            <a:endParaRPr lang="ko-KR" altLang="en-US"/>
          </a:p>
        </p:txBody>
      </p:sp>
    </p:spTree>
    <p:extLst>
      <p:ext uri="{BB962C8B-B14F-4D97-AF65-F5344CB8AC3E}">
        <p14:creationId xmlns:p14="http://schemas.microsoft.com/office/powerpoint/2010/main" val="113825090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116</a:t>
            </a:fld>
            <a:endParaRPr lang="ko-KR" altLang="en-US"/>
          </a:p>
        </p:txBody>
      </p:sp>
    </p:spTree>
    <p:extLst>
      <p:ext uri="{BB962C8B-B14F-4D97-AF65-F5344CB8AC3E}">
        <p14:creationId xmlns:p14="http://schemas.microsoft.com/office/powerpoint/2010/main" val="4731416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117</a:t>
            </a:fld>
            <a:endParaRPr lang="ko-KR" altLang="en-US"/>
          </a:p>
        </p:txBody>
      </p:sp>
    </p:spTree>
    <p:extLst>
      <p:ext uri="{BB962C8B-B14F-4D97-AF65-F5344CB8AC3E}">
        <p14:creationId xmlns:p14="http://schemas.microsoft.com/office/powerpoint/2010/main" val="2947805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33</a:t>
            </a:fld>
            <a:endParaRPr lang="ko-KR" altLang="en-US"/>
          </a:p>
        </p:txBody>
      </p:sp>
    </p:spTree>
    <p:extLst>
      <p:ext uri="{BB962C8B-B14F-4D97-AF65-F5344CB8AC3E}">
        <p14:creationId xmlns:p14="http://schemas.microsoft.com/office/powerpoint/2010/main" val="7693201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118</a:t>
            </a:fld>
            <a:endParaRPr lang="ko-KR" altLang="en-US"/>
          </a:p>
        </p:txBody>
      </p:sp>
    </p:spTree>
    <p:extLst>
      <p:ext uri="{BB962C8B-B14F-4D97-AF65-F5344CB8AC3E}">
        <p14:creationId xmlns:p14="http://schemas.microsoft.com/office/powerpoint/2010/main" val="424202188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119</a:t>
            </a:fld>
            <a:endParaRPr lang="ko-KR" altLang="en-US"/>
          </a:p>
        </p:txBody>
      </p:sp>
    </p:spTree>
    <p:extLst>
      <p:ext uri="{BB962C8B-B14F-4D97-AF65-F5344CB8AC3E}">
        <p14:creationId xmlns:p14="http://schemas.microsoft.com/office/powerpoint/2010/main" val="227862087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120</a:t>
            </a:fld>
            <a:endParaRPr lang="ko-KR" altLang="en-US"/>
          </a:p>
        </p:txBody>
      </p:sp>
    </p:spTree>
    <p:extLst>
      <p:ext uri="{BB962C8B-B14F-4D97-AF65-F5344CB8AC3E}">
        <p14:creationId xmlns:p14="http://schemas.microsoft.com/office/powerpoint/2010/main" val="34249050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121</a:t>
            </a:fld>
            <a:endParaRPr lang="ko-KR" altLang="en-US"/>
          </a:p>
        </p:txBody>
      </p:sp>
    </p:spTree>
    <p:extLst>
      <p:ext uri="{BB962C8B-B14F-4D97-AF65-F5344CB8AC3E}">
        <p14:creationId xmlns:p14="http://schemas.microsoft.com/office/powerpoint/2010/main" val="12062882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122</a:t>
            </a:fld>
            <a:endParaRPr lang="ko-KR" altLang="en-US"/>
          </a:p>
        </p:txBody>
      </p:sp>
    </p:spTree>
    <p:extLst>
      <p:ext uri="{BB962C8B-B14F-4D97-AF65-F5344CB8AC3E}">
        <p14:creationId xmlns:p14="http://schemas.microsoft.com/office/powerpoint/2010/main" val="23887695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123</a:t>
            </a:fld>
            <a:endParaRPr lang="ko-KR" altLang="en-US"/>
          </a:p>
        </p:txBody>
      </p:sp>
    </p:spTree>
    <p:extLst>
      <p:ext uri="{BB962C8B-B14F-4D97-AF65-F5344CB8AC3E}">
        <p14:creationId xmlns:p14="http://schemas.microsoft.com/office/powerpoint/2010/main" val="24671270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124</a:t>
            </a:fld>
            <a:endParaRPr lang="ko-KR" altLang="en-US"/>
          </a:p>
        </p:txBody>
      </p:sp>
    </p:spTree>
    <p:extLst>
      <p:ext uri="{BB962C8B-B14F-4D97-AF65-F5344CB8AC3E}">
        <p14:creationId xmlns:p14="http://schemas.microsoft.com/office/powerpoint/2010/main" val="1570558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125</a:t>
            </a:fld>
            <a:endParaRPr lang="ko-KR" altLang="en-US"/>
          </a:p>
        </p:txBody>
      </p:sp>
    </p:spTree>
    <p:extLst>
      <p:ext uri="{BB962C8B-B14F-4D97-AF65-F5344CB8AC3E}">
        <p14:creationId xmlns:p14="http://schemas.microsoft.com/office/powerpoint/2010/main" val="110015611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126</a:t>
            </a:fld>
            <a:endParaRPr lang="ko-KR" altLang="en-US"/>
          </a:p>
        </p:txBody>
      </p:sp>
    </p:spTree>
    <p:extLst>
      <p:ext uri="{BB962C8B-B14F-4D97-AF65-F5344CB8AC3E}">
        <p14:creationId xmlns:p14="http://schemas.microsoft.com/office/powerpoint/2010/main" val="17734844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E3FC8E30-6D6C-44F2-A0D6-F7FABD7E3342}" type="slidenum">
              <a:rPr lang="ko-KR" altLang="en-US" smtClean="0"/>
              <a:t>127</a:t>
            </a:fld>
            <a:endParaRPr lang="ko-KR" altLang="en-US"/>
          </a:p>
        </p:txBody>
      </p:sp>
    </p:spTree>
    <p:extLst>
      <p:ext uri="{BB962C8B-B14F-4D97-AF65-F5344CB8AC3E}">
        <p14:creationId xmlns:p14="http://schemas.microsoft.com/office/powerpoint/2010/main" val="1649170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2623902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566926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40525894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23880767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1663630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42092492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41476580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472381" y="3618442"/>
            <a:ext cx="2901255" cy="532218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3471863" y="3618442"/>
            <a:ext cx="2915543" cy="532218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15816752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791891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917063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202510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23442086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894268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19915747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5043264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ko-KR" altLang="en-US"/>
              <a:t>마스터 제목 스타일 편집</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1508426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4082962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19710782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564143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472381" y="3618442"/>
            <a:ext cx="2901255" cy="532218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3471863" y="3618442"/>
            <a:ext cx="2915543" cy="532218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551054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19611505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4045733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ko-KR" altLang="en-US"/>
              <a:t>마스터 제목 스타일 편집</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26594477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4378475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54940850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7052557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2881872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1279944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472381" y="3618442"/>
            <a:ext cx="2901255" cy="532218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3471863" y="3618442"/>
            <a:ext cx="2915543" cy="5322183"/>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1970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38519229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12906412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ko-KR" altLang="en-US"/>
              <a:t>마스터 제목 스타일 편집</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2379497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fld id="{C9053EB0-527D-4C67-B9EE-33D40AF6BC98}" type="datetimeFigureOut">
              <a:rPr lang="ko-KR" altLang="en-US" smtClean="0"/>
              <a:t>2020-11-19</a:t>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200305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Grid">
          <a:fgClr>
            <a:srgbClr val="B7D7D8"/>
          </a:fgClr>
          <a:bgClr>
            <a:srgbClr val="EDF7F5"/>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19982840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dotGrid">
          <a:fgClr>
            <a:srgbClr val="B7D7D8"/>
          </a:fgClr>
          <a:bgClr>
            <a:srgbClr val="EDF7F5"/>
          </a:bgClr>
        </a:patt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151276566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C9053EB0-527D-4C67-B9EE-33D40AF6BC98}" type="datetimeFigureOut">
              <a:rPr lang="ko-KR" altLang="en-US" smtClean="0"/>
              <a:t>2020-11-19</a:t>
            </a:fld>
            <a:endParaRPr lang="ko-KR" alt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244B3696-2A62-466A-924E-3A46F7603532}" type="slidenum">
              <a:rPr lang="ko-KR" altLang="en-US" smtClean="0"/>
              <a:t>‹#›</a:t>
            </a:fld>
            <a:endParaRPr lang="ko-KR" altLang="en-US"/>
          </a:p>
        </p:txBody>
      </p:sp>
    </p:spTree>
    <p:extLst>
      <p:ext uri="{BB962C8B-B14F-4D97-AF65-F5344CB8AC3E}">
        <p14:creationId xmlns:p14="http://schemas.microsoft.com/office/powerpoint/2010/main" val="20246871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1"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1"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1" hangingPunct="1">
        <a:defRPr sz="1350" kern="1200">
          <a:solidFill>
            <a:schemeClr val="tx1"/>
          </a:solidFill>
          <a:latin typeface="+mn-lt"/>
          <a:ea typeface="+mn-ea"/>
          <a:cs typeface="+mn-cs"/>
        </a:defRPr>
      </a:lvl1pPr>
      <a:lvl2pPr marL="342900" algn="l" defTabSz="685800" rtl="0" eaLnBrk="1" latinLnBrk="1" hangingPunct="1">
        <a:defRPr sz="1350" kern="1200">
          <a:solidFill>
            <a:schemeClr val="tx1"/>
          </a:solidFill>
          <a:latin typeface="+mn-lt"/>
          <a:ea typeface="+mn-ea"/>
          <a:cs typeface="+mn-cs"/>
        </a:defRPr>
      </a:lvl2pPr>
      <a:lvl3pPr marL="685800" algn="l" defTabSz="685800" rtl="0" eaLnBrk="1" latinLnBrk="1" hangingPunct="1">
        <a:defRPr sz="1350" kern="1200">
          <a:solidFill>
            <a:schemeClr val="tx1"/>
          </a:solidFill>
          <a:latin typeface="+mn-lt"/>
          <a:ea typeface="+mn-ea"/>
          <a:cs typeface="+mn-cs"/>
        </a:defRPr>
      </a:lvl3pPr>
      <a:lvl4pPr marL="1028700" algn="l" defTabSz="685800" rtl="0" eaLnBrk="1" latinLnBrk="1" hangingPunct="1">
        <a:defRPr sz="1350" kern="1200">
          <a:solidFill>
            <a:schemeClr val="tx1"/>
          </a:solidFill>
          <a:latin typeface="+mn-lt"/>
          <a:ea typeface="+mn-ea"/>
          <a:cs typeface="+mn-cs"/>
        </a:defRPr>
      </a:lvl4pPr>
      <a:lvl5pPr marL="1371600" algn="l" defTabSz="685800" rtl="0" eaLnBrk="1" latinLnBrk="1" hangingPunct="1">
        <a:defRPr sz="1350" kern="1200">
          <a:solidFill>
            <a:schemeClr val="tx1"/>
          </a:solidFill>
          <a:latin typeface="+mn-lt"/>
          <a:ea typeface="+mn-ea"/>
          <a:cs typeface="+mn-cs"/>
        </a:defRPr>
      </a:lvl5pPr>
      <a:lvl6pPr marL="1714500" algn="l" defTabSz="685800" rtl="0" eaLnBrk="1" latinLnBrk="1" hangingPunct="1">
        <a:defRPr sz="1350" kern="1200">
          <a:solidFill>
            <a:schemeClr val="tx1"/>
          </a:solidFill>
          <a:latin typeface="+mn-lt"/>
          <a:ea typeface="+mn-ea"/>
          <a:cs typeface="+mn-cs"/>
        </a:defRPr>
      </a:lvl6pPr>
      <a:lvl7pPr marL="2057400" algn="l" defTabSz="685800" rtl="0" eaLnBrk="1" latinLnBrk="1" hangingPunct="1">
        <a:defRPr sz="1350" kern="1200">
          <a:solidFill>
            <a:schemeClr val="tx1"/>
          </a:solidFill>
          <a:latin typeface="+mn-lt"/>
          <a:ea typeface="+mn-ea"/>
          <a:cs typeface="+mn-cs"/>
        </a:defRPr>
      </a:lvl7pPr>
      <a:lvl8pPr marL="2400300" algn="l" defTabSz="685800" rtl="0" eaLnBrk="1" latinLnBrk="1" hangingPunct="1">
        <a:defRPr sz="1350" kern="1200">
          <a:solidFill>
            <a:schemeClr val="tx1"/>
          </a:solidFill>
          <a:latin typeface="+mn-lt"/>
          <a:ea typeface="+mn-ea"/>
          <a:cs typeface="+mn-cs"/>
        </a:defRPr>
      </a:lvl8pPr>
      <a:lvl9pPr marL="2743200" algn="l" defTabSz="685800" rtl="0" eaLnBrk="1" latinLnBrk="1"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9.xml"/><Relationship Id="rId4" Type="http://schemas.openxmlformats.org/officeDocument/2006/relationships/image" Target="../media/image104.png"/></Relationships>
</file>

<file path=ppt/slides/_rels/slide10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9.xml"/><Relationship Id="rId4" Type="http://schemas.openxmlformats.org/officeDocument/2006/relationships/image" Target="../media/image106.png"/></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9.xml"/><Relationship Id="rId4" Type="http://schemas.openxmlformats.org/officeDocument/2006/relationships/image" Target="../media/image111.png"/></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2.xml"/><Relationship Id="rId1" Type="http://schemas.openxmlformats.org/officeDocument/2006/relationships/slideLayout" Target="../slideLayouts/slideLayout9.xml"/><Relationship Id="rId4" Type="http://schemas.openxmlformats.org/officeDocument/2006/relationships/image" Target="../media/image115.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3.xml"/><Relationship Id="rId1" Type="http://schemas.openxmlformats.org/officeDocument/2006/relationships/slideLayout" Target="../slideLayouts/slideLayout9.xml"/><Relationship Id="rId5" Type="http://schemas.openxmlformats.org/officeDocument/2006/relationships/image" Target="../media/image118.png"/><Relationship Id="rId4" Type="http://schemas.openxmlformats.org/officeDocument/2006/relationships/image" Target="../media/image117.png"/></Relationships>
</file>

<file path=ppt/slides/_rels/slide1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123.png"/></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97.xml"/><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1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9.xml"/><Relationship Id="rId1" Type="http://schemas.openxmlformats.org/officeDocument/2006/relationships/slideLayout" Target="../slideLayouts/slideLayout9.xml"/><Relationship Id="rId4" Type="http://schemas.openxmlformats.org/officeDocument/2006/relationships/image" Target="../media/image137.png"/></Relationships>
</file>

<file path=ppt/slides/_rels/slide12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1.xml"/><Relationship Id="rId1" Type="http://schemas.openxmlformats.org/officeDocument/2006/relationships/slideLayout" Target="../slideLayouts/slideLayout9.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4.xml"/><Relationship Id="rId1" Type="http://schemas.openxmlformats.org/officeDocument/2006/relationships/slideLayout" Target="../slideLayouts/slideLayout9.xml"/><Relationship Id="rId5" Type="http://schemas.openxmlformats.org/officeDocument/2006/relationships/image" Target="../media/image144.png"/><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5.xml"/><Relationship Id="rId1" Type="http://schemas.openxmlformats.org/officeDocument/2006/relationships/slideLayout" Target="../slideLayouts/slideLayout9.xml"/><Relationship Id="rId4" Type="http://schemas.openxmlformats.org/officeDocument/2006/relationships/image" Target="../media/image146.png"/></Relationships>
</file>

<file path=ppt/slides/_rels/slide1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06.xml"/><Relationship Id="rId1" Type="http://schemas.openxmlformats.org/officeDocument/2006/relationships/slideLayout" Target="../slideLayouts/slideLayout9.xml"/><Relationship Id="rId4" Type="http://schemas.openxmlformats.org/officeDocument/2006/relationships/image" Target="../media/image148.png"/></Relationships>
</file>

<file path=ppt/slides/_rels/slide1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111.xml"/><Relationship Id="rId1" Type="http://schemas.openxmlformats.org/officeDocument/2006/relationships/slideLayout" Target="../slideLayouts/slideLayout9.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17.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118.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22.xml"/><Relationship Id="rId1" Type="http://schemas.openxmlformats.org/officeDocument/2006/relationships/slideLayout" Target="../slideLayouts/slideLayout9.xml"/><Relationship Id="rId5" Type="http://schemas.openxmlformats.org/officeDocument/2006/relationships/image" Target="../media/image171.png"/><Relationship Id="rId4" Type="http://schemas.openxmlformats.org/officeDocument/2006/relationships/image" Target="../media/image170.png"/></Relationships>
</file>

<file path=ppt/slides/_rels/slide1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23.xml"/><Relationship Id="rId1" Type="http://schemas.openxmlformats.org/officeDocument/2006/relationships/slideLayout" Target="../slideLayouts/slideLayout9.xml"/><Relationship Id="rId4" Type="http://schemas.openxmlformats.org/officeDocument/2006/relationships/image" Target="../media/image173.png"/></Relationships>
</file>

<file path=ppt/slides/_rels/slide152.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27.xml"/><Relationship Id="rId1" Type="http://schemas.openxmlformats.org/officeDocument/2006/relationships/slideLayout" Target="../slideLayouts/slideLayout9.xml"/><Relationship Id="rId4" Type="http://schemas.openxmlformats.org/officeDocument/2006/relationships/image" Target="../media/image178.png"/></Relationships>
</file>

<file path=ppt/slides/_rels/slide15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6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36.xml"/><Relationship Id="rId1" Type="http://schemas.openxmlformats.org/officeDocument/2006/relationships/slideLayout" Target="../slideLayouts/slideLayout9.xml"/><Relationship Id="rId4" Type="http://schemas.openxmlformats.org/officeDocument/2006/relationships/image" Target="../media/image188.png"/></Relationships>
</file>

<file path=ppt/slides/_rels/slide16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37.xml"/><Relationship Id="rId1" Type="http://schemas.openxmlformats.org/officeDocument/2006/relationships/slideLayout" Target="../slideLayouts/slideLayout9.xml"/><Relationship Id="rId5" Type="http://schemas.openxmlformats.org/officeDocument/2006/relationships/image" Target="../media/image191.png"/><Relationship Id="rId4" Type="http://schemas.openxmlformats.org/officeDocument/2006/relationships/image" Target="../media/image190.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hyperlink" Target="https://windows.php.net/downloa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hyperlink" Target="https://xe1.xpressengine.com/index.php?mid=download&amp;package_id=18325662&amp;release_id=22756225"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2.png"/></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71.png"/><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9.xml"/><Relationship Id="rId5" Type="http://schemas.openxmlformats.org/officeDocument/2006/relationships/image" Target="../media/image74.png"/><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9.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86.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8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9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6.xml"/><Relationship Id="rId1" Type="http://schemas.openxmlformats.org/officeDocument/2006/relationships/slideLayout" Target="../slideLayouts/slideLayout9.xml"/><Relationship Id="rId5" Type="http://schemas.openxmlformats.org/officeDocument/2006/relationships/image" Target="../media/image94.png"/><Relationship Id="rId4" Type="http://schemas.openxmlformats.org/officeDocument/2006/relationships/image" Target="../media/image93.png"/></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openxmlformats.org/officeDocument/2006/relationships/image" Target="../media/image96.png"/></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99.png"/></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BB2DB40D-D024-43AA-9F8F-F8B80E87B0C0}"/>
              </a:ext>
            </a:extLst>
          </p:cNvPr>
          <p:cNvSpPr/>
          <p:nvPr/>
        </p:nvSpPr>
        <p:spPr>
          <a:xfrm>
            <a:off x="254004" y="241297"/>
            <a:ext cx="6349993" cy="9397999"/>
          </a:xfrm>
          <a:prstGeom prst="rect">
            <a:avLst/>
          </a:prstGeom>
          <a:solidFill>
            <a:schemeClr val="bg1">
              <a:alpha val="2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3" name="텍스트 개체 틀 5">
            <a:extLst>
              <a:ext uri="{FF2B5EF4-FFF2-40B4-BE49-F238E27FC236}">
                <a16:creationId xmlns:a16="http://schemas.microsoft.com/office/drawing/2014/main" id="{C22B3298-BA6E-4B4B-9471-089AD9993673}"/>
              </a:ext>
            </a:extLst>
          </p:cNvPr>
          <p:cNvSpPr>
            <a:spLocks noGrp="1"/>
          </p:cNvSpPr>
          <p:nvPr>
            <p:ph type="body" sz="half" idx="2"/>
          </p:nvPr>
        </p:nvSpPr>
        <p:spPr>
          <a:xfrm>
            <a:off x="686464" y="3726865"/>
            <a:ext cx="5485072" cy="5270500"/>
          </a:xfrm>
        </p:spPr>
        <p:txBody>
          <a:bodyPr>
            <a:normAutofit lnSpcReduction="10000"/>
          </a:bodyPr>
          <a:lstStyle/>
          <a:p>
            <a:r>
              <a:rPr lang="en-US" altLang="ko-KR" sz="2800" dirty="0">
                <a:solidFill>
                  <a:schemeClr val="tx1">
                    <a:lumMod val="95000"/>
                    <a:lumOff val="5000"/>
                  </a:schemeClr>
                </a:solidFill>
                <a:latin typeface="DX국민시대" panose="02020600000000000000" pitchFamily="18" charset="-127"/>
                <a:ea typeface="DX국민시대" panose="02020600000000000000" pitchFamily="18" charset="-127"/>
              </a:rPr>
              <a:t>Ⅰ. IIS</a:t>
            </a:r>
            <a:r>
              <a:rPr lang="ko-KR" altLang="en-US" sz="2800" dirty="0">
                <a:solidFill>
                  <a:schemeClr val="tx1">
                    <a:lumMod val="95000"/>
                    <a:lumOff val="5000"/>
                  </a:schemeClr>
                </a:solidFill>
                <a:latin typeface="DX국민시대" panose="02020600000000000000" pitchFamily="18" charset="-127"/>
                <a:ea typeface="DX국민시대" panose="02020600000000000000" pitchFamily="18" charset="-127"/>
              </a:rPr>
              <a:t>의 개념</a:t>
            </a:r>
            <a:endParaRPr lang="en-US" altLang="ko-KR" sz="2800" dirty="0">
              <a:solidFill>
                <a:schemeClr val="tx1">
                  <a:lumMod val="95000"/>
                  <a:lumOff val="5000"/>
                </a:schemeClr>
              </a:solidFill>
              <a:latin typeface="DX국민시대" panose="02020600000000000000" pitchFamily="18" charset="-127"/>
              <a:ea typeface="DX국민시대" panose="02020600000000000000" pitchFamily="18" charset="-127"/>
            </a:endParaRPr>
          </a:p>
          <a:p>
            <a:r>
              <a:rPr lang="en-US" altLang="ko-KR" sz="1000" dirty="0">
                <a:solidFill>
                  <a:schemeClr val="tx1">
                    <a:lumMod val="95000"/>
                    <a:lumOff val="5000"/>
                  </a:schemeClr>
                </a:solidFill>
                <a:latin typeface="DX국민시대" panose="02020600000000000000" pitchFamily="18" charset="-127"/>
                <a:ea typeface="DX국민시대" panose="02020600000000000000" pitchFamily="18" charset="-127"/>
              </a:rPr>
              <a:t> </a:t>
            </a:r>
          </a:p>
          <a:p>
            <a:r>
              <a:rPr lang="en-US" altLang="ko-KR" sz="2800" dirty="0">
                <a:solidFill>
                  <a:schemeClr val="tx1">
                    <a:lumMod val="95000"/>
                    <a:lumOff val="5000"/>
                  </a:schemeClr>
                </a:solidFill>
                <a:latin typeface="DX국민시대" panose="02020600000000000000" pitchFamily="18" charset="-127"/>
                <a:ea typeface="DX국민시대" panose="02020600000000000000" pitchFamily="18" charset="-127"/>
              </a:rPr>
              <a:t>Ⅱ. IIS </a:t>
            </a:r>
            <a:r>
              <a:rPr lang="en-US" altLang="ko-KR" sz="1600" dirty="0">
                <a:solidFill>
                  <a:schemeClr val="tx1">
                    <a:lumMod val="95000"/>
                    <a:lumOff val="5000"/>
                  </a:schemeClr>
                </a:solidFill>
                <a:latin typeface="DX국민시대" panose="02020600000000000000" pitchFamily="18" charset="-127"/>
                <a:ea typeface="DX국민시대" panose="02020600000000000000" pitchFamily="18" charset="-127"/>
              </a:rPr>
              <a:t>(Windows Server 2012)</a:t>
            </a:r>
          </a:p>
          <a:p>
            <a:pPr marL="857250" lvl="1" indent="-514350">
              <a:buFont typeface="+mj-lt"/>
              <a:buAutoNum type="arabicPeriod"/>
            </a:pPr>
            <a:r>
              <a:rPr lang="ko-KR" altLang="en-US" sz="2000" dirty="0">
                <a:solidFill>
                  <a:schemeClr val="tx1">
                    <a:lumMod val="95000"/>
                    <a:lumOff val="5000"/>
                  </a:schemeClr>
                </a:solidFill>
                <a:latin typeface="DX국민시대" panose="02020600000000000000" pitchFamily="18" charset="-127"/>
                <a:ea typeface="DX국민시대" panose="02020600000000000000" pitchFamily="18" charset="-127"/>
              </a:rPr>
              <a:t>실습 환경</a:t>
            </a:r>
            <a:endPar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endParaRPr>
          </a:p>
          <a:p>
            <a:pPr marL="857250" lvl="1" indent="-514350">
              <a:buFont typeface="+mj-lt"/>
              <a:buAutoNum type="arabicPeriod"/>
            </a:pPr>
            <a:r>
              <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rPr>
              <a:t>IIS </a:t>
            </a:r>
            <a:r>
              <a:rPr lang="ko-KR" altLang="en-US" sz="2000" dirty="0">
                <a:solidFill>
                  <a:schemeClr val="tx1">
                    <a:lumMod val="95000"/>
                    <a:lumOff val="5000"/>
                  </a:schemeClr>
                </a:solidFill>
                <a:latin typeface="DX국민시대" panose="02020600000000000000" pitchFamily="18" charset="-127"/>
                <a:ea typeface="DX국민시대" panose="02020600000000000000" pitchFamily="18" charset="-127"/>
              </a:rPr>
              <a:t>설치</a:t>
            </a:r>
            <a:endPar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endParaRPr>
          </a:p>
          <a:p>
            <a:pPr marL="857250" lvl="1" indent="-514350">
              <a:buFont typeface="+mj-lt"/>
              <a:buAutoNum type="arabicPeriod"/>
            </a:pPr>
            <a:r>
              <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rPr>
              <a:t>Maria DB</a:t>
            </a:r>
          </a:p>
          <a:p>
            <a:pPr marL="857250" lvl="1" indent="-514350">
              <a:buFont typeface="+mj-lt"/>
              <a:buAutoNum type="arabicPeriod"/>
            </a:pPr>
            <a:r>
              <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rPr>
              <a:t>PHP</a:t>
            </a:r>
            <a:r>
              <a:rPr lang="ko-KR" altLang="en-US" sz="2000" dirty="0">
                <a:solidFill>
                  <a:schemeClr val="tx1">
                    <a:lumMod val="95000"/>
                    <a:lumOff val="5000"/>
                  </a:schemeClr>
                </a:solidFill>
                <a:latin typeface="DX국민시대" panose="02020600000000000000" pitchFamily="18" charset="-127"/>
                <a:ea typeface="DX국민시대" panose="02020600000000000000" pitchFamily="18" charset="-127"/>
              </a:rPr>
              <a:t> 설치 및 연동</a:t>
            </a:r>
            <a:endPar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endParaRPr>
          </a:p>
          <a:p>
            <a:pPr marL="857250" lvl="1" indent="-514350">
              <a:buFont typeface="+mj-lt"/>
              <a:buAutoNum type="arabicPeriod"/>
            </a:pPr>
            <a:r>
              <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rPr>
              <a:t>XE </a:t>
            </a:r>
            <a:r>
              <a:rPr lang="ko-KR" altLang="en-US" sz="2000" dirty="0">
                <a:solidFill>
                  <a:schemeClr val="tx1">
                    <a:lumMod val="95000"/>
                    <a:lumOff val="5000"/>
                  </a:schemeClr>
                </a:solidFill>
                <a:latin typeface="DX국민시대" panose="02020600000000000000" pitchFamily="18" charset="-127"/>
                <a:ea typeface="DX국민시대" panose="02020600000000000000" pitchFamily="18" charset="-127"/>
              </a:rPr>
              <a:t>설치</a:t>
            </a:r>
            <a:endPar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endParaRPr>
          </a:p>
          <a:p>
            <a:r>
              <a:rPr lang="en-US" altLang="ko-KR" sz="1000" dirty="0">
                <a:solidFill>
                  <a:schemeClr val="tx1">
                    <a:lumMod val="95000"/>
                    <a:lumOff val="5000"/>
                  </a:schemeClr>
                </a:solidFill>
                <a:latin typeface="DX국민시대" panose="02020600000000000000" pitchFamily="18" charset="-127"/>
                <a:ea typeface="DX국민시대" panose="02020600000000000000" pitchFamily="18" charset="-127"/>
              </a:rPr>
              <a:t> </a:t>
            </a:r>
          </a:p>
          <a:p>
            <a:r>
              <a:rPr lang="en-US" altLang="ko-KR" sz="2800" dirty="0">
                <a:solidFill>
                  <a:schemeClr val="tx1">
                    <a:lumMod val="95000"/>
                    <a:lumOff val="5000"/>
                  </a:schemeClr>
                </a:solidFill>
                <a:latin typeface="DX국민시대" panose="02020600000000000000" pitchFamily="18" charset="-127"/>
                <a:ea typeface="DX국민시대" panose="02020600000000000000" pitchFamily="18" charset="-127"/>
              </a:rPr>
              <a:t>Ⅲ. IIS </a:t>
            </a:r>
            <a:r>
              <a:rPr lang="en-US" altLang="ko-KR" sz="1600" dirty="0">
                <a:solidFill>
                  <a:schemeClr val="tx1">
                    <a:lumMod val="95000"/>
                    <a:lumOff val="5000"/>
                  </a:schemeClr>
                </a:solidFill>
                <a:latin typeface="DX국민시대" panose="02020600000000000000" pitchFamily="18" charset="-127"/>
                <a:ea typeface="DX국민시대" panose="02020600000000000000" pitchFamily="18" charset="-127"/>
              </a:rPr>
              <a:t>(Windows 10)</a:t>
            </a:r>
          </a:p>
          <a:p>
            <a:pPr marL="857250" lvl="1" indent="-514350">
              <a:buFont typeface="+mj-lt"/>
              <a:buAutoNum type="arabicPeriod"/>
            </a:pPr>
            <a:r>
              <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rPr>
              <a:t>IIS </a:t>
            </a:r>
            <a:r>
              <a:rPr lang="ko-KR" altLang="en-US" sz="2000" dirty="0">
                <a:solidFill>
                  <a:schemeClr val="tx1">
                    <a:lumMod val="95000"/>
                    <a:lumOff val="5000"/>
                  </a:schemeClr>
                </a:solidFill>
                <a:latin typeface="DX국민시대" panose="02020600000000000000" pitchFamily="18" charset="-127"/>
                <a:ea typeface="DX국민시대" panose="02020600000000000000" pitchFamily="18" charset="-127"/>
              </a:rPr>
              <a:t>설치 및 실행</a:t>
            </a:r>
            <a:endPar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endParaRPr>
          </a:p>
          <a:p>
            <a:pPr marL="857250" lvl="1" indent="-514350">
              <a:buFont typeface="+mj-lt"/>
              <a:buAutoNum type="arabicPeriod"/>
            </a:pPr>
            <a:r>
              <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rPr>
              <a:t>PHP</a:t>
            </a:r>
            <a:r>
              <a:rPr lang="ko-KR" altLang="en-US" sz="2000" dirty="0">
                <a:solidFill>
                  <a:schemeClr val="tx1">
                    <a:lumMod val="95000"/>
                    <a:lumOff val="5000"/>
                  </a:schemeClr>
                </a:solidFill>
                <a:latin typeface="DX국민시대" panose="02020600000000000000" pitchFamily="18" charset="-127"/>
                <a:ea typeface="DX국민시대" panose="02020600000000000000" pitchFamily="18" charset="-127"/>
              </a:rPr>
              <a:t> 설치 및 연동</a:t>
            </a:r>
            <a:endPar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endParaRPr>
          </a:p>
          <a:p>
            <a:pPr marL="857250" lvl="1" indent="-514350">
              <a:buFont typeface="+mj-lt"/>
              <a:buAutoNum type="arabicPeriod"/>
            </a:pPr>
            <a:r>
              <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rPr>
              <a:t>Maria DB </a:t>
            </a:r>
            <a:r>
              <a:rPr lang="ko-KR" altLang="en-US" sz="2000" dirty="0">
                <a:solidFill>
                  <a:schemeClr val="tx1">
                    <a:lumMod val="95000"/>
                    <a:lumOff val="5000"/>
                  </a:schemeClr>
                </a:solidFill>
                <a:latin typeface="DX국민시대" panose="02020600000000000000" pitchFamily="18" charset="-127"/>
                <a:ea typeface="DX국민시대" panose="02020600000000000000" pitchFamily="18" charset="-127"/>
              </a:rPr>
              <a:t>설치 및 연동</a:t>
            </a:r>
            <a:endPar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endParaRPr>
          </a:p>
          <a:p>
            <a:pPr marL="857250" lvl="1" indent="-514350">
              <a:buFont typeface="+mj-lt"/>
              <a:buAutoNum type="arabicPeriod"/>
            </a:pPr>
            <a:r>
              <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rPr>
              <a:t>XE </a:t>
            </a:r>
            <a:r>
              <a:rPr lang="ko-KR" altLang="en-US" sz="2000" dirty="0">
                <a:solidFill>
                  <a:schemeClr val="tx1">
                    <a:lumMod val="95000"/>
                    <a:lumOff val="5000"/>
                  </a:schemeClr>
                </a:solidFill>
                <a:latin typeface="DX국민시대" panose="02020600000000000000" pitchFamily="18" charset="-127"/>
                <a:ea typeface="DX국민시대" panose="02020600000000000000" pitchFamily="18" charset="-127"/>
              </a:rPr>
              <a:t>설치</a:t>
            </a:r>
            <a:endPar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endParaRPr>
          </a:p>
          <a:p>
            <a:pPr marL="857250" lvl="1" indent="-514350">
              <a:buFont typeface="+mj-lt"/>
              <a:buAutoNum type="arabicPeriod"/>
            </a:pPr>
            <a:endParaRPr lang="en-US" altLang="ko-KR" sz="2000" dirty="0">
              <a:solidFill>
                <a:schemeClr val="tx1">
                  <a:lumMod val="95000"/>
                  <a:lumOff val="5000"/>
                </a:schemeClr>
              </a:solidFill>
              <a:latin typeface="DX국민시대" panose="02020600000000000000" pitchFamily="18" charset="-127"/>
              <a:ea typeface="DX국민시대" panose="02020600000000000000" pitchFamily="18" charset="-127"/>
            </a:endParaRPr>
          </a:p>
          <a:p>
            <a:r>
              <a:rPr lang="en-US" altLang="ko-KR" sz="1000" dirty="0">
                <a:solidFill>
                  <a:schemeClr val="tx1">
                    <a:lumMod val="95000"/>
                    <a:lumOff val="5000"/>
                  </a:schemeClr>
                </a:solidFill>
                <a:latin typeface="DX국민시대" panose="02020600000000000000" pitchFamily="18" charset="-127"/>
                <a:ea typeface="DX국민시대" panose="02020600000000000000" pitchFamily="18" charset="-127"/>
              </a:rPr>
              <a:t> </a:t>
            </a:r>
          </a:p>
        </p:txBody>
      </p:sp>
      <p:grpSp>
        <p:nvGrpSpPr>
          <p:cNvPr id="4" name="그룹 3">
            <a:extLst>
              <a:ext uri="{FF2B5EF4-FFF2-40B4-BE49-F238E27FC236}">
                <a16:creationId xmlns:a16="http://schemas.microsoft.com/office/drawing/2014/main" id="{BB3C9497-C751-49D4-9613-0F131DD31C3B}"/>
              </a:ext>
            </a:extLst>
          </p:cNvPr>
          <p:cNvGrpSpPr/>
          <p:nvPr/>
        </p:nvGrpSpPr>
        <p:grpSpPr>
          <a:xfrm>
            <a:off x="254003" y="241297"/>
            <a:ext cx="2880000" cy="2880000"/>
            <a:chOff x="1256523" y="234901"/>
            <a:chExt cx="2880000" cy="2880000"/>
          </a:xfrm>
        </p:grpSpPr>
        <p:sp>
          <p:nvSpPr>
            <p:cNvPr id="10" name="눈물 방울 9">
              <a:extLst>
                <a:ext uri="{FF2B5EF4-FFF2-40B4-BE49-F238E27FC236}">
                  <a16:creationId xmlns:a16="http://schemas.microsoft.com/office/drawing/2014/main" id="{7D435771-E4CD-4066-A538-704A12BF0D5E}"/>
                </a:ext>
              </a:extLst>
            </p:cNvPr>
            <p:cNvSpPr/>
            <p:nvPr/>
          </p:nvSpPr>
          <p:spPr>
            <a:xfrm rot="16200000">
              <a:off x="1256523" y="234901"/>
              <a:ext cx="2880000" cy="2880000"/>
            </a:xfrm>
            <a:prstGeom prst="teardrop">
              <a:avLst/>
            </a:prstGeom>
            <a:solidFill>
              <a:srgbClr val="204E5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14">
              <a:extLst>
                <a:ext uri="{FF2B5EF4-FFF2-40B4-BE49-F238E27FC236}">
                  <a16:creationId xmlns:a16="http://schemas.microsoft.com/office/drawing/2014/main" id="{908D5980-5461-46B5-A7AA-DA930ED5FAC1}"/>
                </a:ext>
              </a:extLst>
            </p:cNvPr>
            <p:cNvSpPr txBox="1"/>
            <p:nvPr/>
          </p:nvSpPr>
          <p:spPr>
            <a:xfrm>
              <a:off x="1505107" y="1290180"/>
              <a:ext cx="2382832" cy="769441"/>
            </a:xfrm>
            <a:prstGeom prst="rect">
              <a:avLst/>
            </a:prstGeom>
            <a:noFill/>
          </p:spPr>
          <p:txBody>
            <a:bodyPr wrap="square" rtlCol="0">
              <a:spAutoFit/>
            </a:bodyPr>
            <a:lstStyle/>
            <a:p>
              <a:pPr algn="ctr"/>
              <a:r>
                <a:rPr lang="en-US" altLang="ko-KR" sz="4400" dirty="0">
                  <a:solidFill>
                    <a:schemeClr val="bg1"/>
                  </a:solidFill>
                  <a:latin typeface="DX국민시대" panose="02020600000000000000" pitchFamily="18" charset="-127"/>
                  <a:ea typeface="DX국민시대" panose="02020600000000000000" pitchFamily="18" charset="-127"/>
                </a:rPr>
                <a:t>IIS</a:t>
              </a:r>
              <a:endParaRPr lang="ko-KR" altLang="en-US" sz="4400" dirty="0">
                <a:solidFill>
                  <a:schemeClr val="bg1"/>
                </a:solidFill>
                <a:latin typeface="DX국민시대" panose="02020600000000000000" pitchFamily="18" charset="-127"/>
                <a:ea typeface="DX국민시대" panose="02020600000000000000" pitchFamily="18" charset="-127"/>
              </a:endParaRPr>
            </a:p>
          </p:txBody>
        </p:sp>
      </p:grpSp>
    </p:spTree>
    <p:extLst>
      <p:ext uri="{BB962C8B-B14F-4D97-AF65-F5344CB8AC3E}">
        <p14:creationId xmlns:p14="http://schemas.microsoft.com/office/powerpoint/2010/main" val="3145769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IIS</a:t>
            </a:r>
            <a:r>
              <a:rPr lang="ko-KR" altLang="en-US" sz="2800" dirty="0">
                <a:latin typeface="DX국민시대" panose="02020600000000000000" pitchFamily="18" charset="-127"/>
                <a:ea typeface="DX국민시대" panose="02020600000000000000" pitchFamily="18" charset="-127"/>
              </a:rPr>
              <a:t> 설치 </a:t>
            </a:r>
            <a:r>
              <a:rPr lang="en-US" altLang="ko-KR" sz="2800" dirty="0">
                <a:latin typeface="DX국민시대" panose="02020600000000000000" pitchFamily="18" charset="-127"/>
                <a:ea typeface="DX국민시대" panose="02020600000000000000" pitchFamily="18" charset="-127"/>
              </a:rPr>
              <a:t>– </a:t>
            </a:r>
            <a:r>
              <a:rPr lang="ko-KR" altLang="en-US" sz="2800" dirty="0">
                <a:latin typeface="DX국민시대" panose="02020600000000000000" pitchFamily="18" charset="-127"/>
                <a:ea typeface="DX국민시대" panose="02020600000000000000" pitchFamily="18" charset="-127"/>
              </a:rPr>
              <a:t>서버 관리자</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867" b="1867"/>
          <a:stretch/>
        </p:blipFill>
        <p:spPr>
          <a:xfrm>
            <a:off x="473075" y="1968500"/>
            <a:ext cx="5911850" cy="4686300"/>
          </a:xfrm>
          <a:ln>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C2D9C5F-9C4A-4814-800F-4445F90E9DBE}"/>
              </a:ext>
            </a:extLst>
          </p:cNvPr>
          <p:cNvSpPr/>
          <p:nvPr/>
        </p:nvSpPr>
        <p:spPr>
          <a:xfrm>
            <a:off x="4114800" y="5548637"/>
            <a:ext cx="1733550" cy="30923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8327846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254004" y="241297"/>
            <a:ext cx="6349993" cy="9397999"/>
          </a:xfrm>
          <a:prstGeom prst="rect">
            <a:avLst/>
          </a:prstGeom>
          <a:solidFill>
            <a:schemeClr val="bg1">
              <a:alpha val="2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DX국민시대"/>
              <a:ea typeface="DX국민시대"/>
              <a:cs typeface="+mn-cs"/>
            </a:endParaRPr>
          </a:p>
        </p:txBody>
      </p:sp>
      <p:sp>
        <p:nvSpPr>
          <p:cNvPr id="25" name="사각형: 둥근 위쪽 모서리 24"/>
          <p:cNvSpPr/>
          <p:nvPr/>
        </p:nvSpPr>
        <p:spPr>
          <a:xfrm rot="16200000">
            <a:off x="2724152" y="-57143"/>
            <a:ext cx="2298698" cy="5460990"/>
          </a:xfrm>
          <a:prstGeom prst="round2SameRect">
            <a:avLst>
              <a:gd name="adj1" fmla="val 16667"/>
              <a:gd name="adj2" fmla="val 0"/>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DX국민시대"/>
              <a:cs typeface="+mn-cs"/>
            </a:endParaRPr>
          </a:p>
        </p:txBody>
      </p:sp>
      <p:sp>
        <p:nvSpPr>
          <p:cNvPr id="37" name="제목 36"/>
          <p:cNvSpPr>
            <a:spLocks noGrp="1"/>
          </p:cNvSpPr>
          <p:nvPr>
            <p:ph type="ctrTitle"/>
          </p:nvPr>
        </p:nvSpPr>
        <p:spPr>
          <a:xfrm>
            <a:off x="1533531" y="1996900"/>
            <a:ext cx="4933945" cy="1352903"/>
          </a:xfrm>
        </p:spPr>
        <p:txBody>
          <a:bodyPr anchor="ctr">
            <a:normAutofit fontScale="90000"/>
          </a:bodyPr>
          <a:lstStyle/>
          <a:p>
            <a:pPr lvl="0">
              <a:defRPr/>
            </a:pPr>
            <a:r>
              <a:rPr lang="en-US" altLang="ko-KR" sz="4900" dirty="0">
                <a:solidFill>
                  <a:schemeClr val="bg1"/>
                </a:solidFill>
                <a:latin typeface="DX국민시대"/>
                <a:ea typeface="DX국민시대"/>
              </a:rPr>
              <a:t>PHP </a:t>
            </a:r>
            <a:r>
              <a:rPr lang="ko-KR" altLang="en-US" sz="4900" dirty="0">
                <a:solidFill>
                  <a:schemeClr val="bg1"/>
                </a:solidFill>
                <a:latin typeface="DX국민시대"/>
                <a:ea typeface="DX국민시대"/>
              </a:rPr>
              <a:t>설치 및 연동</a:t>
            </a:r>
            <a:endParaRPr lang="ko-KR" altLang="en-US" sz="4900" dirty="0">
              <a:solidFill>
                <a:schemeClr val="bg1"/>
              </a:solidFill>
              <a:ea typeface="DX국민시대"/>
            </a:endParaRPr>
          </a:p>
        </p:txBody>
      </p:sp>
      <p:sp>
        <p:nvSpPr>
          <p:cNvPr id="38" name="부제목 37"/>
          <p:cNvSpPr>
            <a:spLocks noGrp="1"/>
          </p:cNvSpPr>
          <p:nvPr>
            <p:ph type="subTitle" idx="1"/>
          </p:nvPr>
        </p:nvSpPr>
        <p:spPr>
          <a:xfrm>
            <a:off x="1579568" y="4009143"/>
            <a:ext cx="4841870" cy="3154981"/>
          </a:xfrm>
        </p:spPr>
        <p:txBody>
          <a:bodyPr>
            <a:normAutofit/>
          </a:bodyPr>
          <a:lstStyle/>
          <a:p>
            <a:pPr algn="r">
              <a:defRPr/>
            </a:pPr>
            <a:endParaRPr lang="en-US" altLang="ko-KR">
              <a:latin typeface="나눔스퀘어_ac Bold"/>
              <a:ea typeface="나눔스퀘어_ac Bold"/>
            </a:endParaRPr>
          </a:p>
          <a:p>
            <a:pPr algn="r">
              <a:defRPr/>
            </a:pPr>
            <a:endParaRPr lang="en-US" altLang="ko-KR">
              <a:latin typeface="나눔스퀘어_ac Bold"/>
              <a:ea typeface="나눔스퀘어_ac Bold"/>
            </a:endParaRPr>
          </a:p>
          <a:p>
            <a:pPr algn="r">
              <a:defRPr/>
            </a:pPr>
            <a:r>
              <a:rPr lang="en-US" altLang="ko-KR">
                <a:latin typeface="나눔스퀘어_ac Bold"/>
                <a:ea typeface="나눔스퀘어_ac Bold"/>
              </a:rPr>
              <a:t> </a:t>
            </a:r>
          </a:p>
        </p:txBody>
      </p:sp>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PHP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9DB3B1EA-8D13-429B-855D-DBE27BA54D74}"/>
              </a:ext>
            </a:extLst>
          </p:cNvPr>
          <p:cNvPicPr>
            <a:picLocks noChangeAspect="1"/>
          </p:cNvPicPr>
          <p:nvPr/>
        </p:nvPicPr>
        <p:blipFill rotWithShape="1">
          <a:blip r:embed="rId3"/>
          <a:stretch>
            <a:fillRect/>
          </a:stretch>
        </p:blipFill>
        <p:spPr>
          <a:xfrm>
            <a:off x="627247" y="1762318"/>
            <a:ext cx="5603506" cy="2482148"/>
          </a:xfrm>
          <a:prstGeom prst="rect">
            <a:avLst/>
          </a:prstGeom>
          <a:ln>
            <a:solidFill>
              <a:schemeClr val="tx1"/>
            </a:solidFill>
          </a:ln>
        </p:spPr>
      </p:pic>
      <p:sp>
        <p:nvSpPr>
          <p:cNvPr id="13" name="직사각형 12">
            <a:extLst>
              <a:ext uri="{FF2B5EF4-FFF2-40B4-BE49-F238E27FC236}">
                <a16:creationId xmlns:a16="http://schemas.microsoft.com/office/drawing/2014/main" id="{2B1A50A3-8279-4E57-94C8-2D1802303CA4}"/>
              </a:ext>
            </a:extLst>
          </p:cNvPr>
          <p:cNvSpPr/>
          <p:nvPr/>
        </p:nvSpPr>
        <p:spPr>
          <a:xfrm>
            <a:off x="1752601" y="1949450"/>
            <a:ext cx="1095066" cy="18415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6" name="직사각형 15">
            <a:extLst>
              <a:ext uri="{FF2B5EF4-FFF2-40B4-BE49-F238E27FC236}">
                <a16:creationId xmlns:a16="http://schemas.microsoft.com/office/drawing/2014/main" id="{2614BB75-B5FC-4970-A959-81C79A2A8293}"/>
              </a:ext>
            </a:extLst>
          </p:cNvPr>
          <p:cNvSpPr/>
          <p:nvPr/>
        </p:nvSpPr>
        <p:spPr>
          <a:xfrm>
            <a:off x="833438" y="3643312"/>
            <a:ext cx="962025" cy="18415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6" name="텍스트 개체 틀 5">
            <a:extLst>
              <a:ext uri="{FF2B5EF4-FFF2-40B4-BE49-F238E27FC236}">
                <a16:creationId xmlns:a16="http://schemas.microsoft.com/office/drawing/2014/main" id="{899FD6F6-18F2-44CD-A597-3BC7E9C65C74}"/>
              </a:ext>
            </a:extLst>
          </p:cNvPr>
          <p:cNvSpPr txBox="1"/>
          <p:nvPr/>
        </p:nvSpPr>
        <p:spPr>
          <a:xfrm>
            <a:off x="677572" y="4326459"/>
            <a:ext cx="5502856" cy="688887"/>
          </a:xfrm>
          <a:prstGeom prst="rect">
            <a:avLst/>
          </a:prstGeom>
        </p:spPr>
        <p:txBody>
          <a:bodyPr vert="horz" lIns="91440" tIns="45720" rIns="91440" bIns="45720">
            <a:normAutofit fontScale="92500" lnSpcReduction="2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1500" dirty="0">
                <a:latin typeface="나눔스퀘어_ac Bold" panose="020B0600000101010101" pitchFamily="50" charset="-127"/>
                <a:ea typeface="나눔스퀘어_ac Bold" panose="020B0600000101010101" pitchFamily="50" charset="-127"/>
              </a:rPr>
              <a:t>1. </a:t>
            </a:r>
          </a:p>
          <a:p>
            <a:pPr lvl="0">
              <a:defRPr/>
            </a:pPr>
            <a:r>
              <a:rPr lang="en-US" altLang="ko-KR" sz="1500" dirty="0">
                <a:latin typeface="나눔스퀘어_ac Bold" panose="020B0600000101010101" pitchFamily="50" charset="-127"/>
                <a:ea typeface="나눔스퀘어_ac Bold" panose="020B0600000101010101" pitchFamily="50" charset="-127"/>
              </a:rPr>
              <a:t>https://www.php.net/downloads </a:t>
            </a:r>
            <a:r>
              <a:rPr lang="ko-KR" altLang="en-US" sz="1500" dirty="0">
                <a:latin typeface="나눔스퀘어_ac Bold" panose="020B0600000101010101" pitchFamily="50" charset="-127"/>
                <a:ea typeface="나눔스퀘어_ac Bold" panose="020B0600000101010101" pitchFamily="50" charset="-127"/>
              </a:rPr>
              <a:t>에서 윈도우용 바이너리를 다운로드 후 설치합니다</a:t>
            </a:r>
            <a:r>
              <a:rPr lang="en-US" altLang="ko-KR" sz="1500" dirty="0">
                <a:latin typeface="나눔스퀘어_ac Bold" panose="020B0600000101010101" pitchFamily="50" charset="-127"/>
                <a:ea typeface="나눔스퀘어_ac Bold" panose="020B0600000101010101" pitchFamily="50" charset="-127"/>
              </a:rPr>
              <a:t>.  </a:t>
            </a:r>
          </a:p>
          <a:p>
            <a:pPr lvl="0">
              <a:defRPr/>
            </a:pPr>
            <a:endParaRPr lang="ko-KR" altLang="en-US" sz="1500" dirty="0">
              <a:latin typeface="나눔스퀘어_ac Bold" panose="020B0600000101010101" pitchFamily="50" charset="-127"/>
              <a:ea typeface="나눔스퀘어_ac Bold" panose="020B0600000101010101" pitchFamily="50" charset="-127"/>
            </a:endParaRPr>
          </a:p>
        </p:txBody>
      </p:sp>
      <p:pic>
        <p:nvPicPr>
          <p:cNvPr id="19" name="그림 18">
            <a:extLst>
              <a:ext uri="{FF2B5EF4-FFF2-40B4-BE49-F238E27FC236}">
                <a16:creationId xmlns:a16="http://schemas.microsoft.com/office/drawing/2014/main" id="{83D6AC3C-D6C6-402E-A692-71A576E07FC5}"/>
              </a:ext>
            </a:extLst>
          </p:cNvPr>
          <p:cNvPicPr>
            <a:picLocks noChangeAspect="1"/>
          </p:cNvPicPr>
          <p:nvPr/>
        </p:nvPicPr>
        <p:blipFill rotWithShape="1">
          <a:blip r:embed="rId4"/>
          <a:stretch>
            <a:fillRect/>
          </a:stretch>
        </p:blipFill>
        <p:spPr>
          <a:xfrm>
            <a:off x="620738" y="5008428"/>
            <a:ext cx="5572390" cy="2313348"/>
          </a:xfrm>
          <a:prstGeom prst="rect">
            <a:avLst/>
          </a:prstGeom>
          <a:ln>
            <a:solidFill>
              <a:schemeClr val="tx1"/>
            </a:solidFill>
          </a:ln>
        </p:spPr>
      </p:pic>
      <p:sp>
        <p:nvSpPr>
          <p:cNvPr id="20" name="직사각형 19">
            <a:extLst>
              <a:ext uri="{FF2B5EF4-FFF2-40B4-BE49-F238E27FC236}">
                <a16:creationId xmlns:a16="http://schemas.microsoft.com/office/drawing/2014/main" id="{1E0A191F-9CAF-4581-A84C-21F469166D9B}"/>
              </a:ext>
            </a:extLst>
          </p:cNvPr>
          <p:cNvSpPr/>
          <p:nvPr/>
        </p:nvSpPr>
        <p:spPr>
          <a:xfrm>
            <a:off x="907606" y="5756942"/>
            <a:ext cx="3316124" cy="6422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2" name="텍스트 개체 틀 5">
            <a:extLst>
              <a:ext uri="{FF2B5EF4-FFF2-40B4-BE49-F238E27FC236}">
                <a16:creationId xmlns:a16="http://schemas.microsoft.com/office/drawing/2014/main" id="{22184429-E3AF-4B37-BC4A-9A632CB071E9}"/>
              </a:ext>
            </a:extLst>
          </p:cNvPr>
          <p:cNvSpPr txBox="1"/>
          <p:nvPr/>
        </p:nvSpPr>
        <p:spPr>
          <a:xfrm>
            <a:off x="627248" y="7367529"/>
            <a:ext cx="5553180" cy="834148"/>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1500" dirty="0">
                <a:latin typeface="나눔스퀘어_ac Bold" panose="020B0600000101010101" pitchFamily="50" charset="-127"/>
                <a:ea typeface="나눔스퀘어_ac Bold" panose="020B0600000101010101" pitchFamily="50" charset="-127"/>
              </a:rPr>
              <a:t>2. </a:t>
            </a:r>
          </a:p>
          <a:p>
            <a:pPr lvl="0">
              <a:defRPr/>
            </a:pPr>
            <a:r>
              <a:rPr lang="en-US" altLang="ko-KR" sz="1500" dirty="0" err="1">
                <a:latin typeface="나눔스퀘어_ac Bold" panose="020B0600000101010101" pitchFamily="50" charset="-127"/>
                <a:ea typeface="나눔스퀘어_ac Bold" panose="020B0600000101010101" pitchFamily="50" charset="-127"/>
              </a:rPr>
              <a:t>FastCGI</a:t>
            </a:r>
            <a:r>
              <a:rPr lang="ko-KR" altLang="en-US" sz="1500" dirty="0">
                <a:latin typeface="나눔스퀘어_ac Bold" panose="020B0600000101010101" pitchFamily="50" charset="-127"/>
                <a:ea typeface="나눔스퀘어_ac Bold" panose="020B0600000101010101" pitchFamily="50" charset="-127"/>
              </a:rPr>
              <a:t>를 사용하기 위해서는 </a:t>
            </a:r>
            <a:r>
              <a:rPr lang="en-US" altLang="ko-KR" sz="1500" dirty="0">
                <a:latin typeface="나눔스퀘어_ac Bold" panose="020B0600000101010101" pitchFamily="50" charset="-127"/>
                <a:ea typeface="나눔스퀘어_ac Bold" panose="020B0600000101010101" pitchFamily="50" charset="-127"/>
              </a:rPr>
              <a:t>Non Thread Safe </a:t>
            </a:r>
            <a:r>
              <a:rPr lang="ko-KR" altLang="en-US" sz="1500" dirty="0">
                <a:latin typeface="나눔스퀘어_ac Bold" panose="020B0600000101010101" pitchFamily="50" charset="-127"/>
                <a:ea typeface="나눔스퀘어_ac Bold" panose="020B0600000101010101" pitchFamily="50" charset="-127"/>
              </a:rPr>
              <a:t>버전을 다운로드    </a:t>
            </a:r>
            <a:r>
              <a:rPr lang="en-US" altLang="ko-KR" sz="1500" dirty="0">
                <a:latin typeface="나눔스퀘어_ac Bold" panose="020B0600000101010101" pitchFamily="50" charset="-127"/>
                <a:ea typeface="나눔스퀘어_ac Bold" panose="020B0600000101010101" pitchFamily="50" charset="-127"/>
              </a:rPr>
              <a:t>  </a:t>
            </a:r>
          </a:p>
          <a:p>
            <a:pPr lvl="0">
              <a:defRPr/>
            </a:pPr>
            <a:endParaRPr lang="ko-KR" altLang="en-US" sz="1500" dirty="0">
              <a:latin typeface="나눔스퀘어_ac Bold" panose="020B0600000101010101" pitchFamily="50" charset="-127"/>
              <a:ea typeface="나눔스퀘어_ac Bold" panose="020B0600000101010101" pitchFamily="50" charset="-127"/>
            </a:endParaRPr>
          </a:p>
        </p:txBody>
      </p:sp>
      <p:sp>
        <p:nvSpPr>
          <p:cNvPr id="26" name="텍스트 개체 틀 5">
            <a:extLst>
              <a:ext uri="{FF2B5EF4-FFF2-40B4-BE49-F238E27FC236}">
                <a16:creationId xmlns:a16="http://schemas.microsoft.com/office/drawing/2014/main" id="{738391D0-28F0-4441-98DD-8ABF39ED9E19}"/>
              </a:ext>
            </a:extLst>
          </p:cNvPr>
          <p:cNvSpPr txBox="1"/>
          <p:nvPr/>
        </p:nvSpPr>
        <p:spPr>
          <a:xfrm>
            <a:off x="275363" y="8165830"/>
            <a:ext cx="6349993" cy="196601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nSpc>
                <a:spcPct val="120000"/>
              </a:lnSpc>
              <a:spcBef>
                <a:spcPts val="0"/>
              </a:spcBef>
              <a:defRPr/>
            </a:pPr>
            <a:r>
              <a:rPr lang="en-US" altLang="ko-KR" b="1" dirty="0">
                <a:solidFill>
                  <a:schemeClr val="tx1"/>
                </a:solidFill>
                <a:latin typeface="나눔스퀘어_ac Bold" panose="020B0600000101010101" pitchFamily="50" charset="-127"/>
                <a:ea typeface="나눔스퀘어_ac Bold" panose="020B0600000101010101" pitchFamily="50" charset="-127"/>
              </a:rPr>
              <a:t>FASTCGI</a:t>
            </a:r>
          </a:p>
          <a:p>
            <a:pPr lvl="0">
              <a:lnSpc>
                <a:spcPct val="100000"/>
              </a:lnSpc>
              <a:spcBef>
                <a:spcPts val="0"/>
              </a:spcBef>
              <a:defRPr/>
            </a:pPr>
            <a:endParaRPr lang="en-US" altLang="ko-KR" b="1" dirty="0">
              <a:solidFill>
                <a:schemeClr val="tx1"/>
              </a:solidFill>
              <a:latin typeface="나눔스퀘어_ac Bold" panose="020B0600000101010101" pitchFamily="50" charset="-127"/>
              <a:ea typeface="나눔스퀘어_ac Bold" panose="020B0600000101010101" pitchFamily="50" charset="-127"/>
            </a:endParaRPr>
          </a:p>
          <a:p>
            <a:pPr marL="171450" indent="-171450">
              <a:lnSpc>
                <a:spcPct val="120000"/>
              </a:lnSpc>
              <a:spcBef>
                <a:spcPts val="0"/>
              </a:spcBef>
              <a:buFont typeface="Wingdings" panose="05000000000000000000" pitchFamily="2" charset="2"/>
              <a:buChar char="§"/>
              <a:defRPr/>
            </a:pPr>
            <a:r>
              <a:rPr lang="en-US" altLang="ko-KR" sz="1200" dirty="0">
                <a:solidFill>
                  <a:schemeClr val="tx1"/>
                </a:solidFill>
                <a:latin typeface="나눔스퀘어_ac Bold" panose="020B0600000101010101" pitchFamily="50" charset="-127"/>
                <a:ea typeface="나눔스퀘어_ac Bold" panose="020B0600000101010101" pitchFamily="50" charset="-127"/>
              </a:rPr>
              <a:t>CGI</a:t>
            </a:r>
            <a:r>
              <a:rPr lang="ko-KR" altLang="en-US" sz="1200" dirty="0">
                <a:solidFill>
                  <a:schemeClr val="tx1"/>
                </a:solidFill>
                <a:latin typeface="나눔스퀘어_ac Bold" panose="020B0600000101010101" pitchFamily="50" charset="-127"/>
                <a:ea typeface="나눔스퀘어_ac Bold" panose="020B0600000101010101" pitchFamily="50" charset="-127"/>
              </a:rPr>
              <a:t>는 하나의 요청에 하나의 프로세스를 생성한다</a:t>
            </a:r>
            <a:r>
              <a:rPr lang="en-US" altLang="ko-KR" sz="1200" dirty="0">
                <a:solidFill>
                  <a:schemeClr val="tx1"/>
                </a:solidFill>
                <a:latin typeface="나눔스퀘어_ac Bold" panose="020B0600000101010101" pitchFamily="50" charset="-127"/>
                <a:ea typeface="나눔스퀘어_ac Bold" panose="020B0600000101010101" pitchFamily="50" charset="-127"/>
              </a:rPr>
              <a:t>.</a:t>
            </a:r>
            <a:r>
              <a:rPr lang="ko-KR" altLang="en-US" sz="1200" dirty="0">
                <a:solidFill>
                  <a:schemeClr val="tx1"/>
                </a:solidFill>
                <a:latin typeface="나눔스퀘어_ac Bold" panose="020B0600000101010101" pitchFamily="50" charset="-127"/>
                <a:ea typeface="나눔스퀘어_ac Bold" panose="020B0600000101010101" pitchFamily="50" charset="-127"/>
              </a:rPr>
              <a:t> 여기서 프로세스를 생성하고    제거하는 과정에서 많은 부하가 발생해 성능이 느려 진다</a:t>
            </a:r>
            <a:r>
              <a:rPr lang="en-US" altLang="ko-KR" sz="1200" dirty="0">
                <a:solidFill>
                  <a:schemeClr val="tx1"/>
                </a:solidFill>
                <a:latin typeface="나눔스퀘어_ac Bold" panose="020B0600000101010101" pitchFamily="50" charset="-127"/>
                <a:ea typeface="나눔스퀘어_ac Bold" panose="020B0600000101010101" pitchFamily="50" charset="-127"/>
              </a:rPr>
              <a:t>.</a:t>
            </a:r>
            <a:r>
              <a:rPr lang="ko-KR" altLang="en-US" sz="1200" dirty="0">
                <a:solidFill>
                  <a:schemeClr val="tx1"/>
                </a:solidFill>
                <a:latin typeface="나눔스퀘어_ac Bold" panose="020B0600000101010101" pitchFamily="50" charset="-127"/>
                <a:ea typeface="나눔스퀘어_ac Bold" panose="020B0600000101010101" pitchFamily="50" charset="-127"/>
              </a:rPr>
              <a:t> 이를 개선하기 위해 등장한 것이 </a:t>
            </a:r>
            <a:r>
              <a:rPr lang="en-US" altLang="ko-KR" sz="1200" dirty="0" err="1">
                <a:solidFill>
                  <a:schemeClr val="tx1"/>
                </a:solidFill>
                <a:latin typeface="나눔스퀘어_ac Bold" panose="020B0600000101010101" pitchFamily="50" charset="-127"/>
                <a:ea typeface="나눔스퀘어_ac Bold" panose="020B0600000101010101" pitchFamily="50" charset="-127"/>
              </a:rPr>
              <a:t>FastCGI</a:t>
            </a:r>
            <a:r>
              <a:rPr lang="ko-KR" altLang="en-US" sz="1200" dirty="0">
                <a:solidFill>
                  <a:schemeClr val="tx1"/>
                </a:solidFill>
                <a:latin typeface="나눔스퀘어_ac Bold" panose="020B0600000101010101" pitchFamily="50" charset="-127"/>
                <a:ea typeface="나눔스퀘어_ac Bold" panose="020B0600000101010101" pitchFamily="50" charset="-127"/>
              </a:rPr>
              <a:t>이다</a:t>
            </a:r>
          </a:p>
          <a:p>
            <a:pPr marL="171450" lvl="0" indent="-171450">
              <a:lnSpc>
                <a:spcPct val="120000"/>
              </a:lnSpc>
              <a:spcBef>
                <a:spcPts val="0"/>
              </a:spcBef>
              <a:buFont typeface="Wingdings" panose="05000000000000000000" pitchFamily="2" charset="2"/>
              <a:buChar char="§"/>
              <a:defRPr/>
            </a:pPr>
            <a:r>
              <a:rPr lang="en-US" altLang="ko-KR" sz="1200" dirty="0" err="1">
                <a:solidFill>
                  <a:schemeClr val="tx1"/>
                </a:solidFill>
                <a:latin typeface="나눔스퀘어_ac Bold" panose="020B0600000101010101" pitchFamily="50" charset="-127"/>
                <a:ea typeface="나눔스퀘어_ac Bold" panose="020B0600000101010101" pitchFamily="50" charset="-127"/>
              </a:rPr>
              <a:t>FastCGI</a:t>
            </a:r>
            <a:r>
              <a:rPr lang="ko-KR" altLang="en-US" sz="1200" dirty="0">
                <a:solidFill>
                  <a:schemeClr val="tx1"/>
                </a:solidFill>
                <a:latin typeface="나눔스퀘어_ac Bold" panose="020B0600000101010101" pitchFamily="50" charset="-127"/>
                <a:ea typeface="나눔스퀘어_ac Bold" panose="020B0600000101010101" pitchFamily="50" charset="-127"/>
              </a:rPr>
              <a:t>는 요청이 있을 때마다 프로세스를 생성하지않고 만들어진 프로세스가 계속해서 새로운 요청을 처리해 생성</a:t>
            </a:r>
            <a:r>
              <a:rPr lang="en-US" altLang="ko-KR" sz="1200" dirty="0">
                <a:solidFill>
                  <a:schemeClr val="tx1"/>
                </a:solidFill>
                <a:latin typeface="나눔스퀘어_ac Bold" panose="020B0600000101010101" pitchFamily="50" charset="-127"/>
                <a:ea typeface="나눔스퀘어_ac Bold" panose="020B0600000101010101" pitchFamily="50" charset="-127"/>
              </a:rPr>
              <a:t>,</a:t>
            </a:r>
            <a:r>
              <a:rPr lang="ko-KR" altLang="en-US" sz="1200" dirty="0">
                <a:solidFill>
                  <a:schemeClr val="tx1"/>
                </a:solidFill>
                <a:latin typeface="나눔스퀘어_ac Bold" panose="020B0600000101010101" pitchFamily="50" charset="-127"/>
                <a:ea typeface="나눔스퀘어_ac Bold" panose="020B0600000101010101" pitchFamily="50" charset="-127"/>
              </a:rPr>
              <a:t>제거하는데 드는 부하를 줄일 수 있다</a:t>
            </a:r>
            <a:r>
              <a:rPr lang="en-US" altLang="ko-KR" sz="1200" dirty="0">
                <a:solidFill>
                  <a:schemeClr val="tx1"/>
                </a:solidFill>
                <a:latin typeface="나눔스퀘어_ac Bold" panose="020B0600000101010101" pitchFamily="50" charset="-127"/>
                <a:ea typeface="나눔스퀘어_ac Bold" panose="020B0600000101010101" pitchFamily="50" charset="-127"/>
              </a:rPr>
              <a:t>.</a:t>
            </a:r>
            <a:endParaRPr lang="en-US" altLang="ko-KR" b="1" dirty="0">
              <a:solidFill>
                <a:schemeClr val="tx1"/>
              </a:solidFill>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8974885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PHP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F4FDC5E9-A4DF-4AC4-90A7-23EAF9C4F56A}"/>
              </a:ext>
            </a:extLst>
          </p:cNvPr>
          <p:cNvPicPr>
            <a:picLocks noChangeAspect="1"/>
          </p:cNvPicPr>
          <p:nvPr/>
        </p:nvPicPr>
        <p:blipFill rotWithShape="1">
          <a:blip r:embed="rId3"/>
          <a:stretch>
            <a:fillRect/>
          </a:stretch>
        </p:blipFill>
        <p:spPr>
          <a:xfrm>
            <a:off x="1007497" y="1958893"/>
            <a:ext cx="4843004" cy="924383"/>
          </a:xfrm>
          <a:prstGeom prst="rect">
            <a:avLst/>
          </a:prstGeom>
          <a:ln>
            <a:solidFill>
              <a:schemeClr val="tx1"/>
            </a:solidFill>
          </a:ln>
        </p:spPr>
      </p:pic>
      <p:sp>
        <p:nvSpPr>
          <p:cNvPr id="7" name="텍스트 개체 틀 5">
            <a:extLst>
              <a:ext uri="{FF2B5EF4-FFF2-40B4-BE49-F238E27FC236}">
                <a16:creationId xmlns:a16="http://schemas.microsoft.com/office/drawing/2014/main" id="{5308D4DC-B592-448E-A4E2-803772A76104}"/>
              </a:ext>
            </a:extLst>
          </p:cNvPr>
          <p:cNvSpPr txBox="1"/>
          <p:nvPr/>
        </p:nvSpPr>
        <p:spPr>
          <a:xfrm>
            <a:off x="1046734" y="3208555"/>
            <a:ext cx="4764531" cy="688887"/>
          </a:xfrm>
          <a:prstGeom prst="rect">
            <a:avLst/>
          </a:prstGeom>
        </p:spPr>
        <p:txBody>
          <a:bodyPr vert="horz" lIns="91440" tIns="45720" rIns="91440" bIns="45720">
            <a:normAutofit fontScale="92500" lnSpcReduction="1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 * </a:t>
            </a:r>
            <a:r>
              <a:rPr lang="ko-KR" altLang="en-US" sz="2000" dirty="0">
                <a:latin typeface="나눔스퀘어_ac Bold" panose="020B0600000101010101" pitchFamily="50" charset="-127"/>
                <a:ea typeface="나눔스퀘어_ac Bold" panose="020B0600000101010101" pitchFamily="50" charset="-127"/>
              </a:rPr>
              <a:t>저장할 때 추후 설정을 위해 </a:t>
            </a:r>
          </a:p>
          <a:p>
            <a:pPr lvl="0" algn="ctr">
              <a:defRPr/>
            </a:pPr>
            <a:r>
              <a:rPr lang="ko-KR" altLang="en-US" sz="2000" dirty="0">
                <a:latin typeface="나눔스퀘어_ac Bold" panose="020B0600000101010101" pitchFamily="50" charset="-127"/>
                <a:ea typeface="나눔스퀘어_ac Bold" panose="020B0600000101010101" pitchFamily="50" charset="-127"/>
              </a:rPr>
              <a:t>저장 경로를 잘 기억해 놓는다</a:t>
            </a:r>
            <a:r>
              <a:rPr lang="en-US" altLang="ko-KR" sz="2000" dirty="0">
                <a:latin typeface="나눔스퀘어_ac Bold" panose="020B0600000101010101" pitchFamily="50" charset="-127"/>
                <a:ea typeface="나눔스퀘어_ac Bold" panose="020B0600000101010101" pitchFamily="50" charset="-127"/>
              </a:rPr>
              <a:t>.</a:t>
            </a:r>
            <a:endParaRPr lang="ko-KR" altLang="en-US" sz="2000" dirty="0">
              <a:latin typeface="나눔스퀘어_ac Bold" panose="020B0600000101010101" pitchFamily="50" charset="-127"/>
              <a:ea typeface="나눔스퀘어_ac Bold" panose="020B0600000101010101" pitchFamily="50" charset="-127"/>
            </a:endParaRPr>
          </a:p>
        </p:txBody>
      </p:sp>
      <p:pic>
        <p:nvPicPr>
          <p:cNvPr id="8" name="그림 7">
            <a:extLst>
              <a:ext uri="{FF2B5EF4-FFF2-40B4-BE49-F238E27FC236}">
                <a16:creationId xmlns:a16="http://schemas.microsoft.com/office/drawing/2014/main" id="{6D09738F-D67C-4900-B653-2579B5EB8AFD}"/>
              </a:ext>
            </a:extLst>
          </p:cNvPr>
          <p:cNvPicPr>
            <a:picLocks noChangeAspect="1"/>
          </p:cNvPicPr>
          <p:nvPr/>
        </p:nvPicPr>
        <p:blipFill rotWithShape="1">
          <a:blip r:embed="rId4"/>
          <a:stretch>
            <a:fillRect/>
          </a:stretch>
        </p:blipFill>
        <p:spPr>
          <a:xfrm>
            <a:off x="911509" y="4222721"/>
            <a:ext cx="5034979" cy="3229764"/>
          </a:xfrm>
          <a:prstGeom prst="rect">
            <a:avLst/>
          </a:prstGeom>
          <a:ln>
            <a:solidFill>
              <a:schemeClr val="tx1"/>
            </a:solidFill>
          </a:ln>
        </p:spPr>
      </p:pic>
      <p:sp>
        <p:nvSpPr>
          <p:cNvPr id="10" name="텍스트 개체 틀 5">
            <a:extLst>
              <a:ext uri="{FF2B5EF4-FFF2-40B4-BE49-F238E27FC236}">
                <a16:creationId xmlns:a16="http://schemas.microsoft.com/office/drawing/2014/main" id="{46B12A28-F60E-4901-AC1E-940D8EF660F2}"/>
              </a:ext>
            </a:extLst>
          </p:cNvPr>
          <p:cNvSpPr txBox="1"/>
          <p:nvPr/>
        </p:nvSpPr>
        <p:spPr>
          <a:xfrm>
            <a:off x="1046734" y="7955287"/>
            <a:ext cx="4764531" cy="688887"/>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3. </a:t>
            </a:r>
            <a:r>
              <a:rPr lang="ko-KR" altLang="en-US" sz="2000" dirty="0">
                <a:latin typeface="나눔스퀘어_ac Bold" panose="020B0600000101010101" pitchFamily="50" charset="-127"/>
                <a:ea typeface="나눔스퀘어_ac Bold" panose="020B0600000101010101" pitchFamily="50" charset="-127"/>
              </a:rPr>
              <a:t>압축 해제한다</a:t>
            </a:r>
            <a:r>
              <a:rPr lang="en-US" altLang="ko-KR" sz="2000" dirty="0">
                <a:latin typeface="나눔스퀘어_ac Bold" panose="020B0600000101010101" pitchFamily="50" charset="-127"/>
                <a:ea typeface="나눔스퀘어_ac Bold" panose="020B0600000101010101" pitchFamily="50" charset="-127"/>
              </a:rPr>
              <a:t>.</a:t>
            </a: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56857092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PHP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텍스트 개체 틀 5">
            <a:extLst>
              <a:ext uri="{FF2B5EF4-FFF2-40B4-BE49-F238E27FC236}">
                <a16:creationId xmlns:a16="http://schemas.microsoft.com/office/drawing/2014/main" id="{977C48C1-FB49-4EF1-8FD3-12627FD9CCD6}"/>
              </a:ext>
            </a:extLst>
          </p:cNvPr>
          <p:cNvSpPr txBox="1"/>
          <p:nvPr/>
        </p:nvSpPr>
        <p:spPr>
          <a:xfrm>
            <a:off x="426691" y="6670703"/>
            <a:ext cx="6050309" cy="1865680"/>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4. </a:t>
            </a:r>
          </a:p>
          <a:p>
            <a:pPr lvl="0">
              <a:defRPr/>
            </a:pPr>
            <a:r>
              <a:rPr lang="en-US" altLang="ko-KR" sz="2000" dirty="0">
                <a:latin typeface="나눔스퀘어_ac Bold" panose="020B0600000101010101" pitchFamily="50" charset="-127"/>
                <a:ea typeface="나눔스퀘어_ac Bold" panose="020B0600000101010101" pitchFamily="50" charset="-127"/>
              </a:rPr>
              <a:t>IIS</a:t>
            </a:r>
            <a:r>
              <a:rPr lang="ko-KR" altLang="en-US" sz="2000" dirty="0">
                <a:latin typeface="나눔스퀘어_ac Bold" panose="020B0600000101010101" pitchFamily="50" charset="-127"/>
                <a:ea typeface="나눔스퀘어_ac Bold" panose="020B0600000101010101" pitchFamily="50" charset="-127"/>
              </a:rPr>
              <a:t>에 </a:t>
            </a:r>
            <a:r>
              <a:rPr lang="en-US" altLang="ko-KR" sz="2000" dirty="0">
                <a:latin typeface="나눔스퀘어_ac Bold" panose="020B0600000101010101" pitchFamily="50" charset="-127"/>
                <a:ea typeface="나눔스퀘어_ac Bold" panose="020B0600000101010101" pitchFamily="50" charset="-127"/>
              </a:rPr>
              <a:t>*.php </a:t>
            </a:r>
            <a:r>
              <a:rPr lang="ko-KR" altLang="en-US" sz="2000" dirty="0">
                <a:latin typeface="나눔스퀘어_ac Bold" panose="020B0600000101010101" pitchFamily="50" charset="-127"/>
                <a:ea typeface="나눔스퀘어_ac Bold" panose="020B0600000101010101" pitchFamily="50" charset="-127"/>
              </a:rPr>
              <a:t>확장자를 처리하도록 처리기 매핑을 추가한다</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en-US" altLang="ko-KR" sz="2000" dirty="0">
                <a:latin typeface="나눔스퀘어_ac Bold" panose="020B0600000101010101" pitchFamily="50" charset="-127"/>
                <a:ea typeface="나눔스퀘어_ac Bold" panose="020B0600000101010101" pitchFamily="50" charset="-127"/>
              </a:rPr>
              <a:t>IIS </a:t>
            </a:r>
            <a:r>
              <a:rPr lang="ko-KR" altLang="en-US" sz="2000" dirty="0">
                <a:latin typeface="나눔스퀘어_ac Bold" panose="020B0600000101010101" pitchFamily="50" charset="-127"/>
                <a:ea typeface="나눔스퀘어_ac Bold" panose="020B0600000101010101" pitchFamily="50" charset="-127"/>
              </a:rPr>
              <a:t>관리 콘솔에서 왼쪽 트리에서 컴퓨터 이름을 클릭하고</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오른쪽 화면에서 </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처리기 매핑</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더블 클릭한다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ko-KR" altLang="en-US" sz="2000" dirty="0">
              <a:latin typeface="나눔스퀘어_ac Bold" panose="020B0600000101010101" pitchFamily="50" charset="-127"/>
              <a:ea typeface="나눔스퀘어_ac Bold" panose="020B0600000101010101" pitchFamily="50" charset="-127"/>
            </a:endParaRPr>
          </a:p>
        </p:txBody>
      </p:sp>
      <p:pic>
        <p:nvPicPr>
          <p:cNvPr id="6" name="그림 5">
            <a:extLst>
              <a:ext uri="{FF2B5EF4-FFF2-40B4-BE49-F238E27FC236}">
                <a16:creationId xmlns:a16="http://schemas.microsoft.com/office/drawing/2014/main" id="{58EC2599-621B-442A-8461-314FB92484BC}"/>
              </a:ext>
            </a:extLst>
          </p:cNvPr>
          <p:cNvPicPr>
            <a:picLocks noChangeAspect="1"/>
          </p:cNvPicPr>
          <p:nvPr/>
        </p:nvPicPr>
        <p:blipFill rotWithShape="1">
          <a:blip r:embed="rId3"/>
          <a:stretch>
            <a:fillRect/>
          </a:stretch>
        </p:blipFill>
        <p:spPr>
          <a:xfrm>
            <a:off x="706232" y="1879600"/>
            <a:ext cx="5445535" cy="4283103"/>
          </a:xfrm>
          <a:prstGeom prst="rect">
            <a:avLst/>
          </a:prstGeom>
          <a:ln>
            <a:solidFill>
              <a:schemeClr val="tx1"/>
            </a:solidFill>
          </a:ln>
        </p:spPr>
      </p:pic>
      <p:sp>
        <p:nvSpPr>
          <p:cNvPr id="7" name="직사각형 6">
            <a:extLst>
              <a:ext uri="{FF2B5EF4-FFF2-40B4-BE49-F238E27FC236}">
                <a16:creationId xmlns:a16="http://schemas.microsoft.com/office/drawing/2014/main" id="{A2DF9732-B117-4D74-8B5F-3A6EBAA89879}"/>
              </a:ext>
            </a:extLst>
          </p:cNvPr>
          <p:cNvSpPr/>
          <p:nvPr/>
        </p:nvSpPr>
        <p:spPr>
          <a:xfrm>
            <a:off x="800101" y="2788920"/>
            <a:ext cx="960120" cy="16002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9" name="직사각형 8">
            <a:extLst>
              <a:ext uri="{FF2B5EF4-FFF2-40B4-BE49-F238E27FC236}">
                <a16:creationId xmlns:a16="http://schemas.microsoft.com/office/drawing/2014/main" id="{00FF0A61-FCA4-4DB4-B05F-483BEF6CD8FC}"/>
              </a:ext>
            </a:extLst>
          </p:cNvPr>
          <p:cNvSpPr/>
          <p:nvPr/>
        </p:nvSpPr>
        <p:spPr>
          <a:xfrm>
            <a:off x="2240279" y="5478449"/>
            <a:ext cx="472441" cy="48502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05288285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PHP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텍스트 개체 틀 5">
            <a:extLst>
              <a:ext uri="{FF2B5EF4-FFF2-40B4-BE49-F238E27FC236}">
                <a16:creationId xmlns:a16="http://schemas.microsoft.com/office/drawing/2014/main" id="{B29F596B-64E5-4F23-93AD-40678E3263CA}"/>
              </a:ext>
            </a:extLst>
          </p:cNvPr>
          <p:cNvSpPr txBox="1"/>
          <p:nvPr/>
        </p:nvSpPr>
        <p:spPr>
          <a:xfrm>
            <a:off x="15126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5. </a:t>
            </a:r>
            <a:r>
              <a:rPr lang="ko-KR" altLang="en-US" sz="2000" dirty="0">
                <a:latin typeface="나눔스퀘어_ac Bold" panose="020B0600000101010101" pitchFamily="50" charset="-127"/>
                <a:ea typeface="나눔스퀘어_ac Bold" panose="020B0600000101010101" pitchFamily="50" charset="-127"/>
              </a:rPr>
              <a:t>오른쪽에서 </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모듈 매핑 추가</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를 클릭한다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pic>
        <p:nvPicPr>
          <p:cNvPr id="6" name="그림 5">
            <a:extLst>
              <a:ext uri="{FF2B5EF4-FFF2-40B4-BE49-F238E27FC236}">
                <a16:creationId xmlns:a16="http://schemas.microsoft.com/office/drawing/2014/main" id="{79B38D11-D0A7-4231-A819-CBB5C9FA7373}"/>
              </a:ext>
            </a:extLst>
          </p:cNvPr>
          <p:cNvPicPr>
            <a:picLocks noChangeAspect="1"/>
          </p:cNvPicPr>
          <p:nvPr/>
        </p:nvPicPr>
        <p:blipFill rotWithShape="1">
          <a:blip r:embed="rId3"/>
          <a:stretch>
            <a:fillRect/>
          </a:stretch>
        </p:blipFill>
        <p:spPr>
          <a:xfrm>
            <a:off x="575047" y="2133600"/>
            <a:ext cx="5791294" cy="4821036"/>
          </a:xfrm>
          <a:prstGeom prst="rect">
            <a:avLst/>
          </a:prstGeom>
          <a:ln>
            <a:solidFill>
              <a:schemeClr val="tx1"/>
            </a:solidFill>
          </a:ln>
        </p:spPr>
      </p:pic>
      <p:sp>
        <p:nvSpPr>
          <p:cNvPr id="7" name="직사각형 6">
            <a:extLst>
              <a:ext uri="{FF2B5EF4-FFF2-40B4-BE49-F238E27FC236}">
                <a16:creationId xmlns:a16="http://schemas.microsoft.com/office/drawing/2014/main" id="{B80C7308-F93F-45CA-BAE3-07BF7C5265E1}"/>
              </a:ext>
            </a:extLst>
          </p:cNvPr>
          <p:cNvSpPr/>
          <p:nvPr/>
        </p:nvSpPr>
        <p:spPr>
          <a:xfrm>
            <a:off x="5303520" y="3384549"/>
            <a:ext cx="659958" cy="18415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0448556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텍스트 개체 틀 5">
            <a:extLst>
              <a:ext uri="{FF2B5EF4-FFF2-40B4-BE49-F238E27FC236}">
                <a16:creationId xmlns:a16="http://schemas.microsoft.com/office/drawing/2014/main" id="{C330EF72-C96D-485C-921D-66F1C04226BC}"/>
              </a:ext>
            </a:extLst>
          </p:cNvPr>
          <p:cNvSpPr txBox="1"/>
          <p:nvPr/>
        </p:nvSpPr>
        <p:spPr>
          <a:xfrm>
            <a:off x="432785" y="5643887"/>
            <a:ext cx="6071620" cy="291619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6. </a:t>
            </a:r>
          </a:p>
          <a:p>
            <a:pPr lvl="0">
              <a:defRPr/>
            </a:pPr>
            <a:r>
              <a:rPr lang="ko-KR" altLang="en-US" sz="2000" dirty="0">
                <a:latin typeface="나눔스퀘어_ac Bold" panose="020B0600000101010101" pitchFamily="50" charset="-127"/>
                <a:ea typeface="나눔스퀘어_ac Bold" panose="020B0600000101010101" pitchFamily="50" charset="-127"/>
              </a:rPr>
              <a:t>모듈 맵핑 추가 팝업창에 다음 정보를 입력한다</a:t>
            </a:r>
            <a:r>
              <a:rPr lang="en-US" altLang="ko-KR" sz="2000" dirty="0">
                <a:latin typeface="나눔스퀘어_ac Bold" panose="020B0600000101010101" pitchFamily="50" charset="-127"/>
                <a:ea typeface="나눔스퀘어_ac Bold" panose="020B0600000101010101" pitchFamily="50" charset="-127"/>
              </a:rPr>
              <a:t>. </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r>
              <a:rPr lang="ko-KR" altLang="en-US" sz="2000" dirty="0">
                <a:latin typeface="나눔스퀘어_ac Bold" panose="020B0600000101010101" pitchFamily="50" charset="-127"/>
                <a:ea typeface="나눔스퀘어_ac Bold" panose="020B0600000101010101" pitchFamily="50" charset="-127"/>
              </a:rPr>
              <a:t>요청 경로 </a:t>
            </a:r>
            <a:r>
              <a:rPr lang="en-US" altLang="ko-KR" sz="2000" dirty="0">
                <a:latin typeface="나눔스퀘어_ac Bold" panose="020B0600000101010101" pitchFamily="50" charset="-127"/>
                <a:ea typeface="나눔스퀘어_ac Bold" panose="020B0600000101010101" pitchFamily="50" charset="-127"/>
              </a:rPr>
              <a:t>: *.php</a:t>
            </a:r>
          </a:p>
          <a:p>
            <a:pPr lvl="0">
              <a:defRPr/>
            </a:pPr>
            <a:r>
              <a:rPr lang="ko-KR" altLang="en-US" sz="2000" dirty="0">
                <a:latin typeface="나눔스퀘어_ac Bold" panose="020B0600000101010101" pitchFamily="50" charset="-127"/>
                <a:ea typeface="나눔스퀘어_ac Bold" panose="020B0600000101010101" pitchFamily="50" charset="-127"/>
              </a:rPr>
              <a:t>모듈 </a:t>
            </a:r>
            <a:r>
              <a:rPr lang="en-US" altLang="ko-KR" sz="2000" dirty="0">
                <a:latin typeface="나눔스퀘어_ac Bold" panose="020B0600000101010101" pitchFamily="50" charset="-127"/>
                <a:ea typeface="나눔스퀘어_ac Bold" panose="020B0600000101010101" pitchFamily="50" charset="-127"/>
              </a:rPr>
              <a:t>: </a:t>
            </a:r>
            <a:r>
              <a:rPr lang="en-US" altLang="ko-KR" sz="2000" dirty="0" err="1">
                <a:latin typeface="나눔스퀘어_ac Bold" panose="020B0600000101010101" pitchFamily="50" charset="-127"/>
                <a:ea typeface="나눔스퀘어_ac Bold" panose="020B0600000101010101" pitchFamily="50" charset="-127"/>
              </a:rPr>
              <a:t>FastCgiModule</a:t>
            </a:r>
            <a:endParaRPr lang="en-US" altLang="ko-KR" sz="2000" dirty="0">
              <a:latin typeface="나눔스퀘어_ac Bold" panose="020B0600000101010101" pitchFamily="50" charset="-127"/>
              <a:ea typeface="나눔스퀘어_ac Bold" panose="020B0600000101010101" pitchFamily="50" charset="-127"/>
            </a:endParaRPr>
          </a:p>
          <a:p>
            <a:pPr lvl="0">
              <a:defRPr/>
            </a:pPr>
            <a:r>
              <a:rPr lang="ko-KR" altLang="en-US" sz="2000" dirty="0">
                <a:latin typeface="나눔스퀘어_ac Bold" panose="020B0600000101010101" pitchFamily="50" charset="-127"/>
                <a:ea typeface="나눔스퀘어_ac Bold" panose="020B0600000101010101" pitchFamily="50" charset="-127"/>
              </a:rPr>
              <a:t>실행 파일 옵션 </a:t>
            </a:r>
            <a:r>
              <a:rPr lang="en-US" altLang="ko-KR" sz="2000" dirty="0">
                <a:latin typeface="나눔스퀘어_ac Bold" panose="020B0600000101010101" pitchFamily="50" charset="-127"/>
                <a:ea typeface="나눔스퀘어_ac Bold" panose="020B0600000101010101" pitchFamily="50" charset="-127"/>
              </a:rPr>
              <a:t>: PHP </a:t>
            </a:r>
            <a:r>
              <a:rPr lang="ko-KR" altLang="en-US" sz="2000" dirty="0">
                <a:latin typeface="나눔스퀘어_ac Bold" panose="020B0600000101010101" pitchFamily="50" charset="-127"/>
                <a:ea typeface="나눔스퀘어_ac Bold" panose="020B0600000101010101" pitchFamily="50" charset="-127"/>
              </a:rPr>
              <a:t>파일 압축해제한 </a:t>
            </a:r>
            <a:r>
              <a:rPr lang="ko-KR" altLang="en-US" sz="2000" dirty="0" err="1">
                <a:latin typeface="나눔스퀘어_ac Bold" panose="020B0600000101010101" pitchFamily="50" charset="-127"/>
                <a:ea typeface="나눔스퀘어_ac Bold" panose="020B0600000101010101" pitchFamily="50" charset="-127"/>
              </a:rPr>
              <a:t>디렉토리밑에</a:t>
            </a:r>
            <a:r>
              <a:rPr lang="ko-KR" altLang="en-US" sz="2000" dirty="0">
                <a:latin typeface="나눔스퀘어_ac Bold" panose="020B0600000101010101" pitchFamily="50" charset="-127"/>
                <a:ea typeface="나눔스퀘어_ac Bold" panose="020B0600000101010101" pitchFamily="50" charset="-127"/>
              </a:rPr>
              <a:t> </a:t>
            </a:r>
            <a:r>
              <a:rPr lang="en-US" altLang="ko-KR" sz="2000" dirty="0">
                <a:latin typeface="나눔스퀘어_ac Bold" panose="020B0600000101010101" pitchFamily="50" charset="-127"/>
                <a:ea typeface="나눔스퀘어_ac Bold" panose="020B0600000101010101" pitchFamily="50" charset="-127"/>
              </a:rPr>
              <a:t>php-cgi.exe</a:t>
            </a:r>
          </a:p>
          <a:p>
            <a:pPr lvl="0">
              <a:defRPr/>
            </a:pPr>
            <a:r>
              <a:rPr lang="ko-KR" altLang="en-US" sz="2000" dirty="0">
                <a:latin typeface="나눔스퀘어_ac Bold" panose="020B0600000101010101" pitchFamily="50" charset="-127"/>
                <a:ea typeface="나눔스퀘어_ac Bold" panose="020B0600000101010101" pitchFamily="50" charset="-127"/>
              </a:rPr>
              <a:t>이름 </a:t>
            </a:r>
            <a:r>
              <a:rPr lang="en-US" altLang="ko-KR" sz="2000" dirty="0">
                <a:latin typeface="나눔스퀘어_ac Bold" panose="020B0600000101010101" pitchFamily="50" charset="-127"/>
                <a:ea typeface="나눔스퀘어_ac Bold" panose="020B0600000101010101" pitchFamily="50" charset="-127"/>
              </a:rPr>
              <a:t>: </a:t>
            </a:r>
            <a:r>
              <a:rPr lang="en-US" altLang="ko-KR" sz="2000" dirty="0" err="1">
                <a:latin typeface="나눔스퀘어_ac Bold" panose="020B0600000101010101" pitchFamily="50" charset="-127"/>
                <a:ea typeface="나눔스퀘어_ac Bold" panose="020B0600000101010101" pitchFamily="50" charset="-127"/>
              </a:rPr>
              <a:t>PHP_FastCGI</a:t>
            </a: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ko-KR" altLang="en-US" sz="2000" dirty="0">
              <a:ea typeface="DX국민시대"/>
            </a:endParaRPr>
          </a:p>
        </p:txBody>
      </p:sp>
      <p:pic>
        <p:nvPicPr>
          <p:cNvPr id="6" name="그림 5">
            <a:extLst>
              <a:ext uri="{FF2B5EF4-FFF2-40B4-BE49-F238E27FC236}">
                <a16:creationId xmlns:a16="http://schemas.microsoft.com/office/drawing/2014/main" id="{355A50B1-4AFC-4F27-ACC9-71227FEBD987}"/>
              </a:ext>
            </a:extLst>
          </p:cNvPr>
          <p:cNvPicPr>
            <a:picLocks noChangeAspect="1"/>
          </p:cNvPicPr>
          <p:nvPr/>
        </p:nvPicPr>
        <p:blipFill rotWithShape="1">
          <a:blip r:embed="rId3"/>
          <a:stretch>
            <a:fillRect/>
          </a:stretch>
        </p:blipFill>
        <p:spPr>
          <a:xfrm>
            <a:off x="1143000" y="1783346"/>
            <a:ext cx="4343400" cy="3819525"/>
          </a:xfrm>
          <a:prstGeom prst="rect">
            <a:avLst/>
          </a:prstGeom>
          <a:ln>
            <a:solidFill>
              <a:schemeClr val="tx1"/>
            </a:solidFill>
          </a:ln>
        </p:spPr>
      </p:pic>
      <p:sp>
        <p:nvSpPr>
          <p:cNvPr id="19" name="직사각형 18">
            <a:extLst>
              <a:ext uri="{FF2B5EF4-FFF2-40B4-BE49-F238E27FC236}">
                <a16:creationId xmlns:a16="http://schemas.microsoft.com/office/drawing/2014/main" id="{68C0F744-0077-4A87-9384-EED92003FD2C}"/>
              </a:ext>
            </a:extLst>
          </p:cNvPr>
          <p:cNvSpPr/>
          <p:nvPr/>
        </p:nvSpPr>
        <p:spPr>
          <a:xfrm>
            <a:off x="1255507" y="2226838"/>
            <a:ext cx="3984150" cy="21220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1" name="텍스트 개체 틀 5">
            <a:extLst>
              <a:ext uri="{FF2B5EF4-FFF2-40B4-BE49-F238E27FC236}">
                <a16:creationId xmlns:a16="http://schemas.microsoft.com/office/drawing/2014/main" id="{6536D596-295E-492D-95B1-9FC6925CA8AD}"/>
              </a:ext>
            </a:extLst>
          </p:cNvPr>
          <p:cNvSpPr txBox="1"/>
          <p:nvPr/>
        </p:nvSpPr>
        <p:spPr>
          <a:xfrm>
            <a:off x="432785" y="8809470"/>
            <a:ext cx="6071620" cy="97256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요청 제한</a:t>
            </a:r>
            <a:r>
              <a:rPr lang="en-US" altLang="ko-KR" sz="2000" dirty="0">
                <a:latin typeface="나눔스퀘어_ac Bold" panose="020B0600000101010101" pitchFamily="50" charset="-127"/>
                <a:ea typeface="나눔스퀘어_ac Bold" panose="020B0600000101010101" pitchFamily="50" charset="-127"/>
              </a:rPr>
              <a:t>(R) : </a:t>
            </a:r>
            <a:r>
              <a:rPr lang="ko-KR" altLang="en-US" sz="2000" dirty="0">
                <a:latin typeface="나눔스퀘어_ac Bold" panose="020B0600000101010101" pitchFamily="50" charset="-127"/>
                <a:ea typeface="나눔스퀘어_ac Bold" panose="020B0600000101010101" pitchFamily="50" charset="-127"/>
              </a:rPr>
              <a:t>보안 목적으로 요청 메소드들 </a:t>
            </a:r>
            <a:r>
              <a:rPr lang="en-US" altLang="ko-KR" sz="2000" dirty="0">
                <a:latin typeface="나눔스퀘어_ac Bold" panose="020B0600000101010101" pitchFamily="50" charset="-127"/>
                <a:ea typeface="나눔스퀘어_ac Bold" panose="020B0600000101010101" pitchFamily="50" charset="-127"/>
              </a:rPr>
              <a:t>GET,POST </a:t>
            </a:r>
            <a:r>
              <a:rPr lang="ko-KR" altLang="en-US" sz="2000" dirty="0">
                <a:latin typeface="나눔스퀘어_ac Bold" panose="020B0600000101010101" pitchFamily="50" charset="-127"/>
                <a:ea typeface="나눔스퀘어_ac Bold" panose="020B0600000101010101" pitchFamily="50" charset="-127"/>
              </a:rPr>
              <a:t>등으로 제한하는 등의 작업을 할 수 있다</a:t>
            </a:r>
            <a:r>
              <a:rPr lang="en-US" altLang="ko-KR" sz="2000" dirty="0">
                <a:latin typeface="나눔스퀘어_ac Bold" panose="020B0600000101010101" pitchFamily="50" charset="-127"/>
                <a:ea typeface="나눔스퀘어_ac Bold" panose="020B0600000101010101" pitchFamily="50" charset="-127"/>
              </a:rPr>
              <a:t>. </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6992933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텍스트 개체 틀 5">
            <a:extLst>
              <a:ext uri="{FF2B5EF4-FFF2-40B4-BE49-F238E27FC236}">
                <a16:creationId xmlns:a16="http://schemas.microsoft.com/office/drawing/2014/main" id="{84FC2263-6EB1-40CE-812E-AFD0EB9CC8F2}"/>
              </a:ext>
            </a:extLst>
          </p:cNvPr>
          <p:cNvSpPr txBox="1"/>
          <p:nvPr/>
        </p:nvSpPr>
        <p:spPr>
          <a:xfrm>
            <a:off x="356737" y="4855424"/>
            <a:ext cx="6349993"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1800" dirty="0">
                <a:latin typeface="나눔스퀘어_ac Bold" panose="020B0600000101010101" pitchFamily="50" charset="-127"/>
                <a:ea typeface="나눔스퀘어_ac Bold" panose="020B0600000101010101" pitchFamily="50" charset="-127"/>
              </a:rPr>
              <a:t>7.</a:t>
            </a:r>
          </a:p>
          <a:p>
            <a:pPr lvl="0" algn="ctr">
              <a:defRPr/>
            </a:pPr>
            <a:r>
              <a:rPr lang="en-US" altLang="ko-KR" sz="1800" dirty="0">
                <a:latin typeface="나눔스퀘어_ac Bold" panose="020B0600000101010101" pitchFamily="50" charset="-127"/>
                <a:ea typeface="나눔스퀘어_ac Bold" panose="020B0600000101010101" pitchFamily="50" charset="-127"/>
              </a:rPr>
              <a:t> </a:t>
            </a:r>
            <a:r>
              <a:rPr lang="en-US" altLang="ko-KR" sz="1800" dirty="0" err="1">
                <a:latin typeface="나눔스퀘어_ac Bold" panose="020B0600000101010101" pitchFamily="50" charset="-127"/>
                <a:ea typeface="나눔스퀘어_ac Bold" panose="020B0600000101010101" pitchFamily="50" charset="-127"/>
              </a:rPr>
              <a:t>FastCGI</a:t>
            </a:r>
            <a:r>
              <a:rPr lang="ko-KR" altLang="en-US" sz="1800" dirty="0">
                <a:latin typeface="나눔스퀘어_ac Bold" panose="020B0600000101010101" pitchFamily="50" charset="-127"/>
                <a:ea typeface="나눔스퀘어_ac Bold" panose="020B0600000101010101" pitchFamily="50" charset="-127"/>
              </a:rPr>
              <a:t>를 설정할 것인지 묻는 팝업창이 뜨면 </a:t>
            </a:r>
            <a:r>
              <a:rPr lang="en-US" altLang="ko-KR" sz="1800" dirty="0">
                <a:latin typeface="나눔스퀘어_ac Bold" panose="020B0600000101010101" pitchFamily="50" charset="-127"/>
                <a:ea typeface="나눔스퀘어_ac Bold" panose="020B0600000101010101" pitchFamily="50" charset="-127"/>
              </a:rPr>
              <a:t>‘</a:t>
            </a:r>
            <a:r>
              <a:rPr lang="ko-KR" altLang="en-US" sz="1800" dirty="0">
                <a:latin typeface="나눔스퀘어_ac Bold" panose="020B0600000101010101" pitchFamily="50" charset="-127"/>
                <a:ea typeface="나눔스퀘어_ac Bold" panose="020B0600000101010101" pitchFamily="50" charset="-127"/>
              </a:rPr>
              <a:t>예</a:t>
            </a:r>
            <a:r>
              <a:rPr lang="en-US" altLang="ko-KR" sz="1800" dirty="0">
                <a:latin typeface="나눔스퀘어_ac Bold" panose="020B0600000101010101" pitchFamily="50" charset="-127"/>
                <a:ea typeface="나눔스퀘어_ac Bold" panose="020B0600000101010101" pitchFamily="50" charset="-127"/>
              </a:rPr>
              <a:t>＇</a:t>
            </a:r>
            <a:r>
              <a:rPr lang="ko-KR" altLang="en-US" sz="1800" dirty="0">
                <a:latin typeface="나눔스퀘어_ac Bold" panose="020B0600000101010101" pitchFamily="50" charset="-127"/>
                <a:ea typeface="나눔스퀘어_ac Bold" panose="020B0600000101010101" pitchFamily="50" charset="-127"/>
              </a:rPr>
              <a:t>를 선택한다</a:t>
            </a:r>
            <a:r>
              <a:rPr lang="en-US" altLang="ko-KR" sz="1800" dirty="0">
                <a:latin typeface="나눔스퀘어_ac Bold" panose="020B0600000101010101" pitchFamily="50" charset="-127"/>
                <a:ea typeface="나눔스퀘어_ac Bold" panose="020B0600000101010101" pitchFamily="50" charset="-127"/>
              </a:rPr>
              <a:t>.</a:t>
            </a:r>
          </a:p>
          <a:p>
            <a:pPr lvl="0" algn="ctr">
              <a:defRPr/>
            </a:pPr>
            <a:endParaRPr lang="en-US" altLang="ko-KR" sz="1800" dirty="0">
              <a:latin typeface="나눔스퀘어_ac Bold" panose="020B0600000101010101" pitchFamily="50" charset="-127"/>
              <a:ea typeface="나눔스퀘어_ac Bold" panose="020B0600000101010101" pitchFamily="50" charset="-127"/>
            </a:endParaRPr>
          </a:p>
          <a:p>
            <a:pPr lvl="0" algn="ctr">
              <a:defRPr/>
            </a:pPr>
            <a:endParaRPr lang="ko-KR" altLang="en-US" sz="1800" dirty="0">
              <a:latin typeface="나눔스퀘어_ac Bold" panose="020B0600000101010101" pitchFamily="50" charset="-127"/>
              <a:ea typeface="나눔스퀘어_ac Bold" panose="020B0600000101010101" pitchFamily="50" charset="-127"/>
            </a:endParaRPr>
          </a:p>
        </p:txBody>
      </p:sp>
      <p:pic>
        <p:nvPicPr>
          <p:cNvPr id="6" name="그림 5">
            <a:extLst>
              <a:ext uri="{FF2B5EF4-FFF2-40B4-BE49-F238E27FC236}">
                <a16:creationId xmlns:a16="http://schemas.microsoft.com/office/drawing/2014/main" id="{3D2FACF8-A893-4C4A-B30C-6CBC1B325402}"/>
              </a:ext>
            </a:extLst>
          </p:cNvPr>
          <p:cNvPicPr>
            <a:picLocks noChangeAspect="1"/>
          </p:cNvPicPr>
          <p:nvPr/>
        </p:nvPicPr>
        <p:blipFill rotWithShape="1">
          <a:blip r:embed="rId3"/>
          <a:stretch>
            <a:fillRect/>
          </a:stretch>
        </p:blipFill>
        <p:spPr>
          <a:xfrm>
            <a:off x="426691" y="2006379"/>
            <a:ext cx="5847112" cy="2255520"/>
          </a:xfrm>
          <a:prstGeom prst="rect">
            <a:avLst/>
          </a:prstGeom>
          <a:ln>
            <a:solidFill>
              <a:schemeClr val="tx1"/>
            </a:solidFill>
          </a:ln>
        </p:spPr>
      </p:pic>
      <p:pic>
        <p:nvPicPr>
          <p:cNvPr id="7" name="그림 6">
            <a:extLst>
              <a:ext uri="{FF2B5EF4-FFF2-40B4-BE49-F238E27FC236}">
                <a16:creationId xmlns:a16="http://schemas.microsoft.com/office/drawing/2014/main" id="{84D5D276-FA22-4D9F-9D1C-3DBB025D88B6}"/>
              </a:ext>
            </a:extLst>
          </p:cNvPr>
          <p:cNvPicPr>
            <a:picLocks noChangeAspect="1"/>
          </p:cNvPicPr>
          <p:nvPr/>
        </p:nvPicPr>
        <p:blipFill rotWithShape="1">
          <a:blip r:embed="rId4"/>
          <a:stretch>
            <a:fillRect/>
          </a:stretch>
        </p:blipFill>
        <p:spPr>
          <a:xfrm>
            <a:off x="472381" y="5886648"/>
            <a:ext cx="5819775" cy="2838450"/>
          </a:xfrm>
          <a:prstGeom prst="rect">
            <a:avLst/>
          </a:prstGeom>
          <a:ln>
            <a:solidFill>
              <a:schemeClr val="tx1"/>
            </a:solidFill>
          </a:ln>
        </p:spPr>
      </p:pic>
      <p:sp>
        <p:nvSpPr>
          <p:cNvPr id="9" name="직사각형 8">
            <a:extLst>
              <a:ext uri="{FF2B5EF4-FFF2-40B4-BE49-F238E27FC236}">
                <a16:creationId xmlns:a16="http://schemas.microsoft.com/office/drawing/2014/main" id="{CE585C9E-8347-4F05-A865-BA21A411DB9C}"/>
              </a:ext>
            </a:extLst>
          </p:cNvPr>
          <p:cNvSpPr/>
          <p:nvPr/>
        </p:nvSpPr>
        <p:spPr>
          <a:xfrm>
            <a:off x="2583180" y="3768510"/>
            <a:ext cx="1127759" cy="38439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3" name="직사각형 12">
            <a:extLst>
              <a:ext uri="{FF2B5EF4-FFF2-40B4-BE49-F238E27FC236}">
                <a16:creationId xmlns:a16="http://schemas.microsoft.com/office/drawing/2014/main" id="{DD8BC35D-B8F4-4323-81CB-521F30771F40}"/>
              </a:ext>
            </a:extLst>
          </p:cNvPr>
          <p:cNvSpPr/>
          <p:nvPr/>
        </p:nvSpPr>
        <p:spPr>
          <a:xfrm>
            <a:off x="472381" y="8039100"/>
            <a:ext cx="5819776" cy="2770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4323702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PHP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9" name="텍스트 개체 틀 5">
            <a:extLst>
              <a:ext uri="{FF2B5EF4-FFF2-40B4-BE49-F238E27FC236}">
                <a16:creationId xmlns:a16="http://schemas.microsoft.com/office/drawing/2014/main" id="{103EEACD-6758-4A5C-B591-8D0BFB606F1B}"/>
              </a:ext>
            </a:extLst>
          </p:cNvPr>
          <p:cNvSpPr txBox="1"/>
          <p:nvPr/>
        </p:nvSpPr>
        <p:spPr>
          <a:xfrm>
            <a:off x="683451" y="6161377"/>
            <a:ext cx="5491097" cy="2570041"/>
          </a:xfrm>
          <a:prstGeom prst="rect">
            <a:avLst/>
          </a:prstGeom>
        </p:spPr>
        <p:txBody>
          <a:bodyPr vert="horz" lIns="91440" tIns="45720" rIns="91440" bIns="45720">
            <a:normAutofit lnSpcReduction="1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8. c:inetpub\test\ </a:t>
            </a:r>
            <a:r>
              <a:rPr lang="ko-KR" altLang="en-US" sz="2000" dirty="0">
                <a:latin typeface="나눔스퀘어_ac Bold" panose="020B0600000101010101" pitchFamily="50" charset="-127"/>
                <a:ea typeface="나눔스퀘어_ac Bold" panose="020B0600000101010101" pitchFamily="50" charset="-127"/>
              </a:rPr>
              <a:t>경로 밑에 </a:t>
            </a:r>
          </a:p>
          <a:p>
            <a:pPr lvl="0" algn="ctr">
              <a:defRPr/>
            </a:pPr>
            <a:r>
              <a:rPr lang="en-US" altLang="ko-KR" sz="2000" dirty="0">
                <a:latin typeface="나눔스퀘어_ac Bold" panose="020B0600000101010101" pitchFamily="50" charset="-127"/>
                <a:ea typeface="나눔스퀘어_ac Bold" panose="020B0600000101010101" pitchFamily="50" charset="-127"/>
              </a:rPr>
              <a:t>   </a:t>
            </a:r>
            <a:r>
              <a:rPr lang="en-US" altLang="ko-KR" sz="2000" dirty="0" err="1">
                <a:latin typeface="나눔스퀘어_ac Bold" panose="020B0600000101010101" pitchFamily="50" charset="-127"/>
                <a:ea typeface="나눔스퀘어_ac Bold" panose="020B0600000101010101" pitchFamily="50" charset="-127"/>
              </a:rPr>
              <a:t>info.php</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파일을 생성한다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코드</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en-US" altLang="ko-KR" sz="2000" dirty="0">
                <a:latin typeface="나눔스퀘어_ac Bold" panose="020B0600000101010101" pitchFamily="50" charset="-127"/>
                <a:ea typeface="나눔스퀘어_ac Bold" panose="020B0600000101010101" pitchFamily="50" charset="-127"/>
              </a:rPr>
              <a:t>&lt;?php </a:t>
            </a:r>
          </a:p>
          <a:p>
            <a:pPr lvl="0">
              <a:defRPr/>
            </a:pPr>
            <a:r>
              <a:rPr lang="en-US" altLang="ko-KR" sz="2000" dirty="0" err="1">
                <a:latin typeface="나눔스퀘어_ac Bold" panose="020B0600000101010101" pitchFamily="50" charset="-127"/>
                <a:ea typeface="나눔스퀘어_ac Bold" panose="020B0600000101010101" pitchFamily="50" charset="-127"/>
              </a:rPr>
              <a:t>Phpinfo</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en-US" altLang="ko-KR" sz="2000" dirty="0">
                <a:latin typeface="나눔스퀘어_ac Bold" panose="020B0600000101010101" pitchFamily="50" charset="-127"/>
                <a:ea typeface="나눔스퀘어_ac Bold" panose="020B0600000101010101" pitchFamily="50" charset="-127"/>
              </a:rPr>
              <a:t>?&gt;</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ko-KR" altLang="en-US" sz="2000" dirty="0">
              <a:latin typeface="나눔스퀘어_ac Bold" panose="020B0600000101010101" pitchFamily="50" charset="-127"/>
              <a:ea typeface="나눔스퀘어_ac Bold" panose="020B0600000101010101" pitchFamily="50" charset="-127"/>
            </a:endParaRPr>
          </a:p>
        </p:txBody>
      </p:sp>
      <p:pic>
        <p:nvPicPr>
          <p:cNvPr id="21" name="그림 20">
            <a:extLst>
              <a:ext uri="{FF2B5EF4-FFF2-40B4-BE49-F238E27FC236}">
                <a16:creationId xmlns:a16="http://schemas.microsoft.com/office/drawing/2014/main" id="{13F2433A-658A-4E54-8D72-06AE26A23203}"/>
              </a:ext>
            </a:extLst>
          </p:cNvPr>
          <p:cNvPicPr>
            <a:picLocks noChangeAspect="1"/>
          </p:cNvPicPr>
          <p:nvPr/>
        </p:nvPicPr>
        <p:blipFill rotWithShape="1">
          <a:blip r:embed="rId3"/>
          <a:stretch>
            <a:fillRect/>
          </a:stretch>
        </p:blipFill>
        <p:spPr>
          <a:xfrm>
            <a:off x="683451" y="1980315"/>
            <a:ext cx="5280027" cy="3314700"/>
          </a:xfrm>
          <a:prstGeom prst="rect">
            <a:avLst/>
          </a:prstGeom>
          <a:ln>
            <a:solidFill>
              <a:schemeClr val="tx1"/>
            </a:solidFill>
          </a:ln>
        </p:spPr>
      </p:pic>
      <p:sp>
        <p:nvSpPr>
          <p:cNvPr id="23" name="직사각형 22">
            <a:extLst>
              <a:ext uri="{FF2B5EF4-FFF2-40B4-BE49-F238E27FC236}">
                <a16:creationId xmlns:a16="http://schemas.microsoft.com/office/drawing/2014/main" id="{6DC49C4D-CC30-430E-8E73-84B8AC1C6AA5}"/>
              </a:ext>
            </a:extLst>
          </p:cNvPr>
          <p:cNvSpPr/>
          <p:nvPr/>
        </p:nvSpPr>
        <p:spPr>
          <a:xfrm>
            <a:off x="1162049" y="3637665"/>
            <a:ext cx="1112023" cy="62318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5" name="직사각형 24">
            <a:extLst>
              <a:ext uri="{FF2B5EF4-FFF2-40B4-BE49-F238E27FC236}">
                <a16:creationId xmlns:a16="http://schemas.microsoft.com/office/drawing/2014/main" id="{990C86F2-B0C5-4827-831C-B3FCAF79F6CA}"/>
              </a:ext>
            </a:extLst>
          </p:cNvPr>
          <p:cNvSpPr/>
          <p:nvPr/>
        </p:nvSpPr>
        <p:spPr>
          <a:xfrm>
            <a:off x="1206500" y="2844800"/>
            <a:ext cx="1067572" cy="2476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6124765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ko-KR" altLang="en-US" sz="2800" dirty="0">
                <a:latin typeface="DX국민시대"/>
                <a:ea typeface="DX국민시대"/>
              </a:rPr>
              <a:t>에러 해결 방법 </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3DB647F1-225F-4468-897E-934A54D850EA}"/>
              </a:ext>
            </a:extLst>
          </p:cNvPr>
          <p:cNvPicPr>
            <a:picLocks noChangeAspect="1"/>
          </p:cNvPicPr>
          <p:nvPr/>
        </p:nvPicPr>
        <p:blipFill rotWithShape="1">
          <a:blip r:embed="rId3"/>
          <a:stretch>
            <a:fillRect/>
          </a:stretch>
        </p:blipFill>
        <p:spPr>
          <a:xfrm>
            <a:off x="726264" y="2050359"/>
            <a:ext cx="5405471" cy="4891130"/>
          </a:xfrm>
          <a:prstGeom prst="rect">
            <a:avLst/>
          </a:prstGeom>
        </p:spPr>
      </p:pic>
      <p:sp>
        <p:nvSpPr>
          <p:cNvPr id="6" name="직사각형 5">
            <a:extLst>
              <a:ext uri="{FF2B5EF4-FFF2-40B4-BE49-F238E27FC236}">
                <a16:creationId xmlns:a16="http://schemas.microsoft.com/office/drawing/2014/main" id="{4259605E-D48B-47BC-89BF-BAD0803CAFE9}"/>
              </a:ext>
            </a:extLst>
          </p:cNvPr>
          <p:cNvSpPr/>
          <p:nvPr/>
        </p:nvSpPr>
        <p:spPr>
          <a:xfrm>
            <a:off x="1669774" y="2308983"/>
            <a:ext cx="857526" cy="20561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7" name="텍스트 개체 틀 5">
            <a:extLst>
              <a:ext uri="{FF2B5EF4-FFF2-40B4-BE49-F238E27FC236}">
                <a16:creationId xmlns:a16="http://schemas.microsoft.com/office/drawing/2014/main" id="{81CD2FA3-62C3-4992-8456-92982E366F7C}"/>
              </a:ext>
            </a:extLst>
          </p:cNvPr>
          <p:cNvSpPr txBox="1"/>
          <p:nvPr/>
        </p:nvSpPr>
        <p:spPr>
          <a:xfrm>
            <a:off x="683450" y="7218901"/>
            <a:ext cx="5491097" cy="186148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나눔스퀘어_ac Bold" panose="020B0600000101010101" pitchFamily="50" charset="-127"/>
                <a:ea typeface="나눔스퀘어_ac Bold" panose="020B0600000101010101" pitchFamily="50" charset="-127"/>
              </a:rPr>
              <a:t>그 후에 </a:t>
            </a:r>
            <a:r>
              <a:rPr lang="ko-KR" altLang="en-US" sz="2000" dirty="0" err="1">
                <a:latin typeface="나눔스퀘어_ac Bold" panose="020B0600000101010101" pitchFamily="50" charset="-127"/>
                <a:ea typeface="나눔스퀘어_ac Bold" panose="020B0600000101010101" pitchFamily="50" charset="-127"/>
              </a:rPr>
              <a:t>웹브라우저로</a:t>
            </a:r>
            <a:r>
              <a:rPr lang="ko-KR" altLang="en-US" sz="2000" dirty="0">
                <a:latin typeface="나눔스퀘어_ac Bold" panose="020B0600000101010101" pitchFamily="50" charset="-127"/>
                <a:ea typeface="나눔스퀘어_ac Bold" panose="020B0600000101010101" pitchFamily="50" charset="-127"/>
              </a:rPr>
              <a:t> </a:t>
            </a:r>
            <a:r>
              <a:rPr lang="en-US" altLang="ko-KR" sz="2000" dirty="0" err="1">
                <a:latin typeface="나눔스퀘어_ac Bold" panose="020B0600000101010101" pitchFamily="50" charset="-127"/>
                <a:ea typeface="나눔스퀘어_ac Bold" panose="020B0600000101010101" pitchFamily="50" charset="-127"/>
              </a:rPr>
              <a:t>info.php</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파일을 요청한다</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ko-KR" altLang="en-US" sz="2000" dirty="0">
                <a:latin typeface="나눔스퀘어_ac Bold" panose="020B0600000101010101" pitchFamily="50" charset="-127"/>
                <a:ea typeface="나눔스퀘어_ac Bold" panose="020B0600000101010101" pitchFamily="50" charset="-127"/>
              </a:rPr>
              <a:t>하지만 위와 같은 에러가 발생한다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ko-KR" altLang="en-US" sz="2000" dirty="0">
              <a:latin typeface="나눔스퀘어_ac Bold" panose="020B0600000101010101" pitchFamily="50" charset="-127"/>
              <a:ea typeface="나눔스퀘어_ac Bold" panose="020B0600000101010101" pitchFamily="50" charset="-127"/>
            </a:endParaRPr>
          </a:p>
        </p:txBody>
      </p:sp>
      <p:sp>
        <p:nvSpPr>
          <p:cNvPr id="9" name="직사각형 8">
            <a:extLst>
              <a:ext uri="{FF2B5EF4-FFF2-40B4-BE49-F238E27FC236}">
                <a16:creationId xmlns:a16="http://schemas.microsoft.com/office/drawing/2014/main" id="{78E0CE2D-DB48-447A-9148-47C1588E3F74}"/>
              </a:ext>
            </a:extLst>
          </p:cNvPr>
          <p:cNvSpPr/>
          <p:nvPr/>
        </p:nvSpPr>
        <p:spPr>
          <a:xfrm>
            <a:off x="793751" y="2733743"/>
            <a:ext cx="3818006" cy="37775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0986579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ko-KR" altLang="en-US" sz="2800" dirty="0">
                <a:latin typeface="DX국민시대"/>
                <a:ea typeface="DX국민시대"/>
              </a:rPr>
              <a:t>에러 해결 방법</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텍스트 개체 틀 5">
            <a:extLst>
              <a:ext uri="{FF2B5EF4-FFF2-40B4-BE49-F238E27FC236}">
                <a16:creationId xmlns:a16="http://schemas.microsoft.com/office/drawing/2014/main" id="{AA78CDD6-E62F-4550-83F7-E09799A119C8}"/>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6" name="텍스트 개체 틀 5">
            <a:extLst>
              <a:ext uri="{FF2B5EF4-FFF2-40B4-BE49-F238E27FC236}">
                <a16:creationId xmlns:a16="http://schemas.microsoft.com/office/drawing/2014/main" id="{730147D1-1005-4B23-BF34-A28C97835827}"/>
              </a:ext>
            </a:extLst>
          </p:cNvPr>
          <p:cNvSpPr txBox="1"/>
          <p:nvPr/>
        </p:nvSpPr>
        <p:spPr>
          <a:xfrm>
            <a:off x="302539" y="8360731"/>
            <a:ext cx="6128771" cy="1101321"/>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나눔스퀘어_ac Bold" panose="020B0600000101010101" pitchFamily="50" charset="-127"/>
                <a:ea typeface="나눔스퀘어_ac Bold" panose="020B0600000101010101" pitchFamily="50" charset="-127"/>
              </a:rPr>
              <a:t>이번에는 명령창을 실행해서 </a:t>
            </a:r>
            <a:r>
              <a:rPr lang="en-US" altLang="ko-KR" sz="2000" dirty="0">
                <a:latin typeface="나눔스퀘어_ac Bold" panose="020B0600000101010101" pitchFamily="50" charset="-127"/>
                <a:ea typeface="나눔스퀘어_ac Bold" panose="020B0600000101010101" pitchFamily="50" charset="-127"/>
              </a:rPr>
              <a:t>php.exe</a:t>
            </a:r>
            <a:r>
              <a:rPr lang="ko-KR" altLang="en-US" sz="2000" dirty="0">
                <a:latin typeface="나눔스퀘어_ac Bold" panose="020B0600000101010101" pitchFamily="50" charset="-127"/>
                <a:ea typeface="나눔스퀘어_ac Bold" panose="020B0600000101010101" pitchFamily="50" charset="-127"/>
              </a:rPr>
              <a:t>를 직접 실행한다</a:t>
            </a:r>
            <a:r>
              <a:rPr lang="en-US" altLang="ko-KR" sz="2000" dirty="0">
                <a:latin typeface="나눔스퀘어_ac Bold" panose="020B0600000101010101" pitchFamily="50" charset="-127"/>
                <a:ea typeface="나눔스퀘어_ac Bold" panose="020B0600000101010101" pitchFamily="50" charset="-127"/>
              </a:rPr>
              <a:t>. VCRUNTIME140.dll </a:t>
            </a:r>
            <a:r>
              <a:rPr lang="ko-KR" altLang="en-US" sz="2000" dirty="0">
                <a:latin typeface="나눔스퀘어_ac Bold" panose="020B0600000101010101" pitchFamily="50" charset="-127"/>
                <a:ea typeface="나눔스퀘어_ac Bold" panose="020B0600000101010101" pitchFamily="50" charset="-127"/>
              </a:rPr>
              <a:t>관련 에러가 발생하게 되고 다음과 같이 해결을 한다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ko-KR" altLang="en-US" sz="2000" dirty="0">
              <a:latin typeface="나눔스퀘어_ac Bold" panose="020B0600000101010101" pitchFamily="50" charset="-127"/>
              <a:ea typeface="나눔스퀘어_ac Bold" panose="020B0600000101010101" pitchFamily="50" charset="-127"/>
            </a:endParaRPr>
          </a:p>
        </p:txBody>
      </p:sp>
      <p:pic>
        <p:nvPicPr>
          <p:cNvPr id="7" name="그림 6">
            <a:extLst>
              <a:ext uri="{FF2B5EF4-FFF2-40B4-BE49-F238E27FC236}">
                <a16:creationId xmlns:a16="http://schemas.microsoft.com/office/drawing/2014/main" id="{AB949E06-C1CD-43A6-B140-60A3A80BA125}"/>
              </a:ext>
            </a:extLst>
          </p:cNvPr>
          <p:cNvPicPr>
            <a:picLocks noChangeAspect="1"/>
          </p:cNvPicPr>
          <p:nvPr/>
        </p:nvPicPr>
        <p:blipFill rotWithShape="1">
          <a:blip r:embed="rId3"/>
          <a:stretch>
            <a:fillRect/>
          </a:stretch>
        </p:blipFill>
        <p:spPr>
          <a:xfrm>
            <a:off x="431308" y="5072208"/>
            <a:ext cx="5954311" cy="3104748"/>
          </a:xfrm>
          <a:prstGeom prst="rect">
            <a:avLst/>
          </a:prstGeom>
          <a:ln>
            <a:solidFill>
              <a:schemeClr val="tx1"/>
            </a:solidFill>
          </a:ln>
        </p:spPr>
      </p:pic>
      <p:sp>
        <p:nvSpPr>
          <p:cNvPr id="9" name="직사각형 8">
            <a:extLst>
              <a:ext uri="{FF2B5EF4-FFF2-40B4-BE49-F238E27FC236}">
                <a16:creationId xmlns:a16="http://schemas.microsoft.com/office/drawing/2014/main" id="{D0547040-6BC7-411C-85A5-4C486CB93C2B}"/>
              </a:ext>
            </a:extLst>
          </p:cNvPr>
          <p:cNvSpPr/>
          <p:nvPr/>
        </p:nvSpPr>
        <p:spPr>
          <a:xfrm>
            <a:off x="2070100" y="6454865"/>
            <a:ext cx="2578100" cy="98698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3" name="그림 12">
            <a:extLst>
              <a:ext uri="{FF2B5EF4-FFF2-40B4-BE49-F238E27FC236}">
                <a16:creationId xmlns:a16="http://schemas.microsoft.com/office/drawing/2014/main" id="{72EB0EF9-0E8C-471A-920D-DE03A564FE8B}"/>
              </a:ext>
            </a:extLst>
          </p:cNvPr>
          <p:cNvPicPr>
            <a:picLocks noChangeAspect="1"/>
          </p:cNvPicPr>
          <p:nvPr/>
        </p:nvPicPr>
        <p:blipFill rotWithShape="1">
          <a:blip r:embed="rId4"/>
          <a:stretch>
            <a:fillRect/>
          </a:stretch>
        </p:blipFill>
        <p:spPr>
          <a:xfrm>
            <a:off x="551893" y="1783047"/>
            <a:ext cx="5626270" cy="3097762"/>
          </a:xfrm>
          <a:prstGeom prst="rect">
            <a:avLst/>
          </a:prstGeom>
          <a:ln>
            <a:solidFill>
              <a:schemeClr val="tx1"/>
            </a:solidFill>
          </a:ln>
        </p:spPr>
      </p:pic>
      <p:sp>
        <p:nvSpPr>
          <p:cNvPr id="19" name="직사각형 18">
            <a:extLst>
              <a:ext uri="{FF2B5EF4-FFF2-40B4-BE49-F238E27FC236}">
                <a16:creationId xmlns:a16="http://schemas.microsoft.com/office/drawing/2014/main" id="{6AD48A42-735C-4CD3-9F08-591D61535F88}"/>
              </a:ext>
            </a:extLst>
          </p:cNvPr>
          <p:cNvSpPr/>
          <p:nvPr/>
        </p:nvSpPr>
        <p:spPr>
          <a:xfrm>
            <a:off x="962025" y="3990974"/>
            <a:ext cx="457200" cy="1835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628181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IIS</a:t>
            </a:r>
            <a:r>
              <a:rPr lang="ko-KR" altLang="en-US" sz="2800" dirty="0">
                <a:latin typeface="DX국민시대" panose="02020600000000000000" pitchFamily="18" charset="-127"/>
                <a:ea typeface="DX국민시대" panose="02020600000000000000" pitchFamily="18" charset="-127"/>
              </a:rPr>
              <a:t> 설치 </a:t>
            </a:r>
            <a:r>
              <a:rPr lang="en-US" altLang="ko-KR" sz="2800" dirty="0">
                <a:latin typeface="DX국민시대" panose="02020600000000000000" pitchFamily="18" charset="-127"/>
                <a:ea typeface="DX국민시대" panose="02020600000000000000" pitchFamily="18" charset="-127"/>
              </a:rPr>
              <a:t>– </a:t>
            </a:r>
            <a:r>
              <a:rPr lang="ko-KR" altLang="en-US" sz="2800" dirty="0">
                <a:latin typeface="DX국민시대" panose="02020600000000000000" pitchFamily="18" charset="-127"/>
                <a:ea typeface="DX국민시대" panose="02020600000000000000" pitchFamily="18" charset="-127"/>
              </a:rPr>
              <a:t>사이트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996" b="2996"/>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C2D9C5F-9C4A-4814-800F-4445F90E9DBE}"/>
              </a:ext>
            </a:extLst>
          </p:cNvPr>
          <p:cNvSpPr/>
          <p:nvPr/>
        </p:nvSpPr>
        <p:spPr>
          <a:xfrm>
            <a:off x="1276350" y="3738231"/>
            <a:ext cx="1333500" cy="2051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텍스트 개체 틀 5">
            <a:extLst>
              <a:ext uri="{FF2B5EF4-FFF2-40B4-BE49-F238E27FC236}">
                <a16:creationId xmlns:a16="http://schemas.microsoft.com/office/drawing/2014/main" id="{0D2A1F9A-5569-4FDA-AB9E-B13B6EC2E2DD}"/>
              </a:ext>
            </a:extLst>
          </p:cNvPr>
          <p:cNvSpPr>
            <a:spLocks noGrp="1"/>
          </p:cNvSpPr>
          <p:nvPr>
            <p:ph type="body" sz="half" idx="2"/>
          </p:nvPr>
        </p:nvSpPr>
        <p:spPr>
          <a:xfrm>
            <a:off x="472380" y="6962066"/>
            <a:ext cx="5913238" cy="2270834"/>
          </a:xfrm>
        </p:spPr>
        <p:txBody>
          <a:bodyPr>
            <a:normAutofit/>
          </a:bodyPr>
          <a:lstStyle/>
          <a:p>
            <a:r>
              <a:rPr lang="ko-KR" altLang="en-US" sz="2000" dirty="0">
                <a:latin typeface="나눔스퀘어_ac Bold" panose="020B0600000101010101" pitchFamily="50" charset="-127"/>
                <a:ea typeface="나눔스퀘어_ac Bold" panose="020B0600000101010101" pitchFamily="50" charset="-127"/>
              </a:rPr>
              <a:t>기본적으로 생성되는 </a:t>
            </a:r>
            <a:r>
              <a:rPr lang="en-US" altLang="ko-KR" sz="2000" dirty="0">
                <a:latin typeface="나눔스퀘어_ac Bold" panose="020B0600000101010101" pitchFamily="50" charset="-127"/>
                <a:ea typeface="나눔스퀘어_ac Bold" panose="020B0600000101010101" pitchFamily="50" charset="-127"/>
              </a:rPr>
              <a:t>Default Web Site </a:t>
            </a:r>
            <a:r>
              <a:rPr lang="ko-KR" altLang="en-US" sz="2000" dirty="0">
                <a:latin typeface="나눔스퀘어_ac Bold" panose="020B0600000101010101" pitchFamily="50" charset="-127"/>
                <a:ea typeface="나눔스퀘어_ac Bold" panose="020B0600000101010101" pitchFamily="50" charset="-127"/>
              </a:rPr>
              <a:t>삭제 후</a:t>
            </a:r>
            <a:endParaRPr lang="en-US" altLang="ko-KR" sz="2000" dirty="0">
              <a:latin typeface="나눔스퀘어_ac Bold" panose="020B0600000101010101" pitchFamily="50" charset="-127"/>
              <a:ea typeface="나눔스퀘어_ac Bold" panose="020B0600000101010101" pitchFamily="50" charset="-127"/>
            </a:endParaRPr>
          </a:p>
          <a:p>
            <a:r>
              <a:rPr lang="ko-KR" altLang="en-US" sz="2000" dirty="0">
                <a:latin typeface="나눔스퀘어_ac Bold" panose="020B0600000101010101" pitchFamily="50" charset="-127"/>
                <a:ea typeface="나눔스퀘어_ac Bold" panose="020B0600000101010101" pitchFamily="50" charset="-127"/>
              </a:rPr>
              <a:t>새로운 </a:t>
            </a:r>
            <a:r>
              <a:rPr lang="ko-KR" altLang="en-US" sz="2000" b="1" dirty="0">
                <a:latin typeface="나눔스퀘어_ac Bold" panose="020B0600000101010101" pitchFamily="50" charset="-127"/>
                <a:ea typeface="나눔스퀘어_ac Bold" panose="020B0600000101010101" pitchFamily="50" charset="-127"/>
              </a:rPr>
              <a:t>웹 사이트 추가</a:t>
            </a: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4673794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ko-KR" altLang="en-US" sz="2800" dirty="0">
                <a:latin typeface="DX국민시대"/>
                <a:ea typeface="DX국민시대"/>
              </a:rPr>
              <a:t>에러 해결 방법</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텍스트 개체 틀 5">
            <a:extLst>
              <a:ext uri="{FF2B5EF4-FFF2-40B4-BE49-F238E27FC236}">
                <a16:creationId xmlns:a16="http://schemas.microsoft.com/office/drawing/2014/main" id="{A620ED10-C004-442E-A98F-DE3A0CBF8D88}"/>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6" name="텍스트 개체 틀 5">
            <a:extLst>
              <a:ext uri="{FF2B5EF4-FFF2-40B4-BE49-F238E27FC236}">
                <a16:creationId xmlns:a16="http://schemas.microsoft.com/office/drawing/2014/main" id="{F1790BF7-56C7-4D91-A3A9-0D236B337671}"/>
              </a:ext>
            </a:extLst>
          </p:cNvPr>
          <p:cNvSpPr txBox="1"/>
          <p:nvPr/>
        </p:nvSpPr>
        <p:spPr>
          <a:xfrm>
            <a:off x="569150" y="3970986"/>
            <a:ext cx="5491097" cy="3401832"/>
          </a:xfrm>
          <a:prstGeom prst="rect">
            <a:avLst/>
          </a:prstGeom>
        </p:spPr>
        <p:txBody>
          <a:bodyPr vert="horz" lIns="91440" tIns="45720" rIns="91440" bIns="45720">
            <a:normAutofit fontScale="925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나눔스퀘어_ac Bold" panose="020B0600000101010101" pitchFamily="50" charset="-127"/>
                <a:ea typeface="나눔스퀘어_ac Bold" panose="020B0600000101010101" pitchFamily="50" charset="-127"/>
              </a:rPr>
              <a:t>이 문제는 </a:t>
            </a:r>
            <a:r>
              <a:rPr lang="en-US" altLang="ko-KR" sz="2000" dirty="0">
                <a:latin typeface="나눔스퀘어_ac Bold" panose="020B0600000101010101" pitchFamily="50" charset="-127"/>
                <a:ea typeface="나눔스퀘어_ac Bold" panose="020B0600000101010101" pitchFamily="50" charset="-127"/>
              </a:rPr>
              <a:t>PHP 7.4.x </a:t>
            </a:r>
            <a:r>
              <a:rPr lang="ko-KR" altLang="en-US" sz="2000" dirty="0">
                <a:latin typeface="나눔스퀘어_ac Bold" panose="020B0600000101010101" pitchFamily="50" charset="-127"/>
                <a:ea typeface="나눔스퀘어_ac Bold" panose="020B0600000101010101" pitchFamily="50" charset="-127"/>
              </a:rPr>
              <a:t>가 </a:t>
            </a:r>
            <a:r>
              <a:rPr lang="en-US" altLang="ko-KR" sz="2000" dirty="0">
                <a:latin typeface="나눔스퀘어_ac Bold" panose="020B0600000101010101" pitchFamily="50" charset="-127"/>
                <a:ea typeface="나눔스퀘어_ac Bold" panose="020B0600000101010101" pitchFamily="50" charset="-127"/>
              </a:rPr>
              <a:t>Visual C++ 15(Visual Studio 2017)</a:t>
            </a:r>
            <a:r>
              <a:rPr lang="ko-KR" altLang="en-US" sz="2000" dirty="0">
                <a:latin typeface="나눔스퀘어_ac Bold" panose="020B0600000101010101" pitchFamily="50" charset="-127"/>
                <a:ea typeface="나눔스퀘어_ac Bold" panose="020B0600000101010101" pitchFamily="50" charset="-127"/>
              </a:rPr>
              <a:t>로 빌드 되었기 때문에 실행하기 위해    필요한 환경</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런타임</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을 갖지 못해 실행할 수 없다는       메시지다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r>
              <a:rPr lang="en-US" altLang="ko-KR" sz="2000" dirty="0">
                <a:latin typeface="나눔스퀘어_ac Bold" panose="020B0600000101010101" pitchFamily="50" charset="-127"/>
                <a:ea typeface="나눔스퀘어_ac Bold" panose="020B0600000101010101" pitchFamily="50" charset="-127"/>
              </a:rPr>
              <a:t>PHP </a:t>
            </a:r>
            <a:r>
              <a:rPr lang="ko-KR" altLang="en-US" sz="2000" dirty="0">
                <a:latin typeface="나눔스퀘어_ac Bold" panose="020B0600000101010101" pitchFamily="50" charset="-127"/>
                <a:ea typeface="나눔스퀘어_ac Bold" panose="020B0600000101010101" pitchFamily="50" charset="-127"/>
              </a:rPr>
              <a:t>홈페이지에서 최신 버전의 </a:t>
            </a:r>
            <a:r>
              <a:rPr lang="en-US" altLang="ko-KR" sz="2000" dirty="0">
                <a:latin typeface="나눔스퀘어_ac Bold" panose="020B0600000101010101" pitchFamily="50" charset="-127"/>
                <a:ea typeface="나눔스퀘어_ac Bold" panose="020B0600000101010101" pitchFamily="50" charset="-127"/>
              </a:rPr>
              <a:t>PHP</a:t>
            </a:r>
            <a:r>
              <a:rPr lang="ko-KR" altLang="en-US" sz="2000" dirty="0">
                <a:latin typeface="나눔스퀘어_ac Bold" panose="020B0600000101010101" pitchFamily="50" charset="-127"/>
                <a:ea typeface="나눔스퀘어_ac Bold" panose="020B0600000101010101" pitchFamily="50" charset="-127"/>
              </a:rPr>
              <a:t>는 </a:t>
            </a:r>
            <a:r>
              <a:rPr lang="en-US" altLang="ko-KR" sz="2000" dirty="0">
                <a:latin typeface="나눔스퀘어_ac Bold" panose="020B0600000101010101" pitchFamily="50" charset="-127"/>
                <a:ea typeface="나눔스퀘어_ac Bold" panose="020B0600000101010101" pitchFamily="50" charset="-127"/>
              </a:rPr>
              <a:t>Visual Studio 2015-2019</a:t>
            </a:r>
            <a:r>
              <a:rPr lang="ko-KR" altLang="en-US" sz="2000" dirty="0">
                <a:latin typeface="나눔스퀘어_ac Bold" panose="020B0600000101010101" pitchFamily="50" charset="-127"/>
                <a:ea typeface="나눔스퀘어_ac Bold" panose="020B0600000101010101" pitchFamily="50" charset="-127"/>
              </a:rPr>
              <a:t>의 </a:t>
            </a:r>
            <a:r>
              <a:rPr lang="en-US" altLang="ko-KR" sz="2000" dirty="0">
                <a:latin typeface="나눔스퀘어_ac Bold" panose="020B0600000101010101" pitchFamily="50" charset="-127"/>
                <a:ea typeface="나눔스퀘어_ac Bold" panose="020B0600000101010101" pitchFamily="50" charset="-127"/>
              </a:rPr>
              <a:t>Visual C++ </a:t>
            </a:r>
            <a:r>
              <a:rPr lang="ko-KR" altLang="en-US" sz="2000" dirty="0">
                <a:latin typeface="나눔스퀘어_ac Bold" panose="020B0600000101010101" pitchFamily="50" charset="-127"/>
                <a:ea typeface="나눔스퀘어_ac Bold" panose="020B0600000101010101" pitchFamily="50" charset="-127"/>
              </a:rPr>
              <a:t>재 배포 가능 패키지를     설치하라는 안내에 나와 있듯이 해당 패키지를 설치한다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r>
              <a:rPr lang="en-US" altLang="ko-KR" sz="1900" dirty="0">
                <a:latin typeface="나눔스퀘어_ac Bold" panose="020B0600000101010101" pitchFamily="50" charset="-127"/>
                <a:ea typeface="나눔스퀘어_ac Bold" panose="020B0600000101010101" pitchFamily="50" charset="-127"/>
              </a:rPr>
              <a:t>https://aka.ms/vs/16/release/VC_redist.x64.exe</a:t>
            </a:r>
            <a:endParaRPr lang="ko-KR" altLang="en-US" sz="1900" dirty="0">
              <a:latin typeface="나눔스퀘어_ac Bold" panose="020B0600000101010101" pitchFamily="50" charset="-127"/>
              <a:ea typeface="나눔스퀘어_ac Bold" panose="020B0600000101010101" pitchFamily="50" charset="-127"/>
            </a:endParaRPr>
          </a:p>
        </p:txBody>
      </p:sp>
      <p:pic>
        <p:nvPicPr>
          <p:cNvPr id="7" name="그림 6">
            <a:extLst>
              <a:ext uri="{FF2B5EF4-FFF2-40B4-BE49-F238E27FC236}">
                <a16:creationId xmlns:a16="http://schemas.microsoft.com/office/drawing/2014/main" id="{21A560F3-6B30-43D7-AFE9-7F1A53322061}"/>
              </a:ext>
            </a:extLst>
          </p:cNvPr>
          <p:cNvPicPr>
            <a:picLocks noChangeAspect="1"/>
          </p:cNvPicPr>
          <p:nvPr/>
        </p:nvPicPr>
        <p:blipFill rotWithShape="1">
          <a:blip r:embed="rId3"/>
          <a:stretch>
            <a:fillRect/>
          </a:stretch>
        </p:blipFill>
        <p:spPr>
          <a:xfrm>
            <a:off x="550608" y="7588208"/>
            <a:ext cx="5528180" cy="695325"/>
          </a:xfrm>
          <a:prstGeom prst="rect">
            <a:avLst/>
          </a:prstGeom>
          <a:ln>
            <a:solidFill>
              <a:schemeClr val="tx1"/>
            </a:solidFill>
          </a:ln>
        </p:spPr>
      </p:pic>
      <p:pic>
        <p:nvPicPr>
          <p:cNvPr id="9" name="그림 8">
            <a:extLst>
              <a:ext uri="{FF2B5EF4-FFF2-40B4-BE49-F238E27FC236}">
                <a16:creationId xmlns:a16="http://schemas.microsoft.com/office/drawing/2014/main" id="{524B166F-CFA7-448F-B3E6-A29C23B1ECDE}"/>
              </a:ext>
            </a:extLst>
          </p:cNvPr>
          <p:cNvPicPr>
            <a:picLocks noChangeAspect="1"/>
          </p:cNvPicPr>
          <p:nvPr/>
        </p:nvPicPr>
        <p:blipFill rotWithShape="1">
          <a:blip r:embed="rId4"/>
          <a:stretch>
            <a:fillRect/>
          </a:stretch>
        </p:blipFill>
        <p:spPr>
          <a:xfrm>
            <a:off x="550607" y="8700127"/>
            <a:ext cx="5509639" cy="559398"/>
          </a:xfrm>
          <a:prstGeom prst="rect">
            <a:avLst/>
          </a:prstGeom>
          <a:ln>
            <a:solidFill>
              <a:schemeClr val="tx1"/>
            </a:solidFill>
          </a:ln>
        </p:spPr>
      </p:pic>
      <p:pic>
        <p:nvPicPr>
          <p:cNvPr id="13" name="그림 12">
            <a:extLst>
              <a:ext uri="{FF2B5EF4-FFF2-40B4-BE49-F238E27FC236}">
                <a16:creationId xmlns:a16="http://schemas.microsoft.com/office/drawing/2014/main" id="{3DD40120-0DA8-4730-8EB6-96E6B206BBC2}"/>
              </a:ext>
            </a:extLst>
          </p:cNvPr>
          <p:cNvPicPr>
            <a:picLocks noChangeAspect="1"/>
          </p:cNvPicPr>
          <p:nvPr/>
        </p:nvPicPr>
        <p:blipFill rotWithShape="1">
          <a:blip r:embed="rId5"/>
          <a:stretch>
            <a:fillRect/>
          </a:stretch>
        </p:blipFill>
        <p:spPr>
          <a:xfrm>
            <a:off x="804862" y="1912404"/>
            <a:ext cx="5019675" cy="1866900"/>
          </a:xfrm>
          <a:prstGeom prst="rect">
            <a:avLst/>
          </a:prstGeom>
          <a:ln>
            <a:solidFill>
              <a:schemeClr val="tx1"/>
            </a:solidFill>
          </a:ln>
        </p:spPr>
      </p:pic>
      <p:sp>
        <p:nvSpPr>
          <p:cNvPr id="19" name="직사각형 18">
            <a:extLst>
              <a:ext uri="{FF2B5EF4-FFF2-40B4-BE49-F238E27FC236}">
                <a16:creationId xmlns:a16="http://schemas.microsoft.com/office/drawing/2014/main" id="{907D5A78-15E9-4B0B-93EA-0299E6A7D6E5}"/>
              </a:ext>
            </a:extLst>
          </p:cNvPr>
          <p:cNvSpPr/>
          <p:nvPr/>
        </p:nvSpPr>
        <p:spPr>
          <a:xfrm>
            <a:off x="884776" y="2939761"/>
            <a:ext cx="4704990" cy="83954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70892468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ko-KR" altLang="en-US" sz="2800" dirty="0">
                <a:latin typeface="DX국민시대"/>
                <a:ea typeface="DX국민시대"/>
              </a:rPr>
              <a:t>에러 해결 방법</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EE284B01-DE54-4166-8E7E-6997ED8BBF0B}"/>
              </a:ext>
            </a:extLst>
          </p:cNvPr>
          <p:cNvPicPr>
            <a:picLocks noChangeAspect="1"/>
          </p:cNvPicPr>
          <p:nvPr/>
        </p:nvPicPr>
        <p:blipFill rotWithShape="1">
          <a:blip r:embed="rId3"/>
          <a:stretch>
            <a:fillRect/>
          </a:stretch>
        </p:blipFill>
        <p:spPr>
          <a:xfrm>
            <a:off x="572914" y="2048426"/>
            <a:ext cx="5712172" cy="3544660"/>
          </a:xfrm>
          <a:prstGeom prst="rect">
            <a:avLst/>
          </a:prstGeom>
          <a:ln>
            <a:solidFill>
              <a:schemeClr val="tx1"/>
            </a:solidFill>
          </a:ln>
        </p:spPr>
      </p:pic>
      <p:sp>
        <p:nvSpPr>
          <p:cNvPr id="6" name="텍스트 개체 틀 5">
            <a:extLst>
              <a:ext uri="{FF2B5EF4-FFF2-40B4-BE49-F238E27FC236}">
                <a16:creationId xmlns:a16="http://schemas.microsoft.com/office/drawing/2014/main" id="{1950EDB2-F4D7-467E-9BD7-5929DA910C1F}"/>
              </a:ext>
            </a:extLst>
          </p:cNvPr>
          <p:cNvSpPr txBox="1"/>
          <p:nvPr/>
        </p:nvSpPr>
        <p:spPr>
          <a:xfrm>
            <a:off x="1226489" y="6101086"/>
            <a:ext cx="4405022" cy="890154"/>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ko-KR" altLang="en-US" sz="2000" dirty="0">
                <a:latin typeface="나눔스퀘어_ac Bold" panose="020B0600000101010101" pitchFamily="50" charset="-127"/>
                <a:ea typeface="나눔스퀘어_ac Bold" panose="020B0600000101010101" pitchFamily="50" charset="-127"/>
              </a:rPr>
              <a:t>동의 후 설치한다</a:t>
            </a:r>
            <a:r>
              <a:rPr lang="en-US" altLang="ko-KR" sz="2000" dirty="0">
                <a:latin typeface="나눔스퀘어_ac Bold" panose="020B0600000101010101" pitchFamily="50" charset="-127"/>
                <a:ea typeface="나눔스퀘어_ac Bold" panose="020B0600000101010101" pitchFamily="50" charset="-127"/>
              </a:rPr>
              <a:t>.</a:t>
            </a: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0725980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ko-KR" altLang="en-US" sz="2800" dirty="0">
                <a:latin typeface="DX국민시대"/>
                <a:ea typeface="DX국민시대"/>
              </a:rPr>
              <a:t>에러 해결 방법</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06F19083-34B5-4B36-BE7F-8BE07A74EA7C}"/>
              </a:ext>
            </a:extLst>
          </p:cNvPr>
          <p:cNvPicPr>
            <a:picLocks noChangeAspect="1"/>
          </p:cNvPicPr>
          <p:nvPr/>
        </p:nvPicPr>
        <p:blipFill rotWithShape="1">
          <a:blip r:embed="rId3"/>
          <a:stretch>
            <a:fillRect/>
          </a:stretch>
        </p:blipFill>
        <p:spPr>
          <a:xfrm>
            <a:off x="442473" y="2027582"/>
            <a:ext cx="5950135" cy="4150582"/>
          </a:xfrm>
          <a:prstGeom prst="rect">
            <a:avLst/>
          </a:prstGeom>
          <a:ln>
            <a:solidFill>
              <a:schemeClr val="tx1"/>
            </a:solidFill>
          </a:ln>
        </p:spPr>
      </p:pic>
      <p:sp>
        <p:nvSpPr>
          <p:cNvPr id="6" name="텍스트 개체 틀 5">
            <a:extLst>
              <a:ext uri="{FF2B5EF4-FFF2-40B4-BE49-F238E27FC236}">
                <a16:creationId xmlns:a16="http://schemas.microsoft.com/office/drawing/2014/main" id="{56BE9D8E-1E1D-4E52-8B92-5448154194F0}"/>
              </a:ext>
            </a:extLst>
          </p:cNvPr>
          <p:cNvSpPr txBox="1"/>
          <p:nvPr/>
        </p:nvSpPr>
        <p:spPr>
          <a:xfrm>
            <a:off x="1377758" y="6419989"/>
            <a:ext cx="4405022" cy="890154"/>
          </a:xfrm>
          <a:prstGeom prst="rect">
            <a:avLst/>
          </a:prstGeom>
        </p:spPr>
        <p:txBody>
          <a:bodyPr vert="horz" lIns="91440" tIns="45720" rIns="91440" bIns="45720">
            <a:normAutofit fontScale="925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ko-KR" altLang="en-US" sz="2000" dirty="0">
                <a:latin typeface="나눔스퀘어_ac Bold" panose="020B0600000101010101" pitchFamily="50" charset="-127"/>
                <a:ea typeface="나눔스퀘어_ac Bold" panose="020B0600000101010101" pitchFamily="50" charset="-127"/>
              </a:rPr>
              <a:t>웹 브라우저에서 </a:t>
            </a:r>
            <a:r>
              <a:rPr lang="en-US" altLang="ko-KR" sz="2000" dirty="0">
                <a:latin typeface="나눔스퀘어_ac Bold" panose="020B0600000101010101" pitchFamily="50" charset="-127"/>
                <a:ea typeface="나눔스퀘어_ac Bold" panose="020B0600000101010101" pitchFamily="50" charset="-127"/>
              </a:rPr>
              <a:t>localhost/</a:t>
            </a:r>
            <a:r>
              <a:rPr lang="en-US" altLang="ko-KR" sz="2000" dirty="0" err="1">
                <a:latin typeface="나눔스퀘어_ac Bold" panose="020B0600000101010101" pitchFamily="50" charset="-127"/>
                <a:ea typeface="나눔스퀘어_ac Bold" panose="020B0600000101010101" pitchFamily="50" charset="-127"/>
              </a:rPr>
              <a:t>phpinfo.php</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로</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다시 접속 시 정상적으로 실행이 되는 것을 확인할 수 있다</a:t>
            </a:r>
            <a:r>
              <a:rPr lang="en-US" altLang="ko-KR" sz="2000" dirty="0">
                <a:latin typeface="나눔스퀘어_ac Bold" panose="020B0600000101010101" pitchFamily="50" charset="-127"/>
                <a:ea typeface="나눔스퀘어_ac Bold" panose="020B0600000101010101" pitchFamily="50" charset="-127"/>
              </a:rPr>
              <a:t>.</a:t>
            </a: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8699884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254004" y="241297"/>
            <a:ext cx="6349993" cy="9397999"/>
          </a:xfrm>
          <a:prstGeom prst="rect">
            <a:avLst/>
          </a:prstGeom>
          <a:solidFill>
            <a:schemeClr val="bg1">
              <a:alpha val="2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latinLnBrk="0" hangingPunct="1">
              <a:lnSpc>
                <a:spcPct val="100000"/>
              </a:lnSpc>
              <a:spcBef>
                <a:spcPts val="0"/>
              </a:spcBef>
              <a:spcAft>
                <a:spcPts val="0"/>
              </a:spcAft>
              <a:buClrTx/>
              <a:buFontTx/>
              <a:buNone/>
              <a:defRPr/>
            </a:pPr>
            <a:endParaRPr kumimoji="0" lang="ko-KR" altLang="en-US" sz="1800" b="0" i="0" u="none" strike="noStrike" kern="1200" cap="none" spc="0" normalizeH="0" baseline="0">
              <a:solidFill>
                <a:prstClr val="white"/>
              </a:solidFill>
              <a:effectLst/>
              <a:uLnTx/>
              <a:uFillTx/>
              <a:ea typeface="DX국민시대"/>
            </a:endParaRPr>
          </a:p>
        </p:txBody>
      </p:sp>
      <p:sp>
        <p:nvSpPr>
          <p:cNvPr id="25" name="사각형: 둥근 위쪽 모서리 24"/>
          <p:cNvSpPr/>
          <p:nvPr/>
        </p:nvSpPr>
        <p:spPr>
          <a:xfrm rot="16200000">
            <a:off x="2724152" y="-57143"/>
            <a:ext cx="2298698" cy="5460990"/>
          </a:xfrm>
          <a:prstGeom prst="round2SameRect">
            <a:avLst>
              <a:gd name="adj1" fmla="val 16667"/>
              <a:gd name="adj2" fmla="val 0"/>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latinLnBrk="0" hangingPunct="1">
              <a:lnSpc>
                <a:spcPct val="100000"/>
              </a:lnSpc>
              <a:spcBef>
                <a:spcPts val="0"/>
              </a:spcBef>
              <a:spcAft>
                <a:spcPts val="0"/>
              </a:spcAft>
              <a:buClrTx/>
              <a:buFontTx/>
              <a:buNone/>
              <a:defRPr/>
            </a:pPr>
            <a:endParaRPr kumimoji="0" lang="ko-KR" altLang="en-US" sz="1800" b="0" i="0" u="none" strike="noStrike" kern="1200" cap="none" spc="0" normalizeH="0" baseline="0">
              <a:solidFill>
                <a:prstClr val="white"/>
              </a:solidFill>
              <a:effectLst/>
              <a:uLnTx/>
              <a:uFillTx/>
              <a:ea typeface="DX국민시대"/>
            </a:endParaRPr>
          </a:p>
        </p:txBody>
      </p:sp>
      <p:sp>
        <p:nvSpPr>
          <p:cNvPr id="37" name="제목 36"/>
          <p:cNvSpPr>
            <a:spLocks noGrp="1"/>
          </p:cNvSpPr>
          <p:nvPr>
            <p:ph type="ctrTitle"/>
          </p:nvPr>
        </p:nvSpPr>
        <p:spPr>
          <a:xfrm>
            <a:off x="1533531" y="1996900"/>
            <a:ext cx="4933945" cy="1352903"/>
          </a:xfrm>
        </p:spPr>
        <p:txBody>
          <a:bodyPr anchor="ctr">
            <a:normAutofit fontScale="90000"/>
          </a:bodyPr>
          <a:lstStyle/>
          <a:p>
            <a:pPr lvl="0">
              <a:defRPr/>
            </a:pPr>
            <a:r>
              <a:rPr lang="en-US" altLang="ko-KR" sz="4900">
                <a:solidFill>
                  <a:schemeClr val="bg1"/>
                </a:solidFill>
                <a:latin typeface="DX국민시대"/>
                <a:ea typeface="DX국민시대"/>
              </a:rPr>
              <a:t>Maria DB</a:t>
            </a:r>
            <a:br>
              <a:rPr lang="ko-KR" altLang="en-US" sz="4900">
                <a:solidFill>
                  <a:schemeClr val="bg1"/>
                </a:solidFill>
                <a:latin typeface="DX국민시대"/>
                <a:ea typeface="DX국민시대"/>
              </a:rPr>
            </a:br>
            <a:r>
              <a:rPr lang="ko-KR" altLang="en-US" sz="4900">
                <a:solidFill>
                  <a:schemeClr val="bg1"/>
                </a:solidFill>
                <a:latin typeface="DX국민시대"/>
                <a:ea typeface="DX국민시대"/>
              </a:rPr>
              <a:t>설치 및 연동</a:t>
            </a:r>
            <a:endParaRPr lang="ko-KR" altLang="en-US" sz="4900">
              <a:solidFill>
                <a:schemeClr val="bg1"/>
              </a:solidFill>
              <a:ea typeface="DX국민시대"/>
            </a:endParaRPr>
          </a:p>
        </p:txBody>
      </p:sp>
      <p:sp>
        <p:nvSpPr>
          <p:cNvPr id="38" name="부제목 37"/>
          <p:cNvSpPr>
            <a:spLocks noGrp="1"/>
          </p:cNvSpPr>
          <p:nvPr>
            <p:ph type="subTitle" idx="1"/>
          </p:nvPr>
        </p:nvSpPr>
        <p:spPr>
          <a:xfrm>
            <a:off x="1579568" y="4009143"/>
            <a:ext cx="4841870" cy="3154981"/>
          </a:xfrm>
        </p:spPr>
        <p:txBody>
          <a:bodyPr>
            <a:normAutofit/>
          </a:bodyPr>
          <a:lstStyle/>
          <a:p>
            <a:pPr algn="r">
              <a:defRPr/>
            </a:pPr>
            <a:endParaRPr lang="en-US" altLang="ko-KR">
              <a:ea typeface="DX국민시대"/>
            </a:endParaRPr>
          </a:p>
          <a:p>
            <a:pPr algn="r">
              <a:defRPr/>
            </a:pPr>
            <a:endParaRPr lang="en-US" altLang="ko-KR">
              <a:ea typeface="DX국민시대"/>
            </a:endParaRPr>
          </a:p>
          <a:p>
            <a:pPr algn="r">
              <a:defRPr/>
            </a:pPr>
            <a:r>
              <a:rPr lang="en-US" altLang="ko-KR">
                <a:latin typeface="DX국민시대"/>
                <a:ea typeface="DX국민시대"/>
              </a:rPr>
              <a:t> </a:t>
            </a:r>
            <a:endParaRPr lang="en-US" altLang="ko-KR">
              <a:ea typeface="DX국민시대"/>
            </a:endParaRP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274752D6-FE3F-4170-BAA9-464CC3AD8DB8}"/>
              </a:ext>
            </a:extLst>
          </p:cNvPr>
          <p:cNvPicPr>
            <a:picLocks noChangeAspect="1"/>
          </p:cNvPicPr>
          <p:nvPr/>
        </p:nvPicPr>
        <p:blipFill rotWithShape="1">
          <a:blip r:embed="rId3"/>
          <a:stretch>
            <a:fillRect/>
          </a:stretch>
        </p:blipFill>
        <p:spPr>
          <a:xfrm>
            <a:off x="365247" y="1900531"/>
            <a:ext cx="6127505" cy="4345283"/>
          </a:xfrm>
          <a:prstGeom prst="rect">
            <a:avLst/>
          </a:prstGeom>
          <a:ln>
            <a:solidFill>
              <a:schemeClr val="tx1"/>
            </a:solidFill>
          </a:ln>
        </p:spPr>
      </p:pic>
      <p:sp>
        <p:nvSpPr>
          <p:cNvPr id="6" name="텍스트 개체 틀 5">
            <a:extLst>
              <a:ext uri="{FF2B5EF4-FFF2-40B4-BE49-F238E27FC236}">
                <a16:creationId xmlns:a16="http://schemas.microsoft.com/office/drawing/2014/main" id="{FAD87EC5-1D98-4855-904F-5AC4118A2EC7}"/>
              </a:ext>
            </a:extLst>
          </p:cNvPr>
          <p:cNvSpPr txBox="1"/>
          <p:nvPr/>
        </p:nvSpPr>
        <p:spPr>
          <a:xfrm>
            <a:off x="381331" y="6790306"/>
            <a:ext cx="6286169" cy="2219350"/>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1.https://downloads.mariadb.org/</a:t>
            </a:r>
          </a:p>
          <a:p>
            <a:pPr lvl="0" algn="ctr">
              <a:defRPr/>
            </a:pPr>
            <a:r>
              <a:rPr lang="ko-KR" altLang="en-US" sz="2000" dirty="0">
                <a:latin typeface="나눔스퀘어_ac Bold" panose="020B0600000101010101" pitchFamily="50" charset="-127"/>
                <a:ea typeface="나눔스퀘어_ac Bold" panose="020B0600000101010101" pitchFamily="50" charset="-127"/>
              </a:rPr>
              <a:t>해당 링크로 들어가서 </a:t>
            </a:r>
            <a:r>
              <a:rPr lang="en-US" altLang="ko-KR" sz="2000" dirty="0">
                <a:latin typeface="나눔스퀘어_ac Bold" panose="020B0600000101010101" pitchFamily="50" charset="-127"/>
                <a:ea typeface="나눔스퀘어_ac Bold" panose="020B0600000101010101" pitchFamily="50" charset="-127"/>
              </a:rPr>
              <a:t>Maria DB</a:t>
            </a:r>
            <a:r>
              <a:rPr lang="ko-KR" altLang="en-US" sz="2000" dirty="0">
                <a:latin typeface="나눔스퀘어_ac Bold" panose="020B0600000101010101" pitchFamily="50" charset="-127"/>
                <a:ea typeface="나눔스퀘어_ac Bold" panose="020B0600000101010101" pitchFamily="50" charset="-127"/>
              </a:rPr>
              <a:t>를 </a:t>
            </a:r>
            <a:r>
              <a:rPr lang="ko-KR" altLang="en-US" sz="2000" dirty="0" err="1">
                <a:latin typeface="나눔스퀘어_ac Bold" panose="020B0600000101010101" pitchFamily="50" charset="-127"/>
                <a:ea typeface="나눔스퀘어_ac Bold" panose="020B0600000101010101" pitchFamily="50" charset="-127"/>
              </a:rPr>
              <a:t>다운한다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85029497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텍스트 개체 틀 5">
            <a:extLst>
              <a:ext uri="{FF2B5EF4-FFF2-40B4-BE49-F238E27FC236}">
                <a16:creationId xmlns:a16="http://schemas.microsoft.com/office/drawing/2014/main" id="{555E0A27-2839-4A9B-B753-AC476EE18F7E}"/>
              </a:ext>
            </a:extLst>
          </p:cNvPr>
          <p:cNvSpPr txBox="1"/>
          <p:nvPr/>
        </p:nvSpPr>
        <p:spPr>
          <a:xfrm>
            <a:off x="151269" y="8021096"/>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endParaRPr lang="en-US" altLang="ko-KR" sz="2000">
              <a:ea typeface="DX국민시대"/>
            </a:endParaRPr>
          </a:p>
          <a:p>
            <a:pPr lvl="0" algn="ctr">
              <a:defRPr/>
            </a:pPr>
            <a:endParaRPr lang="en-US" altLang="ko-KR" sz="2000">
              <a:ea typeface="DX국민시대"/>
            </a:endParaRPr>
          </a:p>
          <a:p>
            <a:pPr lvl="0" algn="ctr">
              <a:defRPr/>
            </a:pPr>
            <a:endParaRPr lang="ko-KR" altLang="en-US" sz="2000">
              <a:ea typeface="DX국민시대"/>
            </a:endParaRPr>
          </a:p>
        </p:txBody>
      </p:sp>
      <p:pic>
        <p:nvPicPr>
          <p:cNvPr id="6" name="그림 5">
            <a:extLst>
              <a:ext uri="{FF2B5EF4-FFF2-40B4-BE49-F238E27FC236}">
                <a16:creationId xmlns:a16="http://schemas.microsoft.com/office/drawing/2014/main" id="{53B01BB5-1B7A-487E-B12B-1FEB03CC1EA8}"/>
              </a:ext>
            </a:extLst>
          </p:cNvPr>
          <p:cNvPicPr>
            <a:picLocks noChangeAspect="1"/>
          </p:cNvPicPr>
          <p:nvPr/>
        </p:nvPicPr>
        <p:blipFill rotWithShape="1">
          <a:blip r:embed="rId3"/>
          <a:stretch>
            <a:fillRect/>
          </a:stretch>
        </p:blipFill>
        <p:spPr>
          <a:xfrm>
            <a:off x="472381" y="1879600"/>
            <a:ext cx="5827995" cy="2168751"/>
          </a:xfrm>
          <a:prstGeom prst="rect">
            <a:avLst/>
          </a:prstGeom>
          <a:ln>
            <a:solidFill>
              <a:schemeClr val="tx1"/>
            </a:solidFill>
          </a:ln>
        </p:spPr>
      </p:pic>
      <p:pic>
        <p:nvPicPr>
          <p:cNvPr id="7" name="그림 6">
            <a:extLst>
              <a:ext uri="{FF2B5EF4-FFF2-40B4-BE49-F238E27FC236}">
                <a16:creationId xmlns:a16="http://schemas.microsoft.com/office/drawing/2014/main" id="{D8157467-7542-48E8-8827-7241920D6CC5}"/>
              </a:ext>
            </a:extLst>
          </p:cNvPr>
          <p:cNvPicPr>
            <a:picLocks noChangeAspect="1"/>
          </p:cNvPicPr>
          <p:nvPr/>
        </p:nvPicPr>
        <p:blipFill rotWithShape="1">
          <a:blip r:embed="rId4"/>
          <a:stretch>
            <a:fillRect/>
          </a:stretch>
        </p:blipFill>
        <p:spPr>
          <a:xfrm>
            <a:off x="483841" y="4223627"/>
            <a:ext cx="5819775" cy="3495675"/>
          </a:xfrm>
          <a:prstGeom prst="rect">
            <a:avLst/>
          </a:prstGeom>
          <a:ln>
            <a:solidFill>
              <a:schemeClr val="tx1"/>
            </a:solidFill>
          </a:ln>
        </p:spPr>
      </p:pic>
      <p:sp>
        <p:nvSpPr>
          <p:cNvPr id="9" name="직사각형 8">
            <a:extLst>
              <a:ext uri="{FF2B5EF4-FFF2-40B4-BE49-F238E27FC236}">
                <a16:creationId xmlns:a16="http://schemas.microsoft.com/office/drawing/2014/main" id="{1C14D1C7-C6D0-48FB-AB46-5EFF1759CCB8}"/>
              </a:ext>
            </a:extLst>
          </p:cNvPr>
          <p:cNvSpPr/>
          <p:nvPr/>
        </p:nvSpPr>
        <p:spPr>
          <a:xfrm>
            <a:off x="2176073" y="3037398"/>
            <a:ext cx="2395927" cy="3999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3" name="직사각형 12">
            <a:extLst>
              <a:ext uri="{FF2B5EF4-FFF2-40B4-BE49-F238E27FC236}">
                <a16:creationId xmlns:a16="http://schemas.microsoft.com/office/drawing/2014/main" id="{B0FF08B1-F5F6-4AF9-9C62-CA4FC9DBED8A}"/>
              </a:ext>
            </a:extLst>
          </p:cNvPr>
          <p:cNvSpPr/>
          <p:nvPr/>
        </p:nvSpPr>
        <p:spPr>
          <a:xfrm>
            <a:off x="426691" y="5712423"/>
            <a:ext cx="4450109" cy="5180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9" name="텍스트 개체 틀 5">
            <a:extLst>
              <a:ext uri="{FF2B5EF4-FFF2-40B4-BE49-F238E27FC236}">
                <a16:creationId xmlns:a16="http://schemas.microsoft.com/office/drawing/2014/main" id="{E138AFA3-6184-4E41-9483-4FB02E9F0EA1}"/>
              </a:ext>
            </a:extLst>
          </p:cNvPr>
          <p:cNvSpPr txBox="1"/>
          <p:nvPr/>
        </p:nvSpPr>
        <p:spPr>
          <a:xfrm>
            <a:off x="426691" y="8020029"/>
            <a:ext cx="6286169" cy="1591328"/>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2.</a:t>
            </a:r>
            <a:r>
              <a:rPr lang="ko-KR" altLang="en-US" sz="2000" dirty="0">
                <a:latin typeface="나눔스퀘어_ac Bold" panose="020B0600000101010101" pitchFamily="50" charset="-127"/>
                <a:ea typeface="나눔스퀘어_ac Bold" panose="020B0600000101010101" pitchFamily="50" charset="-127"/>
              </a:rPr>
              <a:t> </a:t>
            </a:r>
            <a:r>
              <a:rPr lang="en-US" altLang="ko-KR" sz="2000" dirty="0">
                <a:latin typeface="나눔스퀘어_ac Bold" panose="020B0600000101010101" pitchFamily="50" charset="-127"/>
                <a:ea typeface="나눔스퀘어_ac Bold" panose="020B0600000101010101" pitchFamily="50" charset="-127"/>
              </a:rPr>
              <a:t>mariadb-10.4.17-winx64.msi</a:t>
            </a:r>
            <a:r>
              <a:rPr lang="ko-KR" altLang="en-US" sz="2000" dirty="0">
                <a:latin typeface="나눔스퀘어_ac Bold" panose="020B0600000101010101" pitchFamily="50" charset="-127"/>
                <a:ea typeface="나눔스퀘어_ac Bold" panose="020B0600000101010101" pitchFamily="50" charset="-127"/>
              </a:rPr>
              <a:t> 을</a:t>
            </a:r>
          </a:p>
          <a:p>
            <a:pPr lvl="0" algn="ctr">
              <a:defRPr/>
            </a:pP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err="1">
                <a:latin typeface="나눔스퀘어_ac Bold" panose="020B0600000101010101" pitchFamily="50" charset="-127"/>
                <a:ea typeface="나눔스퀘어_ac Bold" panose="020B0600000101010101" pitchFamily="50" charset="-127"/>
              </a:rPr>
              <a:t>다운한다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8635630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텍스트 개체 틀 5">
            <a:extLst>
              <a:ext uri="{FF2B5EF4-FFF2-40B4-BE49-F238E27FC236}">
                <a16:creationId xmlns:a16="http://schemas.microsoft.com/office/drawing/2014/main" id="{A680A75D-3F0E-4750-9F1B-E7152E04D5A0}"/>
              </a:ext>
            </a:extLst>
          </p:cNvPr>
          <p:cNvSpPr txBox="1"/>
          <p:nvPr/>
        </p:nvSpPr>
        <p:spPr>
          <a:xfrm>
            <a:off x="1047749" y="6926724"/>
            <a:ext cx="4762500" cy="84567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3.</a:t>
            </a:r>
            <a:r>
              <a:rPr lang="ko-KR" altLang="en-US" sz="2000" dirty="0">
                <a:latin typeface="나눔스퀘어_ac Bold" panose="020B0600000101010101" pitchFamily="50" charset="-127"/>
                <a:ea typeface="나눔스퀘어_ac Bold" panose="020B0600000101010101" pitchFamily="50" charset="-127"/>
              </a:rPr>
              <a:t> 다운 받은 파일을</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실행한 후</a:t>
            </a:r>
            <a:r>
              <a:rPr lang="en-US" altLang="ko-KR" sz="2000" dirty="0">
                <a:latin typeface="나눔스퀘어_ac Bold" panose="020B0600000101010101" pitchFamily="50" charset="-127"/>
                <a:ea typeface="나눔스퀘어_ac Bold" panose="020B0600000101010101" pitchFamily="50" charset="-127"/>
              </a:rPr>
              <a:t>,</a:t>
            </a:r>
          </a:p>
          <a:p>
            <a:pPr lvl="0" algn="ctr">
              <a:defRPr/>
            </a:pPr>
            <a:r>
              <a:rPr lang="en-US" altLang="ko-KR" sz="2000" dirty="0">
                <a:latin typeface="나눔스퀘어_ac Bold" panose="020B0600000101010101" pitchFamily="50" charset="-127"/>
                <a:ea typeface="나눔스퀘어_ac Bold" panose="020B0600000101010101" pitchFamily="50" charset="-127"/>
              </a:rPr>
              <a:t>   Next </a:t>
            </a:r>
            <a:r>
              <a:rPr lang="ko-KR" altLang="en-US" sz="2000" dirty="0">
                <a:latin typeface="나눔스퀘어_ac Bold" panose="020B0600000101010101" pitchFamily="50" charset="-127"/>
                <a:ea typeface="나눔스퀘어_ac Bold" panose="020B0600000101010101" pitchFamily="50" charset="-127"/>
              </a:rPr>
              <a:t>클릭한다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grpSp>
        <p:nvGrpSpPr>
          <p:cNvPr id="9" name="그룹 8">
            <a:extLst>
              <a:ext uri="{FF2B5EF4-FFF2-40B4-BE49-F238E27FC236}">
                <a16:creationId xmlns:a16="http://schemas.microsoft.com/office/drawing/2014/main" id="{F3BC6D73-0FDC-457A-8485-BD51D1D07EFB}"/>
              </a:ext>
            </a:extLst>
          </p:cNvPr>
          <p:cNvGrpSpPr/>
          <p:nvPr/>
        </p:nvGrpSpPr>
        <p:grpSpPr>
          <a:xfrm>
            <a:off x="699486" y="2133600"/>
            <a:ext cx="5459027" cy="4225287"/>
            <a:chOff x="1199019" y="2834570"/>
            <a:chExt cx="4762500" cy="3686175"/>
          </a:xfrm>
        </p:grpSpPr>
        <p:pic>
          <p:nvPicPr>
            <p:cNvPr id="5" name="그림 4">
              <a:extLst>
                <a:ext uri="{FF2B5EF4-FFF2-40B4-BE49-F238E27FC236}">
                  <a16:creationId xmlns:a16="http://schemas.microsoft.com/office/drawing/2014/main" id="{F853C96D-25CC-466F-B97A-A59EA25F63DE}"/>
                </a:ext>
              </a:extLst>
            </p:cNvPr>
            <p:cNvPicPr>
              <a:picLocks noChangeAspect="1"/>
            </p:cNvPicPr>
            <p:nvPr/>
          </p:nvPicPr>
          <p:blipFill rotWithShape="1">
            <a:blip r:embed="rId3"/>
            <a:stretch>
              <a:fillRect/>
            </a:stretch>
          </p:blipFill>
          <p:spPr>
            <a:xfrm>
              <a:off x="1199019" y="2834570"/>
              <a:ext cx="4762500" cy="3686175"/>
            </a:xfrm>
            <a:prstGeom prst="rect">
              <a:avLst/>
            </a:prstGeom>
            <a:ln>
              <a:solidFill>
                <a:schemeClr val="tx1"/>
              </a:solidFill>
            </a:ln>
          </p:spPr>
        </p:pic>
        <p:sp>
          <p:nvSpPr>
            <p:cNvPr id="7" name="직사각형 6">
              <a:extLst>
                <a:ext uri="{FF2B5EF4-FFF2-40B4-BE49-F238E27FC236}">
                  <a16:creationId xmlns:a16="http://schemas.microsoft.com/office/drawing/2014/main" id="{AB1232B6-02EC-4822-B7A5-CCA0318247D8}"/>
                </a:ext>
              </a:extLst>
            </p:cNvPr>
            <p:cNvSpPr/>
            <p:nvPr/>
          </p:nvSpPr>
          <p:spPr>
            <a:xfrm>
              <a:off x="4191968" y="6139738"/>
              <a:ext cx="747424" cy="27917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grpSp>
    </p:spTree>
    <p:extLst>
      <p:ext uri="{BB962C8B-B14F-4D97-AF65-F5344CB8AC3E}">
        <p14:creationId xmlns:p14="http://schemas.microsoft.com/office/powerpoint/2010/main" val="14117593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7F8D978-B64D-4707-B64A-54E6C6C64C2C}"/>
              </a:ext>
            </a:extLst>
          </p:cNvPr>
          <p:cNvSpPr/>
          <p:nvPr/>
        </p:nvSpPr>
        <p:spPr>
          <a:xfrm>
            <a:off x="4064937" y="5441744"/>
            <a:ext cx="722963" cy="2478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7" name="그림 16">
            <a:extLst>
              <a:ext uri="{FF2B5EF4-FFF2-40B4-BE49-F238E27FC236}">
                <a16:creationId xmlns:a16="http://schemas.microsoft.com/office/drawing/2014/main" id="{EF82B0BB-D56E-429D-B8D3-E479106204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35998" y="2133600"/>
            <a:ext cx="5386002" cy="4225287"/>
          </a:xfrm>
          <a:prstGeom prst="rect">
            <a:avLst/>
          </a:prstGeom>
          <a:ln>
            <a:solidFill>
              <a:schemeClr val="tx1"/>
            </a:solidFill>
          </a:ln>
        </p:spPr>
      </p:pic>
      <p:sp>
        <p:nvSpPr>
          <p:cNvPr id="18" name="직사각형 17">
            <a:extLst>
              <a:ext uri="{FF2B5EF4-FFF2-40B4-BE49-F238E27FC236}">
                <a16:creationId xmlns:a16="http://schemas.microsoft.com/office/drawing/2014/main" id="{86D58C00-4025-4AE9-9356-FC58AAC5E852}"/>
              </a:ext>
            </a:extLst>
          </p:cNvPr>
          <p:cNvSpPr/>
          <p:nvPr/>
        </p:nvSpPr>
        <p:spPr>
          <a:xfrm>
            <a:off x="4351020" y="5974115"/>
            <a:ext cx="822960" cy="2387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9" name="텍스트 개체 틀 5">
            <a:extLst>
              <a:ext uri="{FF2B5EF4-FFF2-40B4-BE49-F238E27FC236}">
                <a16:creationId xmlns:a16="http://schemas.microsoft.com/office/drawing/2014/main" id="{E7BCFF21-E876-4D81-A920-7B5A7DF4BA56}"/>
              </a:ext>
            </a:extLst>
          </p:cNvPr>
          <p:cNvSpPr txBox="1"/>
          <p:nvPr/>
        </p:nvSpPr>
        <p:spPr>
          <a:xfrm>
            <a:off x="1047749" y="6926724"/>
            <a:ext cx="4762500" cy="84567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5. Next </a:t>
            </a:r>
            <a:r>
              <a:rPr lang="ko-KR" altLang="en-US" sz="2000" dirty="0">
                <a:latin typeface="나눔스퀘어_ac Bold" panose="020B0600000101010101" pitchFamily="50" charset="-127"/>
                <a:ea typeface="나눔스퀘어_ac Bold" panose="020B0600000101010101" pitchFamily="50" charset="-127"/>
              </a:rPr>
              <a:t>클릭한다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4788596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7F8D978-B64D-4707-B64A-54E6C6C64C2C}"/>
              </a:ext>
            </a:extLst>
          </p:cNvPr>
          <p:cNvSpPr/>
          <p:nvPr/>
        </p:nvSpPr>
        <p:spPr>
          <a:xfrm>
            <a:off x="4064937" y="5441744"/>
            <a:ext cx="722963" cy="2478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7" name="그림 16">
            <a:extLst>
              <a:ext uri="{FF2B5EF4-FFF2-40B4-BE49-F238E27FC236}">
                <a16:creationId xmlns:a16="http://schemas.microsoft.com/office/drawing/2014/main" id="{EF82B0BB-D56E-429D-B8D3-E479106204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35998" y="2145421"/>
            <a:ext cx="5386002" cy="4201645"/>
          </a:xfrm>
          <a:prstGeom prst="rect">
            <a:avLst/>
          </a:prstGeom>
          <a:ln>
            <a:solidFill>
              <a:schemeClr val="tx1"/>
            </a:solidFill>
          </a:ln>
        </p:spPr>
      </p:pic>
      <p:sp>
        <p:nvSpPr>
          <p:cNvPr id="18" name="직사각형 17">
            <a:extLst>
              <a:ext uri="{FF2B5EF4-FFF2-40B4-BE49-F238E27FC236}">
                <a16:creationId xmlns:a16="http://schemas.microsoft.com/office/drawing/2014/main" id="{86D58C00-4025-4AE9-9356-FC58AAC5E852}"/>
              </a:ext>
            </a:extLst>
          </p:cNvPr>
          <p:cNvSpPr/>
          <p:nvPr/>
        </p:nvSpPr>
        <p:spPr>
          <a:xfrm>
            <a:off x="4159635" y="5974115"/>
            <a:ext cx="822960" cy="2387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9" name="텍스트 개체 틀 5">
            <a:extLst>
              <a:ext uri="{FF2B5EF4-FFF2-40B4-BE49-F238E27FC236}">
                <a16:creationId xmlns:a16="http://schemas.microsoft.com/office/drawing/2014/main" id="{E7BCFF21-E876-4D81-A920-7B5A7DF4BA56}"/>
              </a:ext>
            </a:extLst>
          </p:cNvPr>
          <p:cNvSpPr txBox="1"/>
          <p:nvPr/>
        </p:nvSpPr>
        <p:spPr>
          <a:xfrm>
            <a:off x="1047749" y="6926724"/>
            <a:ext cx="4762500" cy="845676"/>
          </a:xfrm>
          <a:prstGeom prst="rect">
            <a:avLst/>
          </a:prstGeom>
        </p:spPr>
        <p:txBody>
          <a:bodyPr vert="horz" lIns="91440" tIns="45720" rIns="91440" bIns="45720">
            <a:normAutofit fontScale="92500" lnSpcReduction="2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6.root </a:t>
            </a:r>
            <a:r>
              <a:rPr lang="ko-KR" altLang="en-US" sz="2000" dirty="0">
                <a:latin typeface="나눔스퀘어_ac Bold" panose="020B0600000101010101" pitchFamily="50" charset="-127"/>
                <a:ea typeface="나눔스퀘어_ac Bold" panose="020B0600000101010101" pitchFamily="50" charset="-127"/>
              </a:rPr>
              <a:t>패스워드 설정</a:t>
            </a:r>
            <a:r>
              <a:rPr lang="en-US" altLang="ko-KR" sz="2000" dirty="0">
                <a:latin typeface="나눔스퀘어_ac Bold" panose="020B0600000101010101" pitchFamily="50" charset="-127"/>
                <a:ea typeface="나눔스퀘어_ac Bold" panose="020B0600000101010101" pitchFamily="50" charset="-127"/>
              </a:rPr>
              <a:t>,root </a:t>
            </a:r>
            <a:r>
              <a:rPr lang="ko-KR" altLang="en-US" sz="2000" dirty="0">
                <a:latin typeface="나눔스퀘어_ac Bold" panose="020B0600000101010101" pitchFamily="50" charset="-127"/>
                <a:ea typeface="나눔스퀘어_ac Bold" panose="020B0600000101010101" pitchFamily="50" charset="-127"/>
              </a:rPr>
              <a:t>원격 접속 설정 체크 인코딩 타입을 </a:t>
            </a:r>
            <a:r>
              <a:rPr lang="en-US" altLang="ko-KR" sz="2000" dirty="0">
                <a:latin typeface="나눔스퀘어_ac Bold" panose="020B0600000101010101" pitchFamily="50" charset="-127"/>
                <a:ea typeface="나눔스퀘어_ac Bold" panose="020B0600000101010101" pitchFamily="50" charset="-127"/>
              </a:rPr>
              <a:t>UTF-8 </a:t>
            </a:r>
            <a:r>
              <a:rPr lang="ko-KR" altLang="en-US" sz="2000" dirty="0">
                <a:latin typeface="나눔스퀘어_ac Bold" panose="020B0600000101010101" pitchFamily="50" charset="-127"/>
                <a:ea typeface="나눔스퀘어_ac Bold" panose="020B0600000101010101" pitchFamily="50" charset="-127"/>
              </a:rPr>
              <a:t>로 설정 체크 후</a:t>
            </a:r>
            <a:r>
              <a:rPr lang="en-US" altLang="ko-KR" sz="2000" dirty="0">
                <a:latin typeface="나눔스퀘어_ac Bold" panose="020B0600000101010101" pitchFamily="50" charset="-127"/>
                <a:ea typeface="나눔스퀘어_ac Bold" panose="020B0600000101010101" pitchFamily="50" charset="-127"/>
              </a:rPr>
              <a:t>,</a:t>
            </a:r>
          </a:p>
          <a:p>
            <a:pPr lvl="0" algn="ctr">
              <a:defRPr/>
            </a:pPr>
            <a:r>
              <a:rPr lang="en-US" altLang="ko-KR" sz="2000" dirty="0">
                <a:latin typeface="나눔스퀘어_ac Bold" panose="020B0600000101010101" pitchFamily="50" charset="-127"/>
                <a:ea typeface="나눔스퀘어_ac Bold" panose="020B0600000101010101" pitchFamily="50" charset="-127"/>
              </a:rPr>
              <a:t>Next </a:t>
            </a:r>
            <a:r>
              <a:rPr lang="ko-KR" altLang="en-US" sz="2000" dirty="0">
                <a:latin typeface="나눔스퀘어_ac Bold" panose="020B0600000101010101" pitchFamily="50" charset="-127"/>
                <a:ea typeface="나눔스퀘어_ac Bold" panose="020B0600000101010101" pitchFamily="50" charset="-127"/>
              </a:rPr>
              <a:t>클릭한다</a:t>
            </a:r>
            <a:r>
              <a:rPr lang="en-US" altLang="ko-KR" sz="2000" dirty="0">
                <a:latin typeface="나눔스퀘어_ac Bold" panose="020B0600000101010101" pitchFamily="50" charset="-127"/>
                <a:ea typeface="나눔스퀘어_ac Bold" panose="020B0600000101010101" pitchFamily="50" charset="-127"/>
              </a:rPr>
              <a:t>.  </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179360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7F8D978-B64D-4707-B64A-54E6C6C64C2C}"/>
              </a:ext>
            </a:extLst>
          </p:cNvPr>
          <p:cNvSpPr/>
          <p:nvPr/>
        </p:nvSpPr>
        <p:spPr>
          <a:xfrm>
            <a:off x="4064937" y="5441744"/>
            <a:ext cx="722963" cy="2478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7" name="그림 16">
            <a:extLst>
              <a:ext uri="{FF2B5EF4-FFF2-40B4-BE49-F238E27FC236}">
                <a16:creationId xmlns:a16="http://schemas.microsoft.com/office/drawing/2014/main" id="{EF82B0BB-D56E-429D-B8D3-E479106204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35998" y="2148946"/>
            <a:ext cx="5386002" cy="4194595"/>
          </a:xfrm>
          <a:prstGeom prst="rect">
            <a:avLst/>
          </a:prstGeom>
          <a:ln>
            <a:solidFill>
              <a:schemeClr val="tx1"/>
            </a:solidFill>
          </a:ln>
        </p:spPr>
      </p:pic>
      <p:sp>
        <p:nvSpPr>
          <p:cNvPr id="18" name="직사각형 17">
            <a:extLst>
              <a:ext uri="{FF2B5EF4-FFF2-40B4-BE49-F238E27FC236}">
                <a16:creationId xmlns:a16="http://schemas.microsoft.com/office/drawing/2014/main" id="{86D58C00-4025-4AE9-9356-FC58AAC5E852}"/>
              </a:ext>
            </a:extLst>
          </p:cNvPr>
          <p:cNvSpPr/>
          <p:nvPr/>
        </p:nvSpPr>
        <p:spPr>
          <a:xfrm>
            <a:off x="4159635" y="5974115"/>
            <a:ext cx="822960" cy="2387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9" name="텍스트 개체 틀 5">
            <a:extLst>
              <a:ext uri="{FF2B5EF4-FFF2-40B4-BE49-F238E27FC236}">
                <a16:creationId xmlns:a16="http://schemas.microsoft.com/office/drawing/2014/main" id="{E7BCFF21-E876-4D81-A920-7B5A7DF4BA56}"/>
              </a:ext>
            </a:extLst>
          </p:cNvPr>
          <p:cNvSpPr txBox="1"/>
          <p:nvPr/>
        </p:nvSpPr>
        <p:spPr>
          <a:xfrm>
            <a:off x="1047749" y="6926724"/>
            <a:ext cx="4762500" cy="845676"/>
          </a:xfrm>
          <a:prstGeom prst="rect">
            <a:avLst/>
          </a:prstGeom>
        </p:spPr>
        <p:txBody>
          <a:bodyPr vert="horz" lIns="91440" tIns="45720" rIns="91440" bIns="45720">
            <a:normAutofit fontScale="92500" lnSpcReduction="2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7.MariaDB</a:t>
            </a:r>
            <a:r>
              <a:rPr lang="ko-KR" altLang="en-US" sz="2000" dirty="0">
                <a:latin typeface="나눔스퀘어_ac Bold" panose="020B0600000101010101" pitchFamily="50" charset="-127"/>
                <a:ea typeface="나눔스퀘어_ac Bold" panose="020B0600000101010101" pitchFamily="50" charset="-127"/>
              </a:rPr>
              <a:t>의 서비스 이름과 포트 번호</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버퍼   사이즈를 설정해주는 단계이다</a:t>
            </a:r>
            <a:r>
              <a:rPr lang="en-US" altLang="ko-KR" sz="2000" dirty="0">
                <a:latin typeface="나눔스퀘어_ac Bold" panose="020B0600000101010101" pitchFamily="50" charset="-127"/>
                <a:ea typeface="나눔스퀘어_ac Bold" panose="020B0600000101010101" pitchFamily="50" charset="-127"/>
              </a:rPr>
              <a:t>. </a:t>
            </a:r>
          </a:p>
          <a:p>
            <a:pPr lvl="0" algn="ctr">
              <a:defRPr/>
            </a:pPr>
            <a:r>
              <a:rPr lang="ko-KR" altLang="en-US" sz="2000" dirty="0">
                <a:latin typeface="나눔스퀘어_ac Bold" panose="020B0600000101010101" pitchFamily="50" charset="-127"/>
                <a:ea typeface="나눔스퀘어_ac Bold" panose="020B0600000101010101" pitchFamily="50" charset="-127"/>
              </a:rPr>
              <a:t>기본값을 사용하고 </a:t>
            </a:r>
            <a:r>
              <a:rPr lang="en-US" altLang="ko-KR" sz="2000" dirty="0">
                <a:latin typeface="나눔스퀘어_ac Bold" panose="020B0600000101010101" pitchFamily="50" charset="-127"/>
                <a:ea typeface="나눔스퀘어_ac Bold" panose="020B0600000101010101" pitchFamily="50" charset="-127"/>
              </a:rPr>
              <a:t>Next </a:t>
            </a:r>
            <a:r>
              <a:rPr lang="ko-KR" altLang="en-US" sz="2000" dirty="0">
                <a:latin typeface="나눔스퀘어_ac Bold" panose="020B0600000101010101" pitchFamily="50" charset="-127"/>
                <a:ea typeface="나눔스퀘어_ac Bold" panose="020B0600000101010101" pitchFamily="50" charset="-127"/>
              </a:rPr>
              <a:t>를 클릭한다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333796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IIS</a:t>
            </a:r>
            <a:r>
              <a:rPr lang="ko-KR" altLang="en-US" sz="2800" dirty="0">
                <a:latin typeface="DX국민시대" panose="02020600000000000000" pitchFamily="18" charset="-127"/>
                <a:ea typeface="DX국민시대" panose="02020600000000000000" pitchFamily="18" charset="-127"/>
              </a:rPr>
              <a:t> 설치 </a:t>
            </a:r>
            <a:r>
              <a:rPr lang="en-US" altLang="ko-KR" sz="2800" dirty="0">
                <a:latin typeface="DX국민시대" panose="02020600000000000000" pitchFamily="18" charset="-127"/>
                <a:ea typeface="DX국민시대" panose="02020600000000000000" pitchFamily="18" charset="-127"/>
              </a:rPr>
              <a:t>– </a:t>
            </a:r>
            <a:r>
              <a:rPr lang="ko-KR" altLang="en-US" sz="2800" dirty="0">
                <a:latin typeface="DX국민시대" panose="02020600000000000000" pitchFamily="18" charset="-127"/>
                <a:ea typeface="DX국민시대" panose="02020600000000000000" pitchFamily="18" charset="-127"/>
              </a:rPr>
              <a:t>사이트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896" b="3896"/>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C2D9C5F-9C4A-4814-800F-4445F90E9DBE}"/>
              </a:ext>
            </a:extLst>
          </p:cNvPr>
          <p:cNvSpPr/>
          <p:nvPr/>
        </p:nvSpPr>
        <p:spPr>
          <a:xfrm>
            <a:off x="676910" y="2365327"/>
            <a:ext cx="835479" cy="2610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0984B73C-B901-4443-8E38-D8290A23579D}"/>
              </a:ext>
            </a:extLst>
          </p:cNvPr>
          <p:cNvSpPr/>
          <p:nvPr/>
        </p:nvSpPr>
        <p:spPr>
          <a:xfrm>
            <a:off x="819150" y="3056875"/>
            <a:ext cx="1294130" cy="2438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텍스트 개체 틀 5">
            <a:extLst>
              <a:ext uri="{FF2B5EF4-FFF2-40B4-BE49-F238E27FC236}">
                <a16:creationId xmlns:a16="http://schemas.microsoft.com/office/drawing/2014/main" id="{6A424708-F928-4ECB-8590-741753A9F8F7}"/>
              </a:ext>
            </a:extLst>
          </p:cNvPr>
          <p:cNvSpPr>
            <a:spLocks noGrp="1"/>
          </p:cNvSpPr>
          <p:nvPr>
            <p:ph type="body" sz="half" idx="2"/>
          </p:nvPr>
        </p:nvSpPr>
        <p:spPr>
          <a:xfrm>
            <a:off x="472380" y="6962066"/>
            <a:ext cx="5913238" cy="2270834"/>
          </a:xfrm>
        </p:spPr>
        <p:txBody>
          <a:bodyPr>
            <a:normAutofit/>
          </a:bodyPr>
          <a:lstStyle/>
          <a:p>
            <a:r>
              <a:rPr lang="ko-KR" altLang="en-US" sz="2000" dirty="0">
                <a:latin typeface="나눔스퀘어_ac Bold" panose="020B0600000101010101" pitchFamily="50" charset="-127"/>
                <a:ea typeface="나눔스퀘어_ac Bold" panose="020B0600000101010101" pitchFamily="50" charset="-127"/>
              </a:rPr>
              <a:t>사이트의 이름을 </a:t>
            </a:r>
            <a:r>
              <a:rPr lang="en-US" altLang="ko-KR" sz="2000" dirty="0">
                <a:latin typeface="나눔스퀘어_ac Bold" panose="020B0600000101010101" pitchFamily="50" charset="-127"/>
                <a:ea typeface="나눔스퀘어_ac Bold" panose="020B0600000101010101" pitchFamily="50" charset="-127"/>
              </a:rPr>
              <a:t>3team</a:t>
            </a:r>
            <a:r>
              <a:rPr lang="ko-KR" altLang="en-US" sz="2000" dirty="0">
                <a:latin typeface="나눔스퀘어_ac Bold" panose="020B0600000101010101" pitchFamily="50" charset="-127"/>
                <a:ea typeface="나눔스퀘어_ac Bold" panose="020B0600000101010101" pitchFamily="50" charset="-127"/>
              </a:rPr>
              <a:t>으로 정하고 사이트의 경로를 </a:t>
            </a:r>
            <a:r>
              <a:rPr lang="en-US" altLang="ko-KR" sz="2000" dirty="0">
                <a:latin typeface="나눔스퀘어_ac Bold" panose="020B0600000101010101" pitchFamily="50" charset="-127"/>
                <a:ea typeface="나눔스퀘어_ac Bold" panose="020B0600000101010101" pitchFamily="50" charset="-127"/>
              </a:rPr>
              <a:t>C:\inetpub\wwwroot </a:t>
            </a:r>
            <a:r>
              <a:rPr lang="ko-KR" altLang="en-US" sz="2000" dirty="0">
                <a:latin typeface="나눔스퀘어_ac Bold" panose="020B0600000101010101" pitchFamily="50" charset="-127"/>
                <a:ea typeface="나눔스퀘어_ac Bold" panose="020B0600000101010101" pitchFamily="50" charset="-127"/>
              </a:rPr>
              <a:t>로 지정</a:t>
            </a: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0913722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7F8D978-B64D-4707-B64A-54E6C6C64C2C}"/>
              </a:ext>
            </a:extLst>
          </p:cNvPr>
          <p:cNvSpPr/>
          <p:nvPr/>
        </p:nvSpPr>
        <p:spPr>
          <a:xfrm>
            <a:off x="4064937" y="5441744"/>
            <a:ext cx="722963" cy="2478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7" name="그림 16">
            <a:extLst>
              <a:ext uri="{FF2B5EF4-FFF2-40B4-BE49-F238E27FC236}">
                <a16:creationId xmlns:a16="http://schemas.microsoft.com/office/drawing/2014/main" id="{EF82B0BB-D56E-429D-B8D3-E479106204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35998" y="2166882"/>
            <a:ext cx="5386002" cy="4158722"/>
          </a:xfrm>
          <a:prstGeom prst="rect">
            <a:avLst/>
          </a:prstGeom>
          <a:ln>
            <a:solidFill>
              <a:schemeClr val="tx1"/>
            </a:solidFill>
          </a:ln>
        </p:spPr>
      </p:pic>
      <p:sp>
        <p:nvSpPr>
          <p:cNvPr id="18" name="직사각형 17">
            <a:extLst>
              <a:ext uri="{FF2B5EF4-FFF2-40B4-BE49-F238E27FC236}">
                <a16:creationId xmlns:a16="http://schemas.microsoft.com/office/drawing/2014/main" id="{86D58C00-4025-4AE9-9356-FC58AAC5E852}"/>
              </a:ext>
            </a:extLst>
          </p:cNvPr>
          <p:cNvSpPr/>
          <p:nvPr/>
        </p:nvSpPr>
        <p:spPr>
          <a:xfrm>
            <a:off x="4159635" y="5974115"/>
            <a:ext cx="822960" cy="2387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9" name="텍스트 개체 틀 5">
            <a:extLst>
              <a:ext uri="{FF2B5EF4-FFF2-40B4-BE49-F238E27FC236}">
                <a16:creationId xmlns:a16="http://schemas.microsoft.com/office/drawing/2014/main" id="{E7BCFF21-E876-4D81-A920-7B5A7DF4BA56}"/>
              </a:ext>
            </a:extLst>
          </p:cNvPr>
          <p:cNvSpPr txBox="1"/>
          <p:nvPr/>
        </p:nvSpPr>
        <p:spPr>
          <a:xfrm>
            <a:off x="1047749" y="6926724"/>
            <a:ext cx="4762500" cy="84567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8.MariaDB </a:t>
            </a:r>
            <a:r>
              <a:rPr lang="ko-KR" altLang="en-US" sz="2000" dirty="0">
                <a:latin typeface="나눔스퀘어_ac Bold" panose="020B0600000101010101" pitchFamily="50" charset="-127"/>
                <a:ea typeface="나눔스퀘어_ac Bold" panose="020B0600000101010101" pitchFamily="50" charset="-127"/>
              </a:rPr>
              <a:t>사용 정보를 제조사로 전송할지 선택합니다</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체크하지 않고 </a:t>
            </a:r>
            <a:r>
              <a:rPr lang="en-US" altLang="ko-KR" sz="2000" dirty="0">
                <a:latin typeface="나눔스퀘어_ac Bold" panose="020B0600000101010101" pitchFamily="50" charset="-127"/>
                <a:ea typeface="나눔스퀘어_ac Bold" panose="020B0600000101010101" pitchFamily="50" charset="-127"/>
              </a:rPr>
              <a:t>Next </a:t>
            </a:r>
            <a:r>
              <a:rPr lang="ko-KR" altLang="en-US" sz="2000" dirty="0">
                <a:latin typeface="나눔스퀘어_ac Bold" panose="020B0600000101010101" pitchFamily="50" charset="-127"/>
                <a:ea typeface="나눔스퀘어_ac Bold" panose="020B0600000101010101" pitchFamily="50" charset="-127"/>
              </a:rPr>
              <a:t>를 클릭한다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7959861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7F8D978-B64D-4707-B64A-54E6C6C64C2C}"/>
              </a:ext>
            </a:extLst>
          </p:cNvPr>
          <p:cNvSpPr/>
          <p:nvPr/>
        </p:nvSpPr>
        <p:spPr>
          <a:xfrm>
            <a:off x="4064937" y="5441744"/>
            <a:ext cx="722963" cy="2478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7" name="그림 16">
            <a:extLst>
              <a:ext uri="{FF2B5EF4-FFF2-40B4-BE49-F238E27FC236}">
                <a16:creationId xmlns:a16="http://schemas.microsoft.com/office/drawing/2014/main" id="{EF82B0BB-D56E-429D-B8D3-E479106204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5685" y="2166882"/>
            <a:ext cx="5286628" cy="4158722"/>
          </a:xfrm>
          <a:prstGeom prst="rect">
            <a:avLst/>
          </a:prstGeom>
          <a:ln>
            <a:solidFill>
              <a:schemeClr val="tx1"/>
            </a:solidFill>
          </a:ln>
        </p:spPr>
      </p:pic>
      <p:sp>
        <p:nvSpPr>
          <p:cNvPr id="18" name="직사각형 17">
            <a:extLst>
              <a:ext uri="{FF2B5EF4-FFF2-40B4-BE49-F238E27FC236}">
                <a16:creationId xmlns:a16="http://schemas.microsoft.com/office/drawing/2014/main" id="{86D58C00-4025-4AE9-9356-FC58AAC5E852}"/>
              </a:ext>
            </a:extLst>
          </p:cNvPr>
          <p:cNvSpPr/>
          <p:nvPr/>
        </p:nvSpPr>
        <p:spPr>
          <a:xfrm>
            <a:off x="3736231" y="5913433"/>
            <a:ext cx="1209842" cy="2387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9" name="텍스트 개체 틀 5">
            <a:extLst>
              <a:ext uri="{FF2B5EF4-FFF2-40B4-BE49-F238E27FC236}">
                <a16:creationId xmlns:a16="http://schemas.microsoft.com/office/drawing/2014/main" id="{E7BCFF21-E876-4D81-A920-7B5A7DF4BA56}"/>
              </a:ext>
            </a:extLst>
          </p:cNvPr>
          <p:cNvSpPr txBox="1"/>
          <p:nvPr/>
        </p:nvSpPr>
        <p:spPr>
          <a:xfrm>
            <a:off x="1047749" y="6926724"/>
            <a:ext cx="4762500" cy="84567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9.MariaDB </a:t>
            </a:r>
            <a:r>
              <a:rPr lang="ko-KR" altLang="en-US" sz="2000" dirty="0">
                <a:latin typeface="나눔스퀘어_ac Bold" panose="020B0600000101010101" pitchFamily="50" charset="-127"/>
                <a:ea typeface="나눔스퀘어_ac Bold" panose="020B0600000101010101" pitchFamily="50" charset="-127"/>
              </a:rPr>
              <a:t>설치 준비가 모두 끝났다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r>
              <a:rPr lang="en-US" altLang="ko-KR" sz="2000" dirty="0">
                <a:latin typeface="나눔스퀘어_ac Bold" panose="020B0600000101010101" pitchFamily="50" charset="-127"/>
                <a:ea typeface="나눔스퀘어_ac Bold" panose="020B0600000101010101" pitchFamily="50" charset="-127"/>
              </a:rPr>
              <a:t>  Install </a:t>
            </a:r>
            <a:r>
              <a:rPr lang="ko-KR" altLang="en-US" sz="2000" dirty="0">
                <a:latin typeface="나눔스퀘어_ac Bold" panose="020B0600000101010101" pitchFamily="50" charset="-127"/>
                <a:ea typeface="나눔스퀘어_ac Bold" panose="020B0600000101010101" pitchFamily="50" charset="-127"/>
              </a:rPr>
              <a:t>을 클릭해서 설치를 진행한다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86962529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7F8D978-B64D-4707-B64A-54E6C6C64C2C}"/>
              </a:ext>
            </a:extLst>
          </p:cNvPr>
          <p:cNvSpPr/>
          <p:nvPr/>
        </p:nvSpPr>
        <p:spPr>
          <a:xfrm>
            <a:off x="4064937" y="5441744"/>
            <a:ext cx="722963" cy="2478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7" name="그림 16">
            <a:extLst>
              <a:ext uri="{FF2B5EF4-FFF2-40B4-BE49-F238E27FC236}">
                <a16:creationId xmlns:a16="http://schemas.microsoft.com/office/drawing/2014/main" id="{EF82B0BB-D56E-429D-B8D3-E47910620422}"/>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85685" y="2204317"/>
            <a:ext cx="5286628" cy="4083851"/>
          </a:xfrm>
          <a:prstGeom prst="rect">
            <a:avLst/>
          </a:prstGeom>
          <a:ln>
            <a:solidFill>
              <a:schemeClr val="tx1"/>
            </a:solidFill>
          </a:ln>
        </p:spPr>
      </p:pic>
      <p:sp>
        <p:nvSpPr>
          <p:cNvPr id="18" name="직사각형 17">
            <a:extLst>
              <a:ext uri="{FF2B5EF4-FFF2-40B4-BE49-F238E27FC236}">
                <a16:creationId xmlns:a16="http://schemas.microsoft.com/office/drawing/2014/main" id="{86D58C00-4025-4AE9-9356-FC58AAC5E852}"/>
              </a:ext>
            </a:extLst>
          </p:cNvPr>
          <p:cNvSpPr/>
          <p:nvPr/>
        </p:nvSpPr>
        <p:spPr>
          <a:xfrm>
            <a:off x="4182979" y="5968400"/>
            <a:ext cx="798596" cy="2387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9" name="텍스트 개체 틀 5">
            <a:extLst>
              <a:ext uri="{FF2B5EF4-FFF2-40B4-BE49-F238E27FC236}">
                <a16:creationId xmlns:a16="http://schemas.microsoft.com/office/drawing/2014/main" id="{E7BCFF21-E876-4D81-A920-7B5A7DF4BA56}"/>
              </a:ext>
            </a:extLst>
          </p:cNvPr>
          <p:cNvSpPr txBox="1"/>
          <p:nvPr/>
        </p:nvSpPr>
        <p:spPr>
          <a:xfrm>
            <a:off x="1047749" y="6926724"/>
            <a:ext cx="4762500" cy="84567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10.MariaDB </a:t>
            </a:r>
            <a:r>
              <a:rPr lang="ko-KR" altLang="en-US" sz="2000" dirty="0">
                <a:latin typeface="나눔스퀘어_ac Bold" panose="020B0600000101010101" pitchFamily="50" charset="-127"/>
                <a:ea typeface="나눔스퀘어_ac Bold" panose="020B0600000101010101" pitchFamily="50" charset="-127"/>
              </a:rPr>
              <a:t>설치가 완료됐다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r>
              <a:rPr lang="en-US" altLang="ko-KR" sz="2000" dirty="0">
                <a:latin typeface="나눔스퀘어_ac Bold" panose="020B0600000101010101" pitchFamily="50" charset="-127"/>
                <a:ea typeface="나눔스퀘어_ac Bold" panose="020B0600000101010101" pitchFamily="50" charset="-127"/>
              </a:rPr>
              <a:t>  </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92074806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13" name="그림 12">
            <a:extLst>
              <a:ext uri="{FF2B5EF4-FFF2-40B4-BE49-F238E27FC236}">
                <a16:creationId xmlns:a16="http://schemas.microsoft.com/office/drawing/2014/main" id="{5419D849-A58C-4E95-8BFC-EA533BF27255}"/>
              </a:ext>
            </a:extLst>
          </p:cNvPr>
          <p:cNvPicPr>
            <a:picLocks noChangeAspect="1"/>
          </p:cNvPicPr>
          <p:nvPr/>
        </p:nvPicPr>
        <p:blipFill rotWithShape="1">
          <a:blip r:embed="rId3"/>
          <a:stretch>
            <a:fillRect/>
          </a:stretch>
        </p:blipFill>
        <p:spPr>
          <a:xfrm>
            <a:off x="1742413" y="2141508"/>
            <a:ext cx="3067050" cy="5410461"/>
          </a:xfrm>
          <a:prstGeom prst="rect">
            <a:avLst/>
          </a:prstGeom>
          <a:ln>
            <a:solidFill>
              <a:schemeClr val="tx1"/>
            </a:solidFill>
          </a:ln>
        </p:spPr>
      </p:pic>
      <p:sp>
        <p:nvSpPr>
          <p:cNvPr id="16" name="직사각형 15">
            <a:extLst>
              <a:ext uri="{FF2B5EF4-FFF2-40B4-BE49-F238E27FC236}">
                <a16:creationId xmlns:a16="http://schemas.microsoft.com/office/drawing/2014/main" id="{52A73067-D4FF-4424-8288-80EBF36B2127}"/>
              </a:ext>
            </a:extLst>
          </p:cNvPr>
          <p:cNvSpPr/>
          <p:nvPr/>
        </p:nvSpPr>
        <p:spPr>
          <a:xfrm>
            <a:off x="2248231" y="3050821"/>
            <a:ext cx="2361538" cy="31974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9" name="텍스트 개체 틀 5">
            <a:extLst>
              <a:ext uri="{FF2B5EF4-FFF2-40B4-BE49-F238E27FC236}">
                <a16:creationId xmlns:a16="http://schemas.microsoft.com/office/drawing/2014/main" id="{87C35F3E-921E-433A-9C5A-F2B9CB70BCA2}"/>
              </a:ext>
            </a:extLst>
          </p:cNvPr>
          <p:cNvSpPr txBox="1"/>
          <p:nvPr/>
        </p:nvSpPr>
        <p:spPr>
          <a:xfrm>
            <a:off x="507090" y="7911548"/>
            <a:ext cx="5843819" cy="199445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11. </a:t>
            </a:r>
            <a:r>
              <a:rPr lang="ko-KR" altLang="en-US" sz="2000" dirty="0">
                <a:latin typeface="나눔스퀘어_ac Bold" panose="020B0600000101010101" pitchFamily="50" charset="-127"/>
                <a:ea typeface="나눔스퀘어_ac Bold" panose="020B0600000101010101" pitchFamily="50" charset="-127"/>
              </a:rPr>
              <a:t>시작 버튼을 클릭하여</a:t>
            </a:r>
            <a:r>
              <a:rPr lang="en-US" altLang="ko-KR" sz="2000" dirty="0">
                <a:latin typeface="나눔스퀘어_ac Bold" panose="020B0600000101010101" pitchFamily="50" charset="-127"/>
                <a:ea typeface="나눔스퀘어_ac Bold" panose="020B0600000101010101" pitchFamily="50" charset="-127"/>
              </a:rPr>
              <a:t>  MySQL Client(MariaDB 10.4(x64) </a:t>
            </a:r>
            <a:r>
              <a:rPr lang="ko-KR" altLang="en-US" sz="2000" dirty="0">
                <a:latin typeface="나눔스퀘어_ac Bold" panose="020B0600000101010101" pitchFamily="50" charset="-127"/>
                <a:ea typeface="나눔스퀘어_ac Bold" panose="020B0600000101010101" pitchFamily="50" charset="-127"/>
              </a:rPr>
              <a:t>를 실행한다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r>
              <a:rPr lang="en-US" altLang="ko-KR" sz="2000" dirty="0">
                <a:latin typeface="나눔스퀘어_ac Bold" panose="020B0600000101010101" pitchFamily="50" charset="-127"/>
                <a:ea typeface="나눔스퀘어_ac Bold" panose="020B0600000101010101" pitchFamily="50" charset="-127"/>
              </a:rPr>
              <a:t>  </a:t>
            </a: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41010172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34B4A949-69DC-4A86-98E4-A63303C6FD24}"/>
              </a:ext>
            </a:extLst>
          </p:cNvPr>
          <p:cNvPicPr>
            <a:picLocks noChangeAspect="1"/>
          </p:cNvPicPr>
          <p:nvPr/>
        </p:nvPicPr>
        <p:blipFill rotWithShape="1">
          <a:blip r:embed="rId3"/>
          <a:stretch>
            <a:fillRect/>
          </a:stretch>
        </p:blipFill>
        <p:spPr>
          <a:xfrm>
            <a:off x="426703" y="1993900"/>
            <a:ext cx="6004607" cy="3735868"/>
          </a:xfrm>
          <a:prstGeom prst="rect">
            <a:avLst/>
          </a:prstGeom>
          <a:ln>
            <a:solidFill>
              <a:schemeClr val="tx1"/>
            </a:solidFill>
          </a:ln>
        </p:spPr>
      </p:pic>
      <p:sp>
        <p:nvSpPr>
          <p:cNvPr id="6" name="텍스트 개체 틀 5">
            <a:extLst>
              <a:ext uri="{FF2B5EF4-FFF2-40B4-BE49-F238E27FC236}">
                <a16:creationId xmlns:a16="http://schemas.microsoft.com/office/drawing/2014/main" id="{D331BEE0-7257-4DCD-87A3-D94D6CD2C852}"/>
              </a:ext>
            </a:extLst>
          </p:cNvPr>
          <p:cNvSpPr txBox="1"/>
          <p:nvPr/>
        </p:nvSpPr>
        <p:spPr>
          <a:xfrm>
            <a:off x="658360" y="6554743"/>
            <a:ext cx="5843819" cy="199445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12. </a:t>
            </a:r>
            <a:r>
              <a:rPr lang="ko-KR" altLang="en-US" sz="2000" dirty="0">
                <a:latin typeface="나눔스퀘어_ac Bold" panose="020B0600000101010101" pitchFamily="50" charset="-127"/>
                <a:ea typeface="나눔스퀘어_ac Bold" panose="020B0600000101010101" pitchFamily="50" charset="-127"/>
              </a:rPr>
              <a:t>설치 시에 설정해줬던 </a:t>
            </a:r>
            <a:r>
              <a:rPr lang="en-US" altLang="ko-KR" sz="2000" dirty="0">
                <a:latin typeface="나눔스퀘어_ac Bold" panose="020B0600000101010101" pitchFamily="50" charset="-127"/>
                <a:ea typeface="나눔스퀘어_ac Bold" panose="020B0600000101010101" pitchFamily="50" charset="-127"/>
              </a:rPr>
              <a:t>root </a:t>
            </a:r>
            <a:r>
              <a:rPr lang="ko-KR" altLang="en-US" sz="2000" dirty="0">
                <a:latin typeface="나눔스퀘어_ac Bold" panose="020B0600000101010101" pitchFamily="50" charset="-127"/>
                <a:ea typeface="나눔스퀘어_ac Bold" panose="020B0600000101010101" pitchFamily="50" charset="-127"/>
              </a:rPr>
              <a:t>비밀번호를  </a:t>
            </a:r>
          </a:p>
          <a:p>
            <a:pPr lvl="0" algn="ctr">
              <a:defRPr/>
            </a:pP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입력하고</a:t>
            </a:r>
            <a:r>
              <a:rPr lang="en-US" altLang="ko-KR" sz="2000" dirty="0">
                <a:latin typeface="나눔스퀘어_ac Bold" panose="020B0600000101010101" pitchFamily="50" charset="-127"/>
                <a:ea typeface="나눔스퀘어_ac Bold" panose="020B0600000101010101" pitchFamily="50" charset="-127"/>
              </a:rPr>
              <a:t>, “show databases;” </a:t>
            </a:r>
            <a:r>
              <a:rPr lang="ko-KR" altLang="en-US" sz="2000" dirty="0">
                <a:latin typeface="나눔스퀘어_ac Bold" panose="020B0600000101010101" pitchFamily="50" charset="-127"/>
                <a:ea typeface="나눔스퀘어_ac Bold" panose="020B0600000101010101" pitchFamily="50" charset="-127"/>
              </a:rPr>
              <a:t>를 입력하여 기본 </a:t>
            </a:r>
            <a:endParaRPr lang="en-US" altLang="ko-KR" sz="2000" dirty="0">
              <a:latin typeface="나눔스퀘어_ac Bold" panose="020B0600000101010101" pitchFamily="50" charset="-127"/>
              <a:ea typeface="나눔스퀘어_ac Bold" panose="020B0600000101010101" pitchFamily="50" charset="-127"/>
            </a:endParaRPr>
          </a:p>
          <a:p>
            <a:pPr lvl="0" algn="ctr">
              <a:defRPr/>
            </a:pPr>
            <a:r>
              <a:rPr lang="ko-KR" altLang="en-US" sz="2000" dirty="0">
                <a:latin typeface="나눔스퀘어_ac Bold" panose="020B0600000101010101" pitchFamily="50" charset="-127"/>
                <a:ea typeface="나눔스퀘어_ac Bold" panose="020B0600000101010101" pitchFamily="50" charset="-127"/>
              </a:rPr>
              <a:t>설치된 데이터베이스를 확인한다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40261694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34B4A949-69DC-4A86-98E4-A63303C6FD24}"/>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46024" y="1993900"/>
            <a:ext cx="5165964" cy="3735868"/>
          </a:xfrm>
          <a:prstGeom prst="rect">
            <a:avLst/>
          </a:prstGeom>
          <a:ln>
            <a:solidFill>
              <a:schemeClr val="tx1"/>
            </a:solidFill>
          </a:ln>
        </p:spPr>
      </p:pic>
      <p:sp>
        <p:nvSpPr>
          <p:cNvPr id="6" name="텍스트 개체 틀 5">
            <a:extLst>
              <a:ext uri="{FF2B5EF4-FFF2-40B4-BE49-F238E27FC236}">
                <a16:creationId xmlns:a16="http://schemas.microsoft.com/office/drawing/2014/main" id="{D331BEE0-7257-4DCD-87A3-D94D6CD2C852}"/>
              </a:ext>
            </a:extLst>
          </p:cNvPr>
          <p:cNvSpPr txBox="1"/>
          <p:nvPr/>
        </p:nvSpPr>
        <p:spPr>
          <a:xfrm>
            <a:off x="658360" y="6554743"/>
            <a:ext cx="5843819" cy="199445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13. PHP</a:t>
            </a:r>
            <a:r>
              <a:rPr lang="ko-KR" altLang="en-US" sz="2000" dirty="0">
                <a:latin typeface="나눔스퀘어_ac Bold" panose="020B0600000101010101" pitchFamily="50" charset="-127"/>
                <a:ea typeface="나눔스퀘어_ac Bold" panose="020B0600000101010101" pitchFamily="50" charset="-127"/>
              </a:rPr>
              <a:t>의 설치 디렉토리인 </a:t>
            </a:r>
          </a:p>
          <a:p>
            <a:pPr lvl="0" algn="ctr">
              <a:defRPr/>
            </a:pPr>
            <a:r>
              <a:rPr lang="ko-KR" altLang="en-US" sz="2000" dirty="0">
                <a:latin typeface="나눔스퀘어_ac Bold" panose="020B0600000101010101" pitchFamily="50" charset="-127"/>
                <a:ea typeface="나눔스퀘어_ac Bold" panose="020B0600000101010101" pitchFamily="50" charset="-127"/>
              </a:rPr>
              <a:t>    </a:t>
            </a:r>
            <a:r>
              <a:rPr lang="en-US" altLang="ko-KR" sz="2000" dirty="0">
                <a:latin typeface="나눔스퀘어_ac Bold" panose="020B0600000101010101" pitchFamily="50" charset="-127"/>
                <a:ea typeface="나눔스퀘어_ac Bold" panose="020B0600000101010101" pitchFamily="50" charset="-127"/>
              </a:rPr>
              <a:t>C:\php-7.4.12-nts-Win32-vc15-x64</a:t>
            </a:r>
          </a:p>
          <a:p>
            <a:pPr lvl="0" algn="ctr">
              <a:defRPr/>
            </a:pP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로 이동해서 </a:t>
            </a:r>
            <a:r>
              <a:rPr lang="en-US" altLang="ko-KR" sz="2000" dirty="0">
                <a:latin typeface="나눔스퀘어_ac Bold" panose="020B0600000101010101" pitchFamily="50" charset="-127"/>
                <a:ea typeface="나눔스퀘어_ac Bold" panose="020B0600000101010101" pitchFamily="50" charset="-127"/>
              </a:rPr>
              <a:t>php.ini-development </a:t>
            </a:r>
            <a:r>
              <a:rPr lang="ko-KR" altLang="en-US" sz="2000" dirty="0">
                <a:latin typeface="나눔스퀘어_ac Bold" panose="020B0600000101010101" pitchFamily="50" charset="-127"/>
                <a:ea typeface="나눔스퀘어_ac Bold" panose="020B0600000101010101" pitchFamily="50" charset="-127"/>
              </a:rPr>
              <a:t>파일을 </a:t>
            </a:r>
          </a:p>
          <a:p>
            <a:pPr lvl="0" algn="ctr">
              <a:defRPr/>
            </a:pPr>
            <a:r>
              <a:rPr lang="ko-KR" altLang="en-US" sz="2000" dirty="0">
                <a:latin typeface="나눔스퀘어_ac Bold" panose="020B0600000101010101" pitchFamily="50" charset="-127"/>
                <a:ea typeface="나눔스퀘어_ac Bold" panose="020B0600000101010101" pitchFamily="50" charset="-127"/>
              </a:rPr>
              <a:t>    </a:t>
            </a:r>
            <a:r>
              <a:rPr lang="en-US" altLang="ko-KR" sz="2000" dirty="0">
                <a:latin typeface="나눔스퀘어_ac Bold" panose="020B0600000101010101" pitchFamily="50" charset="-127"/>
                <a:ea typeface="나눔스퀘어_ac Bold" panose="020B0600000101010101" pitchFamily="50" charset="-127"/>
              </a:rPr>
              <a:t>php.ini </a:t>
            </a:r>
            <a:r>
              <a:rPr lang="ko-KR" altLang="en-US" sz="2000" dirty="0">
                <a:latin typeface="나눔스퀘어_ac Bold" panose="020B0600000101010101" pitchFamily="50" charset="-127"/>
                <a:ea typeface="나눔스퀘어_ac Bold" panose="020B0600000101010101" pitchFamily="50" charset="-127"/>
              </a:rPr>
              <a:t>로 수정한다</a:t>
            </a:r>
            <a:r>
              <a:rPr lang="en-US" altLang="ko-KR" sz="2000" dirty="0">
                <a:latin typeface="나눔스퀘어_ac Bold" panose="020B0600000101010101" pitchFamily="50" charset="-127"/>
                <a:ea typeface="나눔스퀘어_ac Bold" panose="020B0600000101010101" pitchFamily="50" charset="-127"/>
              </a:rPr>
              <a:t>.</a:t>
            </a:r>
          </a:p>
        </p:txBody>
      </p:sp>
      <p:sp>
        <p:nvSpPr>
          <p:cNvPr id="7" name="직사각형 6">
            <a:extLst>
              <a:ext uri="{FF2B5EF4-FFF2-40B4-BE49-F238E27FC236}">
                <a16:creationId xmlns:a16="http://schemas.microsoft.com/office/drawing/2014/main" id="{A12E39EE-D046-4F9F-BCEE-ACCF2FF51C74}"/>
              </a:ext>
            </a:extLst>
          </p:cNvPr>
          <p:cNvSpPr/>
          <p:nvPr/>
        </p:nvSpPr>
        <p:spPr>
          <a:xfrm>
            <a:off x="1180088" y="2359673"/>
            <a:ext cx="3052047" cy="2971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9" name="직사각형 8">
            <a:extLst>
              <a:ext uri="{FF2B5EF4-FFF2-40B4-BE49-F238E27FC236}">
                <a16:creationId xmlns:a16="http://schemas.microsoft.com/office/drawing/2014/main" id="{06D4CCBE-2611-4427-9C4F-65A54CF20A26}"/>
              </a:ext>
            </a:extLst>
          </p:cNvPr>
          <p:cNvSpPr/>
          <p:nvPr/>
        </p:nvSpPr>
        <p:spPr>
          <a:xfrm>
            <a:off x="2087879" y="5403682"/>
            <a:ext cx="960121" cy="19099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8" name="그림 17">
            <a:extLst>
              <a:ext uri="{FF2B5EF4-FFF2-40B4-BE49-F238E27FC236}">
                <a16:creationId xmlns:a16="http://schemas.microsoft.com/office/drawing/2014/main" id="{46BCBEFE-3276-48E1-ABF8-5B71E1D72A54}"/>
              </a:ext>
            </a:extLst>
          </p:cNvPr>
          <p:cNvPicPr>
            <a:picLocks noChangeAspect="1"/>
          </p:cNvPicPr>
          <p:nvPr/>
        </p:nvPicPr>
        <p:blipFill rotWithShape="1">
          <a:blip r:embed="rId4"/>
          <a:stretch>
            <a:fillRect/>
          </a:stretch>
        </p:blipFill>
        <p:spPr>
          <a:xfrm>
            <a:off x="1850443" y="5896011"/>
            <a:ext cx="1397697" cy="422221"/>
          </a:xfrm>
          <a:prstGeom prst="rect">
            <a:avLst/>
          </a:prstGeom>
        </p:spPr>
      </p:pic>
      <p:sp>
        <p:nvSpPr>
          <p:cNvPr id="19" name="직사각형 18">
            <a:extLst>
              <a:ext uri="{FF2B5EF4-FFF2-40B4-BE49-F238E27FC236}">
                <a16:creationId xmlns:a16="http://schemas.microsoft.com/office/drawing/2014/main" id="{8E5145F8-C3D0-49A6-A619-04288BE83F8D}"/>
              </a:ext>
            </a:extLst>
          </p:cNvPr>
          <p:cNvSpPr/>
          <p:nvPr/>
        </p:nvSpPr>
        <p:spPr>
          <a:xfrm>
            <a:off x="1813019" y="5896011"/>
            <a:ext cx="1509840" cy="42222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74571354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B7EF63FA-676D-4EFD-B437-B709DDB29995}"/>
              </a:ext>
            </a:extLst>
          </p:cNvPr>
          <p:cNvPicPr>
            <a:picLocks noChangeAspect="1"/>
          </p:cNvPicPr>
          <p:nvPr/>
        </p:nvPicPr>
        <p:blipFill rotWithShape="1">
          <a:blip r:embed="rId3"/>
          <a:stretch>
            <a:fillRect/>
          </a:stretch>
        </p:blipFill>
        <p:spPr>
          <a:xfrm>
            <a:off x="666750" y="1912583"/>
            <a:ext cx="5295900" cy="4060659"/>
          </a:xfrm>
          <a:prstGeom prst="rect">
            <a:avLst/>
          </a:prstGeom>
          <a:ln>
            <a:solidFill>
              <a:schemeClr val="tx1"/>
            </a:solidFill>
          </a:ln>
        </p:spPr>
      </p:pic>
      <p:sp>
        <p:nvSpPr>
          <p:cNvPr id="10" name="직사각형 9">
            <a:extLst>
              <a:ext uri="{FF2B5EF4-FFF2-40B4-BE49-F238E27FC236}">
                <a16:creationId xmlns:a16="http://schemas.microsoft.com/office/drawing/2014/main" id="{D0C4AE79-B729-4EA5-AADC-3438DEAF9DC3}"/>
              </a:ext>
            </a:extLst>
          </p:cNvPr>
          <p:cNvSpPr/>
          <p:nvPr/>
        </p:nvSpPr>
        <p:spPr>
          <a:xfrm>
            <a:off x="3680604" y="3091850"/>
            <a:ext cx="843688" cy="3367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dirty="0">
              <a:ea typeface="DX국민시대"/>
            </a:endParaRPr>
          </a:p>
        </p:txBody>
      </p:sp>
      <p:sp>
        <p:nvSpPr>
          <p:cNvPr id="12" name="텍스트 개체 틀 5">
            <a:extLst>
              <a:ext uri="{FF2B5EF4-FFF2-40B4-BE49-F238E27FC236}">
                <a16:creationId xmlns:a16="http://schemas.microsoft.com/office/drawing/2014/main" id="{C25D532A-1ED3-4047-B6D2-1F4074B14DCD}"/>
              </a:ext>
            </a:extLst>
          </p:cNvPr>
          <p:cNvSpPr txBox="1"/>
          <p:nvPr/>
        </p:nvSpPr>
        <p:spPr>
          <a:xfrm>
            <a:off x="658360" y="6677325"/>
            <a:ext cx="5843819" cy="239511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14. php.ini </a:t>
            </a:r>
            <a:r>
              <a:rPr lang="ko-KR" altLang="en-US" sz="2000" dirty="0">
                <a:latin typeface="나눔스퀘어_ac Bold" panose="020B0600000101010101" pitchFamily="50" charset="-127"/>
                <a:ea typeface="나눔스퀘어_ac Bold" panose="020B0600000101010101" pitchFamily="50" charset="-127"/>
              </a:rPr>
              <a:t>는 기본적인 기능을 제외한 나머지 기능이 </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으로 주석 처리 되어 있으며 사용할 설정의 주석을          제거한다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r>
              <a:rPr lang="ko-KR" altLang="en-US" sz="2000" dirty="0">
                <a:latin typeface="나눔스퀘어_ac Bold" panose="020B0600000101010101" pitchFamily="50" charset="-127"/>
                <a:ea typeface="나눔스퀘어_ac Bold" panose="020B0600000101010101" pitchFamily="50" charset="-127"/>
              </a:rPr>
              <a:t>현재 다른 에디터 툴이 없으므로 더블 클릭하여 열거나</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오른쪽 마우스 클릭 후 연결 프로그램에서 메모장을 </a:t>
            </a:r>
            <a:endParaRPr lang="en-US" altLang="ko-KR" sz="2000" dirty="0">
              <a:latin typeface="나눔스퀘어_ac Bold" panose="020B0600000101010101" pitchFamily="50" charset="-127"/>
              <a:ea typeface="나눔스퀘어_ac Bold" panose="020B0600000101010101" pitchFamily="50" charset="-127"/>
            </a:endParaRPr>
          </a:p>
          <a:p>
            <a:pPr lvl="0" algn="ctr">
              <a:defRPr/>
            </a:pPr>
            <a:r>
              <a:rPr lang="ko-KR" altLang="en-US" sz="2000" dirty="0">
                <a:latin typeface="나눔스퀘어_ac Bold" panose="020B0600000101010101" pitchFamily="50" charset="-127"/>
                <a:ea typeface="나눔스퀘어_ac Bold" panose="020B0600000101010101" pitchFamily="50" charset="-127"/>
              </a:rPr>
              <a:t>클릭하여 수정한다</a:t>
            </a:r>
            <a:r>
              <a:rPr lang="en-US" altLang="ko-KR" sz="2000" dirty="0">
                <a:latin typeface="나눔스퀘어_ac Bold" panose="020B0600000101010101" pitchFamily="50" charset="-127"/>
                <a:ea typeface="나눔스퀘어_ac Bold" panose="020B0600000101010101" pitchFamily="50" charset="-127"/>
              </a:rPr>
              <a:t>.</a:t>
            </a: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49665761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17" name="그림 16">
            <a:extLst>
              <a:ext uri="{FF2B5EF4-FFF2-40B4-BE49-F238E27FC236}">
                <a16:creationId xmlns:a16="http://schemas.microsoft.com/office/drawing/2014/main" id="{2EF099B4-70D7-46DD-956C-9CBB7292FC24}"/>
              </a:ext>
            </a:extLst>
          </p:cNvPr>
          <p:cNvPicPr>
            <a:picLocks noChangeAspect="1"/>
          </p:cNvPicPr>
          <p:nvPr/>
        </p:nvPicPr>
        <p:blipFill rotWithShape="1">
          <a:blip r:embed="rId3"/>
          <a:stretch>
            <a:fillRect/>
          </a:stretch>
        </p:blipFill>
        <p:spPr>
          <a:xfrm>
            <a:off x="781049" y="3899613"/>
            <a:ext cx="5311803" cy="2767960"/>
          </a:xfrm>
          <a:prstGeom prst="rect">
            <a:avLst/>
          </a:prstGeom>
        </p:spPr>
      </p:pic>
      <p:pic>
        <p:nvPicPr>
          <p:cNvPr id="18" name="그림 17">
            <a:extLst>
              <a:ext uri="{FF2B5EF4-FFF2-40B4-BE49-F238E27FC236}">
                <a16:creationId xmlns:a16="http://schemas.microsoft.com/office/drawing/2014/main" id="{77ED97C0-D727-4A4C-83CF-840A142EA29E}"/>
              </a:ext>
            </a:extLst>
          </p:cNvPr>
          <p:cNvPicPr>
            <a:picLocks noChangeAspect="1"/>
          </p:cNvPicPr>
          <p:nvPr/>
        </p:nvPicPr>
        <p:blipFill rotWithShape="1">
          <a:blip r:embed="rId4"/>
          <a:stretch>
            <a:fillRect/>
          </a:stretch>
        </p:blipFill>
        <p:spPr>
          <a:xfrm>
            <a:off x="781312" y="1922607"/>
            <a:ext cx="5066775" cy="2337435"/>
          </a:xfrm>
          <a:prstGeom prst="rect">
            <a:avLst/>
          </a:prstGeom>
          <a:ln>
            <a:solidFill>
              <a:schemeClr val="tx1"/>
            </a:solidFill>
          </a:ln>
        </p:spPr>
      </p:pic>
      <p:sp>
        <p:nvSpPr>
          <p:cNvPr id="19" name="직사각형 18">
            <a:extLst>
              <a:ext uri="{FF2B5EF4-FFF2-40B4-BE49-F238E27FC236}">
                <a16:creationId xmlns:a16="http://schemas.microsoft.com/office/drawing/2014/main" id="{26535611-4599-43F0-8DE6-611136A1C844}"/>
              </a:ext>
            </a:extLst>
          </p:cNvPr>
          <p:cNvSpPr/>
          <p:nvPr/>
        </p:nvSpPr>
        <p:spPr>
          <a:xfrm>
            <a:off x="781050" y="2132315"/>
            <a:ext cx="1890588" cy="38029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0" name="직사각형 19">
            <a:extLst>
              <a:ext uri="{FF2B5EF4-FFF2-40B4-BE49-F238E27FC236}">
                <a16:creationId xmlns:a16="http://schemas.microsoft.com/office/drawing/2014/main" id="{9F116196-835C-405A-A075-F0A57682D8A3}"/>
              </a:ext>
            </a:extLst>
          </p:cNvPr>
          <p:cNvSpPr/>
          <p:nvPr/>
        </p:nvSpPr>
        <p:spPr>
          <a:xfrm>
            <a:off x="765147" y="6379443"/>
            <a:ext cx="5066774" cy="3389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6" name="텍스트 개체 틀 5">
            <a:extLst>
              <a:ext uri="{FF2B5EF4-FFF2-40B4-BE49-F238E27FC236}">
                <a16:creationId xmlns:a16="http://schemas.microsoft.com/office/drawing/2014/main" id="{2794EE17-FB84-4DAE-BFC3-7F5DBC7195DC}"/>
              </a:ext>
            </a:extLst>
          </p:cNvPr>
          <p:cNvSpPr txBox="1"/>
          <p:nvPr/>
        </p:nvSpPr>
        <p:spPr>
          <a:xfrm>
            <a:off x="658360" y="7378348"/>
            <a:ext cx="5843819" cy="2497987"/>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15. </a:t>
            </a:r>
            <a:r>
              <a:rPr lang="ko-KR" altLang="en-US" sz="2000" dirty="0">
                <a:latin typeface="나눔스퀘어_ac Bold" panose="020B0600000101010101" pitchFamily="50" charset="-127"/>
                <a:ea typeface="나눔스퀘어_ac Bold" panose="020B0600000101010101" pitchFamily="50" charset="-127"/>
              </a:rPr>
              <a:t>찾기 기능을 이용하여 </a:t>
            </a:r>
          </a:p>
          <a:p>
            <a:pPr lvl="0" algn="ctr">
              <a:defRPr/>
            </a:pPr>
            <a:r>
              <a:rPr lang="en-US" altLang="ko-KR" sz="2000" dirty="0" err="1">
                <a:latin typeface="나눔스퀘어_ac Bold" panose="020B0600000101010101" pitchFamily="50" charset="-127"/>
                <a:ea typeface="나눔스퀘어_ac Bold" panose="020B0600000101010101" pitchFamily="50" charset="-127"/>
              </a:rPr>
              <a:t>extension_dir</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을 찾아서 </a:t>
            </a:r>
          </a:p>
          <a:p>
            <a:pPr lvl="0" algn="ctr">
              <a:defRPr/>
            </a:pP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extension_dir</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ext</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 밑에 새로 추가 </a:t>
            </a:r>
            <a:r>
              <a:rPr lang="en-US" altLang="ko-KR" sz="2000" dirty="0">
                <a:latin typeface="나눔스퀘어_ac Bold" panose="020B0600000101010101" pitchFamily="50" charset="-127"/>
                <a:ea typeface="나눔스퀘어_ac Bold" panose="020B0600000101010101" pitchFamily="50" charset="-127"/>
              </a:rPr>
              <a:t> </a:t>
            </a:r>
          </a:p>
          <a:p>
            <a:pPr lvl="0" algn="ctr">
              <a:defRPr/>
            </a:pPr>
            <a:r>
              <a:rPr lang="ko-KR" altLang="en-US" sz="2000" dirty="0">
                <a:latin typeface="나눔스퀘어_ac Bold" panose="020B0600000101010101" pitchFamily="50" charset="-127"/>
                <a:ea typeface="나눔스퀘어_ac Bold" panose="020B0600000101010101" pitchFamily="50" charset="-127"/>
              </a:rPr>
              <a:t>하거나 </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ext</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를 삭제하고 주석을 제거한 뒤에 </a:t>
            </a:r>
          </a:p>
          <a:p>
            <a:pPr lvl="0" algn="ctr">
              <a:defRPr/>
            </a:pPr>
            <a:r>
              <a:rPr lang="ko-KR" altLang="en-US" sz="2000" dirty="0">
                <a:latin typeface="나눔스퀘어_ac Bold" panose="020B0600000101010101" pitchFamily="50" charset="-127"/>
                <a:ea typeface="나눔스퀘어_ac Bold" panose="020B0600000101010101" pitchFamily="50" charset="-127"/>
              </a:rPr>
              <a:t>확장기능 </a:t>
            </a:r>
            <a:r>
              <a:rPr lang="en-US" altLang="ko-KR" sz="2000" dirty="0" err="1">
                <a:latin typeface="나눔스퀘어_ac Bold" panose="020B0600000101010101" pitchFamily="50" charset="-127"/>
                <a:ea typeface="나눔스퀘어_ac Bold" panose="020B0600000101010101" pitchFamily="50" charset="-127"/>
              </a:rPr>
              <a:t>dll</a:t>
            </a:r>
            <a:r>
              <a:rPr lang="ko-KR" altLang="en-US" sz="2000" dirty="0">
                <a:latin typeface="나눔스퀘어_ac Bold" panose="020B0600000101010101" pitchFamily="50" charset="-127"/>
                <a:ea typeface="나눔스퀘어_ac Bold" panose="020B0600000101010101" pitchFamily="50" charset="-127"/>
              </a:rPr>
              <a:t>들의 경로를 지정한다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605838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302539" y="7551969"/>
            <a:ext cx="6555461" cy="816386"/>
          </a:xfrm>
          <a:prstGeom prst="rect">
            <a:avLst/>
          </a:prstGeom>
        </p:spPr>
        <p:txBody>
          <a:bodyPr vert="horz" lIns="91440" tIns="45720" rIns="91440" bIns="45720">
            <a:no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endParaRPr lang="en-US" altLang="ko-KR" sz="1700">
              <a:ea typeface="DX국민시대"/>
            </a:endParaRPr>
          </a:p>
          <a:p>
            <a:pPr lvl="0" algn="ctr">
              <a:defRPr/>
            </a:pPr>
            <a:endParaRPr lang="en-US" altLang="ko-KR" sz="1700">
              <a:ea typeface="DX국민시대"/>
            </a:endParaRPr>
          </a:p>
          <a:p>
            <a:pPr lvl="0" algn="ctr">
              <a:defRPr/>
            </a:pPr>
            <a:endParaRPr lang="ko-KR" altLang="en-US" sz="1700">
              <a:ea typeface="DX국민시대"/>
            </a:endParaRPr>
          </a:p>
        </p:txBody>
      </p:sp>
      <p:pic>
        <p:nvPicPr>
          <p:cNvPr id="9" name="그림 8"/>
          <p:cNvPicPr>
            <a:picLocks noChangeAspect="1"/>
          </p:cNvPicPr>
          <p:nvPr/>
        </p:nvPicPr>
        <p:blipFill rotWithShape="1">
          <a:blip r:embed="rId3"/>
          <a:stretch>
            <a:fillRect/>
          </a:stretch>
        </p:blipFill>
        <p:spPr>
          <a:xfrm>
            <a:off x="590550" y="2219770"/>
            <a:ext cx="5676900" cy="4480113"/>
          </a:xfrm>
          <a:prstGeom prst="rect">
            <a:avLst/>
          </a:prstGeom>
        </p:spPr>
      </p:pic>
      <p:sp>
        <p:nvSpPr>
          <p:cNvPr id="10" name="텍스트 개체 틀 5"/>
          <p:cNvSpPr txBox="1"/>
          <p:nvPr/>
        </p:nvSpPr>
        <p:spPr>
          <a:xfrm>
            <a:off x="658360" y="7036903"/>
            <a:ext cx="5843819" cy="279090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1700" dirty="0">
                <a:latin typeface="나눔스퀘어_ac Bold" panose="020B0600000101010101" pitchFamily="50" charset="-127"/>
                <a:ea typeface="나눔스퀘어_ac Bold" panose="020B0600000101010101" pitchFamily="50" charset="-127"/>
              </a:rPr>
              <a:t>16. </a:t>
            </a:r>
            <a:r>
              <a:rPr lang="ko-KR" altLang="en-US" sz="1700" dirty="0">
                <a:latin typeface="나눔스퀘어_ac Bold" panose="020B0600000101010101" pitchFamily="50" charset="-127"/>
                <a:ea typeface="나눔스퀘어_ac Bold" panose="020B0600000101010101" pitchFamily="50" charset="-127"/>
              </a:rPr>
              <a:t>이제 사용할 확장기능들을 주석을 제거해주면 됩니다</a:t>
            </a:r>
            <a:r>
              <a:rPr lang="en-US" altLang="ko-KR" sz="1700" dirty="0">
                <a:latin typeface="나눔스퀘어_ac Bold" panose="020B0600000101010101" pitchFamily="50" charset="-127"/>
                <a:ea typeface="나눔스퀘어_ac Bold" panose="020B0600000101010101" pitchFamily="50" charset="-127"/>
              </a:rPr>
              <a:t>.</a:t>
            </a:r>
          </a:p>
          <a:p>
            <a:pPr lvl="0" algn="ctr">
              <a:defRPr/>
            </a:pPr>
            <a:r>
              <a:rPr lang="en-US" altLang="ko-KR" sz="1700" dirty="0">
                <a:latin typeface="나눔스퀘어_ac Bold" panose="020B0600000101010101" pitchFamily="50" charset="-127"/>
                <a:ea typeface="나눔스퀘어_ac Bold" panose="020B0600000101010101" pitchFamily="50" charset="-127"/>
              </a:rPr>
              <a:t>Maria DB</a:t>
            </a:r>
            <a:r>
              <a:rPr lang="ko-KR" altLang="en-US" sz="1700" dirty="0">
                <a:latin typeface="나눔스퀘어_ac Bold" panose="020B0600000101010101" pitchFamily="50" charset="-127"/>
                <a:ea typeface="나눔스퀘어_ac Bold" panose="020B0600000101010101" pitchFamily="50" charset="-127"/>
              </a:rPr>
              <a:t>를 사용하기 위해서는 </a:t>
            </a:r>
          </a:p>
          <a:p>
            <a:pPr lvl="0" algn="ctr">
              <a:defRPr/>
            </a:pPr>
            <a:r>
              <a:rPr lang="en-US" altLang="ko-KR" sz="1700" dirty="0">
                <a:latin typeface="나눔스퀘어_ac Bold" panose="020B0600000101010101" pitchFamily="50" charset="-127"/>
                <a:ea typeface="나눔스퀘어_ac Bold" panose="020B0600000101010101" pitchFamily="50" charset="-127"/>
              </a:rPr>
              <a:t>extension=</a:t>
            </a:r>
            <a:r>
              <a:rPr lang="en-US" altLang="ko-KR" sz="1700" dirty="0" err="1">
                <a:latin typeface="나눔스퀘어_ac Bold" panose="020B0600000101010101" pitchFamily="50" charset="-127"/>
                <a:ea typeface="나눔스퀘어_ac Bold" panose="020B0600000101010101" pitchFamily="50" charset="-127"/>
              </a:rPr>
              <a:t>mysqli</a:t>
            </a:r>
            <a:r>
              <a:rPr lang="en-US" altLang="ko-KR" sz="1700" dirty="0">
                <a:latin typeface="나눔스퀘어_ac Bold" panose="020B0600000101010101" pitchFamily="50" charset="-127"/>
                <a:ea typeface="나눔스퀘어_ac Bold" panose="020B0600000101010101" pitchFamily="50" charset="-127"/>
              </a:rPr>
              <a:t> </a:t>
            </a:r>
            <a:r>
              <a:rPr lang="ko-KR" altLang="en-US" sz="1700" dirty="0">
                <a:latin typeface="나눔스퀘어_ac Bold" panose="020B0600000101010101" pitchFamily="50" charset="-127"/>
                <a:ea typeface="나눔스퀘어_ac Bold" panose="020B0600000101010101" pitchFamily="50" charset="-127"/>
              </a:rPr>
              <a:t>의 주석을 풀어줘야 합니다</a:t>
            </a:r>
            <a:r>
              <a:rPr lang="en-US" altLang="ko-KR" sz="1700" dirty="0">
                <a:latin typeface="나눔스퀘어_ac Bold" panose="020B0600000101010101" pitchFamily="50" charset="-127"/>
                <a:ea typeface="나눔스퀘어_ac Bold" panose="020B0600000101010101" pitchFamily="50" charset="-127"/>
              </a:rPr>
              <a:t>. </a:t>
            </a:r>
          </a:p>
          <a:p>
            <a:pPr lvl="0" algn="ctr">
              <a:defRPr/>
            </a:pPr>
            <a:r>
              <a:rPr lang="en-US" altLang="ko-KR" sz="1700" dirty="0">
                <a:latin typeface="나눔스퀘어_ac Bold" panose="020B0600000101010101" pitchFamily="50" charset="-127"/>
                <a:ea typeface="나눔스퀘어_ac Bold" panose="020B0600000101010101" pitchFamily="50" charset="-127"/>
              </a:rPr>
              <a:t>* PHP </a:t>
            </a:r>
            <a:r>
              <a:rPr lang="ko-KR" altLang="en-US" sz="1700" dirty="0">
                <a:latin typeface="나눔스퀘어_ac Bold" panose="020B0600000101010101" pitchFamily="50" charset="-127"/>
                <a:ea typeface="나눔스퀘어_ac Bold" panose="020B0600000101010101" pitchFamily="50" charset="-127"/>
              </a:rPr>
              <a:t>버전 별로 주석을 풀어줘야 하는 이름이 상이한데</a:t>
            </a:r>
            <a:r>
              <a:rPr lang="en-US" altLang="ko-KR" sz="1700" dirty="0">
                <a:latin typeface="나눔스퀘어_ac Bold" panose="020B0600000101010101" pitchFamily="50" charset="-127"/>
                <a:ea typeface="나눔스퀘어_ac Bold" panose="020B0600000101010101" pitchFamily="50" charset="-127"/>
              </a:rPr>
              <a:t>, PHP7.4 </a:t>
            </a:r>
            <a:r>
              <a:rPr lang="ko-KR" altLang="en-US" sz="1700" dirty="0">
                <a:latin typeface="나눔스퀘어_ac Bold" panose="020B0600000101010101" pitchFamily="50" charset="-127"/>
                <a:ea typeface="나눔스퀘어_ac Bold" panose="020B0600000101010101" pitchFamily="50" charset="-127"/>
              </a:rPr>
              <a:t>에서는 해당 </a:t>
            </a:r>
            <a:r>
              <a:rPr lang="en-US" altLang="ko-KR" sz="1700" dirty="0">
                <a:latin typeface="나눔스퀘어_ac Bold" panose="020B0600000101010101" pitchFamily="50" charset="-127"/>
                <a:ea typeface="나눔스퀘어_ac Bold" panose="020B0600000101010101" pitchFamily="50" charset="-127"/>
              </a:rPr>
              <a:t>extension</a:t>
            </a:r>
            <a:r>
              <a:rPr lang="ko-KR" altLang="en-US" sz="1700" dirty="0">
                <a:latin typeface="나눔스퀘어_ac Bold" panose="020B0600000101010101" pitchFamily="50" charset="-127"/>
                <a:ea typeface="나눔스퀘어_ac Bold" panose="020B0600000101010101" pitchFamily="50" charset="-127"/>
              </a:rPr>
              <a:t>의 주석을 풀어줘야 하는 것을 확인하였습니다</a:t>
            </a:r>
            <a:r>
              <a:rPr lang="en-US" altLang="ko-KR" sz="1700" dirty="0">
                <a:latin typeface="나눔스퀘어_ac Bold" panose="020B0600000101010101" pitchFamily="50" charset="-127"/>
                <a:ea typeface="나눔스퀘어_ac Bold" panose="020B0600000101010101" pitchFamily="50" charset="-127"/>
              </a:rPr>
              <a:t>.</a:t>
            </a:r>
          </a:p>
        </p:txBody>
      </p:sp>
      <p:sp>
        <p:nvSpPr>
          <p:cNvPr id="12" name="직사각형 11"/>
          <p:cNvSpPr/>
          <p:nvPr/>
        </p:nvSpPr>
        <p:spPr>
          <a:xfrm>
            <a:off x="426691" y="6170212"/>
            <a:ext cx="1890588" cy="5296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2388777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Maria DB </a:t>
            </a:r>
            <a:r>
              <a:rPr lang="ko-KR" altLang="en-US" sz="2800" dirty="0">
                <a:latin typeface="DX국민시대"/>
                <a:ea typeface="DX국민시대"/>
              </a:rPr>
              <a:t>설치 및 연동</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rotWithShape="1">
          <a:blip r:embed="rId3"/>
          <a:stretch>
            <a:fillRect/>
          </a:stretch>
        </p:blipFill>
        <p:spPr>
          <a:xfrm>
            <a:off x="302539" y="1783047"/>
            <a:ext cx="5781675" cy="3668314"/>
          </a:xfrm>
          <a:prstGeom prst="rect">
            <a:avLst/>
          </a:prstGeom>
        </p:spPr>
      </p:pic>
      <p:pic>
        <p:nvPicPr>
          <p:cNvPr id="9" name="그림 8"/>
          <p:cNvPicPr>
            <a:picLocks noChangeAspect="1"/>
          </p:cNvPicPr>
          <p:nvPr/>
        </p:nvPicPr>
        <p:blipFill rotWithShape="1">
          <a:blip r:embed="rId4"/>
          <a:stretch>
            <a:fillRect/>
          </a:stretch>
        </p:blipFill>
        <p:spPr>
          <a:xfrm>
            <a:off x="215074" y="5575027"/>
            <a:ext cx="6083080" cy="1499850"/>
          </a:xfrm>
          <a:prstGeom prst="rect">
            <a:avLst/>
          </a:prstGeom>
        </p:spPr>
      </p:pic>
      <p:sp>
        <p:nvSpPr>
          <p:cNvPr id="10" name="텍스트 개체 틀 5"/>
          <p:cNvSpPr txBox="1"/>
          <p:nvPr/>
        </p:nvSpPr>
        <p:spPr>
          <a:xfrm>
            <a:off x="658360" y="7198543"/>
            <a:ext cx="5843819" cy="279090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1700" dirty="0">
                <a:latin typeface="나눔스퀘어_ac Bold" panose="020B0600000101010101" pitchFamily="50" charset="-127"/>
                <a:ea typeface="나눔스퀘어_ac Bold" panose="020B0600000101010101" pitchFamily="50" charset="-127"/>
              </a:rPr>
              <a:t>17. </a:t>
            </a:r>
            <a:r>
              <a:rPr lang="ko-KR" altLang="en-US" sz="1700" dirty="0">
                <a:latin typeface="나눔스퀘어_ac Bold" panose="020B0600000101010101" pitchFamily="50" charset="-127"/>
                <a:ea typeface="나눔스퀘어_ac Bold" panose="020B0600000101010101" pitchFamily="50" charset="-127"/>
              </a:rPr>
              <a:t>이제 </a:t>
            </a:r>
            <a:r>
              <a:rPr lang="en-US" altLang="ko-KR" sz="1700" dirty="0">
                <a:latin typeface="나눔스퀘어_ac Bold" panose="020B0600000101010101" pitchFamily="50" charset="-127"/>
                <a:ea typeface="나눔스퀘어_ac Bold" panose="020B0600000101010101" pitchFamily="50" charset="-127"/>
              </a:rPr>
              <a:t>DB </a:t>
            </a:r>
            <a:r>
              <a:rPr lang="ko-KR" altLang="en-US" sz="1700" dirty="0">
                <a:latin typeface="나눔스퀘어_ac Bold" panose="020B0600000101010101" pitchFamily="50" charset="-127"/>
                <a:ea typeface="나눔스퀘어_ac Bold" panose="020B0600000101010101" pitchFamily="50" charset="-127"/>
              </a:rPr>
              <a:t>연동 테스트를 위한 간단한 </a:t>
            </a:r>
            <a:r>
              <a:rPr lang="en-US" altLang="ko-KR" sz="1700" dirty="0">
                <a:latin typeface="나눔스퀘어_ac Bold" panose="020B0600000101010101" pitchFamily="50" charset="-127"/>
                <a:ea typeface="나눔스퀘어_ac Bold" panose="020B0600000101010101" pitchFamily="50" charset="-127"/>
              </a:rPr>
              <a:t>PHP </a:t>
            </a:r>
            <a:r>
              <a:rPr lang="ko-KR" altLang="en-US" sz="1700" dirty="0">
                <a:latin typeface="나눔스퀘어_ac Bold" panose="020B0600000101010101" pitchFamily="50" charset="-127"/>
                <a:ea typeface="나눔스퀘어_ac Bold" panose="020B0600000101010101" pitchFamily="50" charset="-127"/>
              </a:rPr>
              <a:t>코드를 작성한 후</a:t>
            </a:r>
            <a:r>
              <a:rPr lang="en-US" altLang="ko-KR" sz="1700" dirty="0">
                <a:latin typeface="나눔스퀘어_ac Bold" panose="020B0600000101010101" pitchFamily="50" charset="-127"/>
                <a:ea typeface="나눔스퀘어_ac Bold" panose="020B0600000101010101" pitchFamily="50" charset="-127"/>
              </a:rPr>
              <a:t>, </a:t>
            </a:r>
            <a:r>
              <a:rPr lang="ko-KR" altLang="en-US" sz="1700" dirty="0" err="1">
                <a:latin typeface="나눔스퀘어_ac Bold" panose="020B0600000101010101" pitchFamily="50" charset="-127"/>
                <a:ea typeface="나눔스퀘어_ac Bold" panose="020B0600000101010101" pitchFamily="50" charset="-127"/>
              </a:rPr>
              <a:t>웹서버의</a:t>
            </a:r>
            <a:r>
              <a:rPr lang="ko-KR" altLang="en-US" sz="1700" dirty="0">
                <a:latin typeface="나눔스퀘어_ac Bold" panose="020B0600000101010101" pitchFamily="50" charset="-127"/>
                <a:ea typeface="나눔스퀘어_ac Bold" panose="020B0600000101010101" pitchFamily="50" charset="-127"/>
              </a:rPr>
              <a:t> 루트디렉토리에 저장합니다</a:t>
            </a:r>
            <a:r>
              <a:rPr lang="en-US" altLang="ko-KR" sz="1700" dirty="0">
                <a:latin typeface="나눔스퀘어_ac Bold" panose="020B0600000101010101" pitchFamily="50" charset="-127"/>
                <a:ea typeface="나눔스퀘어_ac Bold" panose="020B0600000101010101" pitchFamily="50" charset="-127"/>
              </a:rPr>
              <a:t>. </a:t>
            </a:r>
          </a:p>
          <a:p>
            <a:pPr lvl="0" algn="ctr">
              <a:defRPr/>
            </a:pPr>
            <a:r>
              <a:rPr lang="ko-KR" altLang="en-US" sz="1700" dirty="0">
                <a:latin typeface="나눔스퀘어_ac Bold" panose="020B0600000101010101" pitchFamily="50" charset="-127"/>
                <a:ea typeface="나눔스퀘어_ac Bold" panose="020B0600000101010101" pitchFamily="50" charset="-127"/>
              </a:rPr>
              <a:t>코드에서 </a:t>
            </a:r>
            <a:r>
              <a:rPr lang="en-US" altLang="ko-KR" sz="1700" dirty="0">
                <a:latin typeface="나눔스퀘어_ac Bold" panose="020B0600000101010101" pitchFamily="50" charset="-127"/>
                <a:ea typeface="나눔스퀘어_ac Bold" panose="020B0600000101010101" pitchFamily="50" charset="-127"/>
              </a:rPr>
              <a:t>password</a:t>
            </a:r>
            <a:r>
              <a:rPr lang="ko-KR" altLang="en-US" sz="1700" dirty="0">
                <a:latin typeface="나눔스퀘어_ac Bold" panose="020B0600000101010101" pitchFamily="50" charset="-127"/>
                <a:ea typeface="나눔스퀘어_ac Bold" panose="020B0600000101010101" pitchFamily="50" charset="-127"/>
              </a:rPr>
              <a:t>는 본인이 </a:t>
            </a:r>
            <a:r>
              <a:rPr lang="en-US" altLang="ko-KR" sz="1700" dirty="0">
                <a:latin typeface="나눔스퀘어_ac Bold" panose="020B0600000101010101" pitchFamily="50" charset="-127"/>
                <a:ea typeface="나눔스퀘어_ac Bold" panose="020B0600000101010101" pitchFamily="50" charset="-127"/>
              </a:rPr>
              <a:t>Maria DB </a:t>
            </a:r>
            <a:r>
              <a:rPr lang="ko-KR" altLang="en-US" sz="1700" dirty="0">
                <a:latin typeface="나눔스퀘어_ac Bold" panose="020B0600000101010101" pitchFamily="50" charset="-127"/>
                <a:ea typeface="나눔스퀘어_ac Bold" panose="020B0600000101010101" pitchFamily="50" charset="-127"/>
              </a:rPr>
              <a:t>설치 시에 설정해줬던 </a:t>
            </a:r>
            <a:r>
              <a:rPr lang="en-US" altLang="ko-KR" sz="1700" dirty="0">
                <a:latin typeface="나눔스퀘어_ac Bold" panose="020B0600000101010101" pitchFamily="50" charset="-127"/>
                <a:ea typeface="나눔스퀘어_ac Bold" panose="020B0600000101010101" pitchFamily="50" charset="-127"/>
              </a:rPr>
              <a:t>password</a:t>
            </a:r>
            <a:r>
              <a:rPr lang="ko-KR" altLang="en-US" sz="1700" dirty="0">
                <a:latin typeface="나눔스퀘어_ac Bold" panose="020B0600000101010101" pitchFamily="50" charset="-127"/>
                <a:ea typeface="나눔스퀘어_ac Bold" panose="020B0600000101010101" pitchFamily="50" charset="-127"/>
              </a:rPr>
              <a:t>를 입력합니다</a:t>
            </a:r>
            <a:r>
              <a:rPr lang="en-US" altLang="ko-KR" sz="1700" dirty="0">
                <a:latin typeface="나눔스퀘어_ac Bold" panose="020B0600000101010101" pitchFamily="50" charset="-127"/>
                <a:ea typeface="나눔스퀘어_ac Bold" panose="020B0600000101010101" pitchFamily="50" charset="-127"/>
              </a:rPr>
              <a:t>.</a:t>
            </a:r>
          </a:p>
          <a:p>
            <a:pPr lvl="0" algn="ctr">
              <a:defRPr/>
            </a:pPr>
            <a:r>
              <a:rPr lang="ko-KR" altLang="en-US" sz="1700" dirty="0">
                <a:latin typeface="나눔스퀘어_ac Bold" panose="020B0600000101010101" pitchFamily="50" charset="-127"/>
                <a:ea typeface="나눔스퀘어_ac Bold" panose="020B0600000101010101" pitchFamily="50" charset="-127"/>
              </a:rPr>
              <a:t>브라우저에서 </a:t>
            </a:r>
            <a:r>
              <a:rPr lang="en-US" altLang="ko-KR" sz="1700" dirty="0">
                <a:latin typeface="나눔스퀘어_ac Bold" panose="020B0600000101010101" pitchFamily="50" charset="-127"/>
                <a:ea typeface="나눔스퀘어_ac Bold" panose="020B0600000101010101" pitchFamily="50" charset="-127"/>
              </a:rPr>
              <a:t>localhost/</a:t>
            </a:r>
            <a:r>
              <a:rPr lang="en-US" altLang="ko-KR" sz="1700" dirty="0" err="1">
                <a:latin typeface="나눔스퀘어_ac Bold" panose="020B0600000101010101" pitchFamily="50" charset="-127"/>
                <a:ea typeface="나눔스퀘어_ac Bold" panose="020B0600000101010101" pitchFamily="50" charset="-127"/>
              </a:rPr>
              <a:t>test.php</a:t>
            </a:r>
            <a:r>
              <a:rPr lang="en-US" altLang="ko-KR" sz="1700" dirty="0">
                <a:latin typeface="나눔스퀘어_ac Bold" panose="020B0600000101010101" pitchFamily="50" charset="-127"/>
                <a:ea typeface="나눔스퀘어_ac Bold" panose="020B0600000101010101" pitchFamily="50" charset="-127"/>
              </a:rPr>
              <a:t> </a:t>
            </a:r>
            <a:r>
              <a:rPr lang="ko-KR" altLang="en-US" sz="1700" dirty="0">
                <a:latin typeface="나눔스퀘어_ac Bold" panose="020B0600000101010101" pitchFamily="50" charset="-127"/>
                <a:ea typeface="나눔스퀘어_ac Bold" panose="020B0600000101010101" pitchFamily="50" charset="-127"/>
              </a:rPr>
              <a:t>를 입력하여 </a:t>
            </a:r>
            <a:r>
              <a:rPr lang="en-US" altLang="ko-KR" sz="1700" dirty="0">
                <a:latin typeface="나눔스퀘어_ac Bold" panose="020B0600000101010101" pitchFamily="50" charset="-127"/>
                <a:ea typeface="나눔스퀘어_ac Bold" panose="020B0600000101010101" pitchFamily="50" charset="-127"/>
              </a:rPr>
              <a:t>success</a:t>
            </a:r>
            <a:r>
              <a:rPr lang="ko-KR" altLang="en-US" sz="1700" dirty="0">
                <a:latin typeface="나눔스퀘어_ac Bold" panose="020B0600000101010101" pitchFamily="50" charset="-127"/>
                <a:ea typeface="나눔스퀘어_ac Bold" panose="020B0600000101010101" pitchFamily="50" charset="-127"/>
              </a:rPr>
              <a:t> 가 출력된다면 정상적으로 </a:t>
            </a:r>
          </a:p>
          <a:p>
            <a:pPr lvl="0" algn="ctr">
              <a:defRPr/>
            </a:pPr>
            <a:r>
              <a:rPr lang="en-US" altLang="ko-KR" sz="1700" dirty="0">
                <a:latin typeface="나눔스퀘어_ac Bold" panose="020B0600000101010101" pitchFamily="50" charset="-127"/>
                <a:ea typeface="나눔스퀘어_ac Bold" panose="020B0600000101010101" pitchFamily="50" charset="-127"/>
              </a:rPr>
              <a:t>DB</a:t>
            </a:r>
            <a:r>
              <a:rPr lang="ko-KR" altLang="en-US" sz="1700" dirty="0">
                <a:latin typeface="나눔스퀘어_ac Bold" panose="020B0600000101010101" pitchFamily="50" charset="-127"/>
                <a:ea typeface="나눔스퀘어_ac Bold" panose="020B0600000101010101" pitchFamily="50" charset="-127"/>
              </a:rPr>
              <a:t>와 연동이 된 것입니다</a:t>
            </a:r>
            <a:r>
              <a:rPr lang="en-US" altLang="ko-KR" sz="1700" dirty="0">
                <a:latin typeface="나눔스퀘어_ac Bold" panose="020B0600000101010101" pitchFamily="50" charset="-127"/>
                <a:ea typeface="나눔스퀘어_ac Bold" panose="020B0600000101010101" pitchFamily="50" charset="-127"/>
              </a:rPr>
              <a:t>.</a:t>
            </a:r>
          </a:p>
        </p:txBody>
      </p:sp>
      <p:sp>
        <p:nvSpPr>
          <p:cNvPr id="12" name="직사각형 11"/>
          <p:cNvSpPr/>
          <p:nvPr/>
        </p:nvSpPr>
        <p:spPr>
          <a:xfrm>
            <a:off x="148396" y="6569231"/>
            <a:ext cx="1402109" cy="3907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3" name="직사각형 12"/>
          <p:cNvSpPr/>
          <p:nvPr/>
        </p:nvSpPr>
        <p:spPr>
          <a:xfrm>
            <a:off x="3790093" y="6050943"/>
            <a:ext cx="2294121" cy="419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58766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IIS</a:t>
            </a:r>
            <a:r>
              <a:rPr lang="ko-KR" altLang="en-US" sz="2800" dirty="0">
                <a:latin typeface="DX국민시대" panose="02020600000000000000" pitchFamily="18" charset="-127"/>
                <a:ea typeface="DX국민시대" panose="02020600000000000000" pitchFamily="18" charset="-127"/>
              </a:rPr>
              <a:t> 설치 </a:t>
            </a:r>
            <a:r>
              <a:rPr lang="en-US" altLang="ko-KR" sz="2800" dirty="0">
                <a:latin typeface="DX국민시대" panose="02020600000000000000" pitchFamily="18" charset="-127"/>
                <a:ea typeface="DX국민시대" panose="02020600000000000000" pitchFamily="18" charset="-127"/>
              </a:rPr>
              <a:t>– </a:t>
            </a:r>
            <a:r>
              <a:rPr lang="ko-KR" altLang="en-US" sz="2800" dirty="0">
                <a:latin typeface="DX국민시대" panose="02020600000000000000" pitchFamily="18" charset="-127"/>
                <a:ea typeface="DX국민시대" panose="02020600000000000000" pitchFamily="18" charset="-127"/>
              </a:rPr>
              <a:t>사이트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336" r="3336"/>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2847975" y="4142788"/>
            <a:ext cx="3536950" cy="25776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텍스트 개체 틀 5">
            <a:extLst>
              <a:ext uri="{FF2B5EF4-FFF2-40B4-BE49-F238E27FC236}">
                <a16:creationId xmlns:a16="http://schemas.microsoft.com/office/drawing/2014/main" id="{146A0333-BDE1-4D56-AEC2-B3580F1A84D8}"/>
              </a:ext>
            </a:extLst>
          </p:cNvPr>
          <p:cNvSpPr>
            <a:spLocks noGrp="1"/>
          </p:cNvSpPr>
          <p:nvPr>
            <p:ph type="body" sz="half" idx="2"/>
          </p:nvPr>
        </p:nvSpPr>
        <p:spPr>
          <a:xfrm>
            <a:off x="472380" y="6962066"/>
            <a:ext cx="5913238" cy="2270834"/>
          </a:xfrm>
        </p:spPr>
        <p:txBody>
          <a:bodyPr>
            <a:normAutofit/>
          </a:bodyPr>
          <a:lstStyle/>
          <a:p>
            <a:r>
              <a:rPr lang="ko-KR" altLang="en-US" sz="2000" dirty="0">
                <a:latin typeface="나눔스퀘어_ac Bold" panose="020B0600000101010101" pitchFamily="50" charset="-127"/>
                <a:ea typeface="나눔스퀘어_ac Bold" panose="020B0600000101010101" pitchFamily="50" charset="-127"/>
              </a:rPr>
              <a:t>생성된 </a:t>
            </a:r>
            <a:r>
              <a:rPr lang="ko-KR" altLang="en-US" sz="2000" b="1" dirty="0">
                <a:latin typeface="나눔스퀘어_ac Bold" panose="020B0600000101010101" pitchFamily="50" charset="-127"/>
                <a:ea typeface="나눔스퀘어_ac Bold" panose="020B0600000101010101" pitchFamily="50" charset="-127"/>
              </a:rPr>
              <a:t>웹 사이트 확인</a:t>
            </a: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8148667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사각형: 둥근 위쪽 모서리 24"/>
          <p:cNvSpPr/>
          <p:nvPr/>
        </p:nvSpPr>
        <p:spPr>
          <a:xfrm rot="16200000">
            <a:off x="2724152" y="-57143"/>
            <a:ext cx="2298698" cy="5460990"/>
          </a:xfrm>
          <a:prstGeom prst="round2SameRect">
            <a:avLst>
              <a:gd name="adj1" fmla="val 16667"/>
              <a:gd name="adj2" fmla="val 0"/>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latinLnBrk="0" hangingPunct="1">
              <a:lnSpc>
                <a:spcPct val="100000"/>
              </a:lnSpc>
              <a:spcBef>
                <a:spcPts val="0"/>
              </a:spcBef>
              <a:spcAft>
                <a:spcPts val="0"/>
              </a:spcAft>
              <a:buClrTx/>
              <a:buFontTx/>
              <a:buNone/>
              <a:defRPr/>
            </a:pPr>
            <a:endParaRPr kumimoji="0" lang="ko-KR" altLang="en-US" sz="1800" b="0" i="0" u="none" strike="noStrike" kern="1200" cap="none" spc="0" normalizeH="0" baseline="0">
              <a:solidFill>
                <a:prstClr val="white"/>
              </a:solidFill>
              <a:effectLst/>
              <a:uLnTx/>
              <a:uFillTx/>
              <a:ea typeface="DX국민시대"/>
            </a:endParaRPr>
          </a:p>
        </p:txBody>
      </p:sp>
      <p:sp>
        <p:nvSpPr>
          <p:cNvPr id="16" name="제목 36"/>
          <p:cNvSpPr txBox="1">
            <a:spLocks/>
          </p:cNvSpPr>
          <p:nvPr/>
        </p:nvSpPr>
        <p:spPr>
          <a:xfrm>
            <a:off x="1533531" y="1996900"/>
            <a:ext cx="4933945" cy="1352903"/>
          </a:xfrm>
          <a:prstGeom prst="rect">
            <a:avLst/>
          </a:prstGeom>
        </p:spPr>
        <p:txBody>
          <a:bodyPr vert="horz" lIns="91440" tIns="45720" rIns="91440" bIns="45720" rtlCol="0" anchor="ctr">
            <a:normAutofit/>
          </a:bodyPr>
          <a:lstStyle>
            <a:lvl1pPr algn="l" defTabSz="685800" rtl="0" eaLnBrk="1" latinLnBrk="1" hangingPunct="1">
              <a:lnSpc>
                <a:spcPct val="90000"/>
              </a:lnSpc>
              <a:spcBef>
                <a:spcPct val="0"/>
              </a:spcBef>
              <a:buNone/>
              <a:defRPr sz="2400" kern="1200">
                <a:solidFill>
                  <a:schemeClr val="tx1"/>
                </a:solidFill>
                <a:latin typeface="+mj-lt"/>
                <a:ea typeface="+mj-ea"/>
                <a:cs typeface="+mj-cs"/>
              </a:defRPr>
            </a:lvl1pPr>
          </a:lstStyle>
          <a:p>
            <a:pPr algn="ctr">
              <a:defRPr/>
            </a:pPr>
            <a:r>
              <a:rPr lang="en-US" altLang="ko-KR" sz="4900" dirty="0">
                <a:solidFill>
                  <a:schemeClr val="bg1"/>
                </a:solidFill>
                <a:latin typeface="DX국민시대"/>
                <a:ea typeface="DX국민시대"/>
              </a:rPr>
              <a:t>XE </a:t>
            </a:r>
            <a:r>
              <a:rPr lang="ko-KR" altLang="en-US" sz="4900" dirty="0">
                <a:solidFill>
                  <a:schemeClr val="bg1"/>
                </a:solidFill>
                <a:latin typeface="DX국민시대"/>
                <a:ea typeface="DX국민시대"/>
              </a:rPr>
              <a:t>설치</a:t>
            </a:r>
            <a:endParaRPr lang="ko-KR" altLang="en-US" sz="4900" dirty="0">
              <a:solidFill>
                <a:schemeClr val="bg1"/>
              </a:solidFill>
              <a:ea typeface="DX국민시대"/>
            </a:endParaRPr>
          </a:p>
        </p:txBody>
      </p:sp>
    </p:spTree>
    <p:extLst>
      <p:ext uri="{BB962C8B-B14F-4D97-AF65-F5344CB8AC3E}">
        <p14:creationId xmlns:p14="http://schemas.microsoft.com/office/powerpoint/2010/main" val="6150082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a:t>
            </a:r>
            <a:r>
              <a:rPr lang="ko-KR" altLang="en-US" sz="2800" dirty="0">
                <a:latin typeface="DX국민시대"/>
                <a:ea typeface="DX국민시대"/>
              </a:rPr>
              <a:t>란</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426691" y="5044820"/>
            <a:ext cx="5843819" cy="494463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XE</a:t>
            </a:r>
            <a:r>
              <a:rPr lang="ko-KR" altLang="en-US" sz="2000" dirty="0">
                <a:latin typeface="나눔스퀘어_ac Bold" panose="020B0600000101010101" pitchFamily="50" charset="-127"/>
                <a:ea typeface="나눔스퀘어_ac Bold" panose="020B0600000101010101" pitchFamily="50" charset="-127"/>
              </a:rPr>
              <a:t>는 제로보드의 후속 </a:t>
            </a:r>
            <a:r>
              <a:rPr lang="ko-KR" altLang="en-US" sz="2000" dirty="0" err="1">
                <a:latin typeface="나눔스퀘어_ac Bold" panose="020B0600000101010101" pitchFamily="50" charset="-127"/>
                <a:ea typeface="나눔스퀘어_ac Bold" panose="020B0600000101010101" pitchFamily="50" charset="-127"/>
              </a:rPr>
              <a:t>모델격인</a:t>
            </a:r>
            <a:r>
              <a:rPr lang="ko-KR" altLang="en-US" sz="2000" dirty="0">
                <a:latin typeface="나눔스퀘어_ac Bold" panose="020B0600000101010101" pitchFamily="50" charset="-127"/>
                <a:ea typeface="나눔스퀘어_ac Bold" panose="020B0600000101010101" pitchFamily="50" charset="-127"/>
              </a:rPr>
              <a:t> 홈페이지 구축 프로그램입니다</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왠만한 한국의 홈페이지들중</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특히 커뮤니티 사이트 위주</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게시판으로 </a:t>
            </a:r>
          </a:p>
          <a:p>
            <a:pPr lvl="0">
              <a:defRPr/>
            </a:pPr>
            <a:r>
              <a:rPr lang="ko-KR" altLang="en-US" sz="2000" dirty="0">
                <a:latin typeface="나눔스퀘어_ac Bold" panose="020B0600000101010101" pitchFamily="50" charset="-127"/>
                <a:ea typeface="나눔스퀘어_ac Bold" panose="020B0600000101010101" pitchFamily="50" charset="-127"/>
              </a:rPr>
              <a:t>소통하는 공간은 거의 대부분이 </a:t>
            </a:r>
            <a:r>
              <a:rPr lang="en-US" altLang="ko-KR" sz="2000" dirty="0">
                <a:latin typeface="나눔스퀘어_ac Bold" panose="020B0600000101010101" pitchFamily="50" charset="-127"/>
                <a:ea typeface="나눔스퀘어_ac Bold" panose="020B0600000101010101" pitchFamily="50" charset="-127"/>
              </a:rPr>
              <a:t>XE </a:t>
            </a:r>
            <a:r>
              <a:rPr lang="ko-KR" altLang="en-US" sz="2000" dirty="0">
                <a:latin typeface="나눔스퀘어_ac Bold" panose="020B0600000101010101" pitchFamily="50" charset="-127"/>
                <a:ea typeface="나눔스퀘어_ac Bold" panose="020B0600000101010101" pitchFamily="50" charset="-127"/>
              </a:rPr>
              <a:t>또는 제로보드로 구성되어져 있다고 해도 과언이 </a:t>
            </a:r>
            <a:r>
              <a:rPr lang="ko-KR" altLang="en-US" sz="2000" dirty="0" err="1">
                <a:latin typeface="나눔스퀘어_ac Bold" panose="020B0600000101010101" pitchFamily="50" charset="-127"/>
                <a:ea typeface="나눔스퀘어_ac Bold" panose="020B0600000101010101" pitchFamily="50" charset="-127"/>
              </a:rPr>
              <a:t>아닐정도로</a:t>
            </a:r>
            <a:r>
              <a:rPr lang="ko-KR" altLang="en-US" sz="2000" dirty="0">
                <a:latin typeface="나눔스퀘어_ac Bold" panose="020B0600000101010101" pitchFamily="50" charset="-127"/>
                <a:ea typeface="나눔스퀘어_ac Bold" panose="020B0600000101010101" pitchFamily="50" charset="-127"/>
              </a:rPr>
              <a:t> 많은 곳에서 사용을 하고 있고</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수정 또는 변경을 하여 사용을 하고 있습니다</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ko-KR" altLang="en-US" sz="2000" dirty="0" err="1">
                <a:latin typeface="나눔스퀘어_ac Bold" panose="020B0600000101010101" pitchFamily="50" charset="-127"/>
                <a:ea typeface="나눔스퀘어_ac Bold" panose="020B0600000101010101" pitchFamily="50" charset="-127"/>
              </a:rPr>
              <a:t>개인서버를</a:t>
            </a:r>
            <a:r>
              <a:rPr lang="ko-KR" altLang="en-US" sz="2000" dirty="0">
                <a:latin typeface="나눔스퀘어_ac Bold" panose="020B0600000101010101" pitchFamily="50" charset="-127"/>
                <a:ea typeface="나눔스퀘어_ac Bold" panose="020B0600000101010101" pitchFamily="50" charset="-127"/>
              </a:rPr>
              <a:t> 구축하는데 있어서 첫 번째 </a:t>
            </a:r>
            <a:r>
              <a:rPr lang="ko-KR" altLang="en-US" sz="2000" dirty="0" err="1">
                <a:latin typeface="나눔스퀘어_ac Bold" panose="020B0600000101010101" pitchFamily="50" charset="-127"/>
                <a:ea typeface="나눔스퀘어_ac Bold" panose="020B0600000101010101" pitchFamily="50" charset="-127"/>
              </a:rPr>
              <a:t>이유중</a:t>
            </a:r>
            <a:r>
              <a:rPr lang="ko-KR" altLang="en-US" sz="2000" dirty="0">
                <a:latin typeface="나눔스퀘어_ac Bold" panose="020B0600000101010101" pitchFamily="50" charset="-127"/>
                <a:ea typeface="나눔스퀘어_ac Bold" panose="020B0600000101010101" pitchFamily="50" charset="-127"/>
              </a:rPr>
              <a:t> 하나인 </a:t>
            </a:r>
            <a:r>
              <a:rPr lang="ko-KR" altLang="en-US" sz="2000" dirty="0" err="1">
                <a:latin typeface="나눔스퀘어_ac Bold" panose="020B0600000101010101" pitchFamily="50" charset="-127"/>
                <a:ea typeface="나눔스퀘어_ac Bold" panose="020B0600000101010101" pitchFamily="50" charset="-127"/>
              </a:rPr>
              <a:t>웹서버를</a:t>
            </a:r>
            <a:r>
              <a:rPr lang="ko-KR" altLang="en-US" sz="2000" dirty="0">
                <a:latin typeface="나눔스퀘어_ac Bold" panose="020B0600000101010101" pitchFamily="50" charset="-127"/>
                <a:ea typeface="나눔스퀘어_ac Bold" panose="020B0600000101010101" pitchFamily="50" charset="-127"/>
              </a:rPr>
              <a:t> 구축하여 웹 사이트를 만든다고 할 때</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한국에서 </a:t>
            </a:r>
            <a:r>
              <a:rPr lang="en-US" altLang="ko-KR" sz="2000" dirty="0">
                <a:latin typeface="나눔스퀘어_ac Bold" panose="020B0600000101010101" pitchFamily="50" charset="-127"/>
                <a:ea typeface="나눔스퀘어_ac Bold" panose="020B0600000101010101" pitchFamily="50" charset="-127"/>
              </a:rPr>
              <a:t>XE</a:t>
            </a:r>
            <a:r>
              <a:rPr lang="ko-KR" altLang="en-US" sz="2000" dirty="0">
                <a:latin typeface="나눔스퀘어_ac Bold" panose="020B0600000101010101" pitchFamily="50" charset="-127"/>
                <a:ea typeface="나눔스퀘어_ac Bold" panose="020B0600000101010101" pitchFamily="50" charset="-127"/>
              </a:rPr>
              <a:t>를 사용한다는 것은 보편적인 느낌입니다</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ko-KR" altLang="en-US" sz="2000" dirty="0">
                <a:latin typeface="나눔스퀘어_ac Bold" panose="020B0600000101010101" pitchFamily="50" charset="-127"/>
                <a:ea typeface="나눔스퀘어_ac Bold" panose="020B0600000101010101" pitchFamily="50" charset="-127"/>
              </a:rPr>
              <a:t>웹사이트를 쉽고 간편하게 구축할 수 있도록 도와주는 시스템입니다</a:t>
            </a:r>
            <a:r>
              <a:rPr lang="en-US" altLang="ko-KR" sz="2000" dirty="0">
                <a:latin typeface="나눔스퀘어_ac Bold" panose="020B0600000101010101" pitchFamily="50" charset="-127"/>
                <a:ea typeface="나눔스퀘어_ac Bold" panose="020B0600000101010101" pitchFamily="50" charset="-127"/>
              </a:rPr>
              <a:t>. </a:t>
            </a:r>
          </a:p>
          <a:p>
            <a:pPr lvl="0">
              <a:defRPr/>
            </a:pPr>
            <a:r>
              <a:rPr lang="ko-KR" altLang="en-US" sz="2000" dirty="0">
                <a:latin typeface="나눔스퀘어_ac Bold" panose="020B0600000101010101" pitchFamily="50" charset="-127"/>
                <a:ea typeface="나눔스퀘어_ac Bold" panose="020B0600000101010101" pitchFamily="50" charset="-127"/>
              </a:rPr>
              <a:t>특히</a:t>
            </a:r>
            <a:r>
              <a:rPr lang="en-US" altLang="ko-KR" sz="2000" dirty="0">
                <a:latin typeface="나눔스퀘어_ac Bold" panose="020B0600000101010101" pitchFamily="50" charset="-127"/>
                <a:ea typeface="나눔스퀘어_ac Bold" panose="020B0600000101010101" pitchFamily="50" charset="-127"/>
              </a:rPr>
              <a:t>, XE</a:t>
            </a:r>
            <a:r>
              <a:rPr lang="ko-KR" altLang="en-US" sz="2000" dirty="0">
                <a:latin typeface="나눔스퀘어_ac Bold" panose="020B0600000101010101" pitchFamily="50" charset="-127"/>
                <a:ea typeface="나눔스퀘어_ac Bold" panose="020B0600000101010101" pitchFamily="50" charset="-127"/>
              </a:rPr>
              <a:t>는 특별한 </a:t>
            </a:r>
            <a:r>
              <a:rPr lang="ko-KR" altLang="en-US" sz="2000" dirty="0" err="1">
                <a:latin typeface="나눔스퀘어_ac Bold" panose="020B0600000101010101" pitchFamily="50" charset="-127"/>
                <a:ea typeface="나눔스퀘어_ac Bold" panose="020B0600000101010101" pitchFamily="50" charset="-127"/>
              </a:rPr>
              <a:t>웹지식</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html,php</a:t>
            </a:r>
            <a:r>
              <a:rPr lang="ko-KR" altLang="en-US" sz="2000" dirty="0">
                <a:latin typeface="나눔스퀘어_ac Bold" panose="020B0600000101010101" pitchFamily="50" charset="-127"/>
                <a:ea typeface="나눔스퀘어_ac Bold" panose="020B0600000101010101" pitchFamily="50" charset="-127"/>
              </a:rPr>
              <a:t>등</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이 없는 초보자도 손쉽게 웹사이트를 구축할 수 있도록 도와줍니다</a:t>
            </a:r>
            <a:r>
              <a:rPr lang="en-US" altLang="ko-KR" sz="2000" dirty="0">
                <a:latin typeface="나눔스퀘어_ac Bold" panose="020B0600000101010101" pitchFamily="50" charset="-127"/>
                <a:ea typeface="나눔스퀘어_ac Bold" panose="020B0600000101010101" pitchFamily="50" charset="-127"/>
              </a:rPr>
              <a:t>.</a:t>
            </a:r>
          </a:p>
        </p:txBody>
      </p:sp>
      <p:pic>
        <p:nvPicPr>
          <p:cNvPr id="9" name="Picture 2" descr="XpressEngine : 홈페이지제작ㅣ기업홈페이지제작ㅣ쇼핑몰제작ㅣ구인구직사이트제작ㅣLaravel CMS"/>
          <p:cNvPicPr>
            <a:picLocks noChangeAspect="1" noChangeArrowheads="1"/>
          </p:cNvPicPr>
          <p:nvPr/>
        </p:nvPicPr>
        <p:blipFill rotWithShape="1">
          <a:blip r:embed="rId3"/>
          <a:srcRect/>
          <a:stretch>
            <a:fillRect/>
          </a:stretch>
        </p:blipFill>
        <p:spPr>
          <a:xfrm>
            <a:off x="395337" y="1783047"/>
            <a:ext cx="6044408" cy="3173314"/>
          </a:xfrm>
          <a:prstGeom prst="rect">
            <a:avLst/>
          </a:prstGeom>
          <a:noFill/>
        </p:spPr>
      </p:pic>
    </p:spTree>
    <p:extLst>
      <p:ext uri="{BB962C8B-B14F-4D97-AF65-F5344CB8AC3E}">
        <p14:creationId xmlns:p14="http://schemas.microsoft.com/office/powerpoint/2010/main" val="3159105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rotWithShape="1">
          <a:blip r:embed="rId3"/>
          <a:stretch>
            <a:fillRect/>
          </a:stretch>
        </p:blipFill>
        <p:spPr>
          <a:xfrm>
            <a:off x="255213" y="2136504"/>
            <a:ext cx="6394072" cy="3471611"/>
          </a:xfrm>
          <a:prstGeom prst="rect">
            <a:avLst/>
          </a:prstGeom>
        </p:spPr>
      </p:pic>
      <p:sp>
        <p:nvSpPr>
          <p:cNvPr id="9" name="텍스트 개체 틀 5"/>
          <p:cNvSpPr txBox="1"/>
          <p:nvPr/>
        </p:nvSpPr>
        <p:spPr>
          <a:xfrm>
            <a:off x="426691" y="7634385"/>
            <a:ext cx="5843819" cy="2355067"/>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marL="457200" lvl="0" indent="-457200">
              <a:buAutoNum type="arabicPeriod"/>
              <a:defRPr/>
            </a:pPr>
            <a:r>
              <a:rPr lang="en-US" altLang="ko-KR" sz="2000" dirty="0">
                <a:latin typeface="나눔스퀘어_ac Bold" panose="020B0600000101010101" pitchFamily="50" charset="-127"/>
                <a:ea typeface="나눔스퀘어_ac Bold" panose="020B0600000101010101" pitchFamily="50" charset="-127"/>
              </a:rPr>
              <a:t>http://www.xpressengine.com/download</a:t>
            </a:r>
          </a:p>
          <a:p>
            <a:pPr lvl="0">
              <a:defRPr/>
            </a:pPr>
            <a:r>
              <a:rPr lang="ko-KR" altLang="en-US" sz="2000" dirty="0">
                <a:latin typeface="나눔스퀘어_ac Bold" panose="020B0600000101010101" pitchFamily="50" charset="-127"/>
                <a:ea typeface="나눔스퀘어_ac Bold" panose="020B0600000101010101" pitchFamily="50" charset="-127"/>
              </a:rPr>
              <a:t>사이트에 접속을 한 후</a:t>
            </a:r>
            <a:r>
              <a:rPr lang="en-US" altLang="ko-KR" sz="2000" dirty="0">
                <a:latin typeface="나눔스퀘어_ac Bold" panose="020B0600000101010101" pitchFamily="50" charset="-127"/>
                <a:ea typeface="나눔스퀘어_ac Bold" panose="020B0600000101010101" pitchFamily="50" charset="-127"/>
              </a:rPr>
              <a:t>, [XE Core</a:t>
            </a:r>
            <a:r>
              <a:rPr lang="ko-KR" altLang="en-US" sz="2000" dirty="0">
                <a:latin typeface="나눔스퀘어_ac Bold" panose="020B0600000101010101" pitchFamily="50" charset="-127"/>
                <a:ea typeface="나눔스퀘어_ac Bold" panose="020B0600000101010101" pitchFamily="50" charset="-127"/>
              </a:rPr>
              <a:t> 다운로드</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모든 버전 보기</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를 선택 한 후</a:t>
            </a:r>
            <a:r>
              <a:rPr lang="en-US" altLang="ko-KR" sz="2000" dirty="0">
                <a:latin typeface="나눔스퀘어_ac Bold" panose="020B0600000101010101" pitchFamily="50" charset="-127"/>
                <a:ea typeface="나눔스퀘어_ac Bold" panose="020B0600000101010101" pitchFamily="50" charset="-127"/>
              </a:rPr>
              <a:t>, 1.11.6</a:t>
            </a:r>
            <a:r>
              <a:rPr lang="ko-KR" altLang="en-US" sz="2000" dirty="0">
                <a:latin typeface="나눔스퀘어_ac Bold" panose="020B0600000101010101" pitchFamily="50" charset="-127"/>
                <a:ea typeface="나눔스퀘어_ac Bold" panose="020B0600000101010101" pitchFamily="50" charset="-127"/>
              </a:rPr>
              <a:t>버전을 </a:t>
            </a:r>
            <a:r>
              <a:rPr lang="en-US" altLang="ko-KR" sz="2000" dirty="0">
                <a:latin typeface="나눔스퀘어_ac Bold" panose="020B0600000101010101" pitchFamily="50" charset="-127"/>
                <a:ea typeface="나눔스퀘어_ac Bold" panose="020B0600000101010101" pitchFamily="50" charset="-127"/>
              </a:rPr>
              <a:t>C:\inetpub\test\ </a:t>
            </a:r>
            <a:r>
              <a:rPr lang="ko-KR" altLang="en-US" sz="2000" dirty="0">
                <a:latin typeface="나눔스퀘어_ac Bold" panose="020B0600000101010101" pitchFamily="50" charset="-127"/>
                <a:ea typeface="나눔스퀘어_ac Bold" panose="020B0600000101010101" pitchFamily="50" charset="-127"/>
              </a:rPr>
              <a:t>경로 밑에 다운로드</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합니다</a:t>
            </a:r>
            <a:r>
              <a:rPr lang="en-US" altLang="ko-KR" sz="2000" dirty="0">
                <a:latin typeface="나눔스퀘어_ac Bold" panose="020B0600000101010101" pitchFamily="50" charset="-127"/>
                <a:ea typeface="나눔스퀘어_ac Bold" panose="020B0600000101010101" pitchFamily="50" charset="-127"/>
              </a:rPr>
              <a:t>.</a:t>
            </a:r>
          </a:p>
        </p:txBody>
      </p:sp>
      <p:pic>
        <p:nvPicPr>
          <p:cNvPr id="10" name="그림 9"/>
          <p:cNvPicPr>
            <a:picLocks noChangeAspect="1"/>
          </p:cNvPicPr>
          <p:nvPr/>
        </p:nvPicPr>
        <p:blipFill rotWithShape="1">
          <a:blip r:embed="rId4"/>
          <a:stretch>
            <a:fillRect/>
          </a:stretch>
        </p:blipFill>
        <p:spPr>
          <a:xfrm>
            <a:off x="352420" y="5914770"/>
            <a:ext cx="6207405" cy="495300"/>
          </a:xfrm>
          <a:prstGeom prst="rect">
            <a:avLst/>
          </a:prstGeom>
        </p:spPr>
      </p:pic>
      <p:pic>
        <p:nvPicPr>
          <p:cNvPr id="12" name="그림 11"/>
          <p:cNvPicPr>
            <a:picLocks noChangeAspect="1"/>
          </p:cNvPicPr>
          <p:nvPr/>
        </p:nvPicPr>
        <p:blipFill rotWithShape="1">
          <a:blip r:embed="rId5"/>
          <a:stretch>
            <a:fillRect/>
          </a:stretch>
        </p:blipFill>
        <p:spPr>
          <a:xfrm>
            <a:off x="486266" y="6716948"/>
            <a:ext cx="6103768" cy="561739"/>
          </a:xfrm>
          <a:prstGeom prst="rect">
            <a:avLst/>
          </a:prstGeom>
        </p:spPr>
      </p:pic>
      <p:sp>
        <p:nvSpPr>
          <p:cNvPr id="13" name="직사각형 12"/>
          <p:cNvSpPr/>
          <p:nvPr/>
        </p:nvSpPr>
        <p:spPr>
          <a:xfrm>
            <a:off x="255213" y="7024529"/>
            <a:ext cx="1230631" cy="2599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40435688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8" name="직선 연결선 7"/>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9" name="텍스트 개체 틀 5"/>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endParaRPr lang="en-US" altLang="ko-KR" sz="2000">
              <a:ea typeface="DX국민시대"/>
            </a:endParaRPr>
          </a:p>
          <a:p>
            <a:pPr lvl="0" algn="ctr">
              <a:defRPr/>
            </a:pPr>
            <a:endParaRPr lang="en-US" altLang="ko-KR" sz="2000">
              <a:ea typeface="DX국민시대"/>
            </a:endParaRPr>
          </a:p>
          <a:p>
            <a:pPr lvl="0" algn="ctr">
              <a:defRPr/>
            </a:pPr>
            <a:endParaRPr lang="ko-KR" altLang="en-US" sz="2000">
              <a:ea typeface="DX국민시대"/>
            </a:endParaRPr>
          </a:p>
        </p:txBody>
      </p:sp>
      <p:sp>
        <p:nvSpPr>
          <p:cNvPr id="10" name="텍스트 개체 틀 5"/>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pic>
        <p:nvPicPr>
          <p:cNvPr id="12" name="그림 11"/>
          <p:cNvPicPr>
            <a:picLocks noChangeAspect="1"/>
          </p:cNvPicPr>
          <p:nvPr/>
        </p:nvPicPr>
        <p:blipFill rotWithShape="1">
          <a:blip r:embed="rId3"/>
          <a:stretch>
            <a:fillRect/>
          </a:stretch>
        </p:blipFill>
        <p:spPr>
          <a:xfrm>
            <a:off x="844495" y="2043033"/>
            <a:ext cx="5146092" cy="3671079"/>
          </a:xfrm>
          <a:prstGeom prst="rect">
            <a:avLst/>
          </a:prstGeom>
        </p:spPr>
      </p:pic>
      <p:sp>
        <p:nvSpPr>
          <p:cNvPr id="13" name="텍스트 개체 틀 5"/>
          <p:cNvSpPr txBox="1"/>
          <p:nvPr/>
        </p:nvSpPr>
        <p:spPr>
          <a:xfrm>
            <a:off x="4126726" y="5579470"/>
            <a:ext cx="1680103" cy="597255"/>
          </a:xfrm>
          <a:prstGeom prst="rect">
            <a:avLst/>
          </a:prstGeom>
        </p:spPr>
        <p:txBody>
          <a:bodyPr vert="horz" lIns="91440" tIns="45720" rIns="91440" bIns="45720">
            <a:normAutofit fontScale="85000" lnSpcReduction="2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출처</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en-US" altLang="ko-KR" sz="2000" dirty="0">
                <a:latin typeface="나눔스퀘어_ac Bold" panose="020B0600000101010101" pitchFamily="50" charset="-127"/>
                <a:ea typeface="나눔스퀘어_ac Bold" panose="020B0600000101010101" pitchFamily="50" charset="-127"/>
              </a:rPr>
              <a:t>XE </a:t>
            </a:r>
            <a:r>
              <a:rPr lang="ko-KR" altLang="en-US" sz="2000" dirty="0">
                <a:latin typeface="나눔스퀘어_ac Bold" panose="020B0600000101010101" pitchFamily="50" charset="-127"/>
                <a:ea typeface="나눔스퀘어_ac Bold" panose="020B0600000101010101" pitchFamily="50" charset="-127"/>
              </a:rPr>
              <a:t>공식 홈페이지</a:t>
            </a:r>
            <a:endParaRPr lang="en-US" altLang="ko-KR" sz="2000" dirty="0">
              <a:latin typeface="나눔스퀘어_ac Bold" panose="020B0600000101010101" pitchFamily="50" charset="-127"/>
              <a:ea typeface="나눔스퀘어_ac Bold" panose="020B0600000101010101" pitchFamily="50" charset="-127"/>
            </a:endParaRPr>
          </a:p>
        </p:txBody>
      </p:sp>
      <p:sp>
        <p:nvSpPr>
          <p:cNvPr id="16" name="직사각형 15"/>
          <p:cNvSpPr/>
          <p:nvPr/>
        </p:nvSpPr>
        <p:spPr>
          <a:xfrm>
            <a:off x="779998" y="2499927"/>
            <a:ext cx="4380398" cy="10969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7" name="직사각형 16"/>
          <p:cNvSpPr/>
          <p:nvPr/>
        </p:nvSpPr>
        <p:spPr>
          <a:xfrm>
            <a:off x="716388" y="3679338"/>
            <a:ext cx="4841573" cy="5549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8" name="그림 17"/>
          <p:cNvPicPr>
            <a:picLocks noChangeAspect="1"/>
          </p:cNvPicPr>
          <p:nvPr/>
        </p:nvPicPr>
        <p:blipFill rotWithShape="1">
          <a:blip r:embed="rId4"/>
          <a:stretch>
            <a:fillRect/>
          </a:stretch>
        </p:blipFill>
        <p:spPr>
          <a:xfrm>
            <a:off x="218969" y="6209334"/>
            <a:ext cx="6397144" cy="978900"/>
          </a:xfrm>
          <a:prstGeom prst="rect">
            <a:avLst/>
          </a:prstGeom>
        </p:spPr>
      </p:pic>
      <p:sp>
        <p:nvSpPr>
          <p:cNvPr id="19" name="직사각형 18"/>
          <p:cNvSpPr/>
          <p:nvPr/>
        </p:nvSpPr>
        <p:spPr>
          <a:xfrm>
            <a:off x="218969" y="6606729"/>
            <a:ext cx="3303459" cy="2870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0" name="텍스트 개체 틀 5"/>
          <p:cNvSpPr txBox="1"/>
          <p:nvPr/>
        </p:nvSpPr>
        <p:spPr>
          <a:xfrm>
            <a:off x="426691" y="7634385"/>
            <a:ext cx="5843819" cy="2355067"/>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PHP </a:t>
            </a:r>
            <a:r>
              <a:rPr lang="ko-KR" altLang="en-US" sz="2000" dirty="0">
                <a:latin typeface="나눔스퀘어_ac Bold" panose="020B0600000101010101" pitchFamily="50" charset="-127"/>
                <a:ea typeface="나눔스퀘어_ac Bold" panose="020B0600000101010101" pitchFamily="50" charset="-127"/>
              </a:rPr>
              <a:t>버전 </a:t>
            </a:r>
            <a:r>
              <a:rPr lang="en-US" altLang="ko-KR" sz="2000" dirty="0">
                <a:latin typeface="나눔스퀘어_ac Bold" panose="020B0600000101010101" pitchFamily="50" charset="-127"/>
                <a:ea typeface="나눔스퀘어_ac Bold" panose="020B0600000101010101" pitchFamily="50" charset="-127"/>
              </a:rPr>
              <a:t>7.2 </a:t>
            </a:r>
            <a:r>
              <a:rPr lang="ko-KR" altLang="en-US" sz="2000" dirty="0">
                <a:latin typeface="나눔스퀘어_ac Bold" panose="020B0600000101010101" pitchFamily="50" charset="-127"/>
                <a:ea typeface="나눔스퀘어_ac Bold" panose="020B0600000101010101" pitchFamily="50" charset="-127"/>
              </a:rPr>
              <a:t>이상을 사용한다면</a:t>
            </a:r>
          </a:p>
          <a:p>
            <a:pPr lvl="0" algn="ctr">
              <a:defRPr/>
            </a:pPr>
            <a:r>
              <a:rPr lang="ko-KR" altLang="en-US" sz="2000" dirty="0">
                <a:latin typeface="나눔스퀘어_ac Bold" panose="020B0600000101010101" pitchFamily="50" charset="-127"/>
                <a:ea typeface="나눔스퀘어_ac Bold" panose="020B0600000101010101" pitchFamily="50" charset="-127"/>
              </a:rPr>
              <a:t>클래스 이름의 호환성 문제로 인하여 </a:t>
            </a:r>
          </a:p>
          <a:p>
            <a:pPr lvl="0" algn="ctr">
              <a:defRPr/>
            </a:pPr>
            <a:r>
              <a:rPr lang="en-US" altLang="ko-KR" sz="2000" dirty="0">
                <a:latin typeface="나눔스퀘어_ac Bold" panose="020B0600000101010101" pitchFamily="50" charset="-127"/>
                <a:ea typeface="나눔스퀘어_ac Bold" panose="020B0600000101010101" pitchFamily="50" charset="-127"/>
              </a:rPr>
              <a:t>XE </a:t>
            </a:r>
            <a:r>
              <a:rPr lang="ko-KR" altLang="en-US" sz="2000" dirty="0">
                <a:latin typeface="나눔스퀘어_ac Bold" panose="020B0600000101010101" pitchFamily="50" charset="-127"/>
                <a:ea typeface="나눔스퀘어_ac Bold" panose="020B0600000101010101" pitchFamily="50" charset="-127"/>
              </a:rPr>
              <a:t>버전을 </a:t>
            </a:r>
            <a:r>
              <a:rPr lang="en-US" altLang="ko-KR" sz="2000" dirty="0">
                <a:latin typeface="나눔스퀘어_ac Bold" panose="020B0600000101010101" pitchFamily="50" charset="-127"/>
                <a:ea typeface="나눔스퀘어_ac Bold" panose="020B0600000101010101" pitchFamily="50" charset="-127"/>
              </a:rPr>
              <a:t>1.9 </a:t>
            </a:r>
            <a:r>
              <a:rPr lang="ko-KR" altLang="en-US" sz="2000" dirty="0">
                <a:latin typeface="나눔스퀘어_ac Bold" panose="020B0600000101010101" pitchFamily="50" charset="-127"/>
                <a:ea typeface="나눔스퀘어_ac Bold" panose="020B0600000101010101" pitchFamily="50" charset="-127"/>
              </a:rPr>
              <a:t>이상을 사용해야 합니다</a:t>
            </a:r>
            <a:r>
              <a:rPr lang="en-US" altLang="ko-KR" sz="2000" dirty="0">
                <a:latin typeface="나눔스퀘어_ac Bold" panose="020B0600000101010101" pitchFamily="50" charset="-127"/>
                <a:ea typeface="나눔스퀘어_ac Bold" panose="020B0600000101010101" pitchFamily="50" charset="-127"/>
              </a:rPr>
              <a:t>.</a:t>
            </a:r>
          </a:p>
        </p:txBody>
      </p:sp>
    </p:spTree>
    <p:extLst>
      <p:ext uri="{BB962C8B-B14F-4D97-AF65-F5344CB8AC3E}">
        <p14:creationId xmlns:p14="http://schemas.microsoft.com/office/powerpoint/2010/main" val="32337480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8" name="그림 7"/>
          <p:cNvPicPr>
            <a:picLocks noChangeAspect="1"/>
          </p:cNvPicPr>
          <p:nvPr/>
        </p:nvPicPr>
        <p:blipFill rotWithShape="1">
          <a:blip r:embed="rId3"/>
          <a:stretch>
            <a:fillRect/>
          </a:stretch>
        </p:blipFill>
        <p:spPr>
          <a:xfrm>
            <a:off x="1709529" y="4892613"/>
            <a:ext cx="3063790" cy="1745432"/>
          </a:xfrm>
          <a:prstGeom prst="rect">
            <a:avLst/>
          </a:prstGeom>
        </p:spPr>
      </p:pic>
      <p:pic>
        <p:nvPicPr>
          <p:cNvPr id="9" name="그림 8"/>
          <p:cNvPicPr>
            <a:picLocks noChangeAspect="1"/>
          </p:cNvPicPr>
          <p:nvPr/>
        </p:nvPicPr>
        <p:blipFill rotWithShape="1">
          <a:blip r:embed="rId4"/>
          <a:stretch>
            <a:fillRect/>
          </a:stretch>
        </p:blipFill>
        <p:spPr>
          <a:xfrm>
            <a:off x="1292876" y="1899507"/>
            <a:ext cx="4272248" cy="2352675"/>
          </a:xfrm>
          <a:prstGeom prst="rect">
            <a:avLst/>
          </a:prstGeom>
        </p:spPr>
      </p:pic>
      <p:sp>
        <p:nvSpPr>
          <p:cNvPr id="10" name="직사각형 9"/>
          <p:cNvSpPr/>
          <p:nvPr/>
        </p:nvSpPr>
        <p:spPr>
          <a:xfrm>
            <a:off x="1804156" y="2571794"/>
            <a:ext cx="667909" cy="2555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2" name="텍스트 개체 틀 5"/>
          <p:cNvSpPr txBox="1"/>
          <p:nvPr/>
        </p:nvSpPr>
        <p:spPr>
          <a:xfrm>
            <a:off x="426691" y="7634385"/>
            <a:ext cx="5843819" cy="2355067"/>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      2. </a:t>
            </a:r>
            <a:r>
              <a:rPr lang="ko-KR" altLang="en-US" sz="2000" dirty="0">
                <a:latin typeface="나눔스퀘어_ac Bold" panose="020B0600000101010101" pitchFamily="50" charset="-127"/>
                <a:ea typeface="나눔스퀘어_ac Bold" panose="020B0600000101010101" pitchFamily="50" charset="-127"/>
              </a:rPr>
              <a:t>압축을 해제합니다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ea typeface="DX국민시대"/>
            </a:endParaRPr>
          </a:p>
        </p:txBody>
      </p:sp>
    </p:spTree>
    <p:extLst>
      <p:ext uri="{BB962C8B-B14F-4D97-AF65-F5344CB8AC3E}">
        <p14:creationId xmlns:p14="http://schemas.microsoft.com/office/powerpoint/2010/main" val="270128735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6" name="텍스트 개체 틀 5"/>
          <p:cNvSpPr txBox="1"/>
          <p:nvPr/>
        </p:nvSpPr>
        <p:spPr>
          <a:xfrm>
            <a:off x="597057" y="6603995"/>
            <a:ext cx="5843819" cy="2355067"/>
          </a:xfrm>
          <a:prstGeom prst="rect">
            <a:avLst/>
          </a:prstGeom>
        </p:spPr>
        <p:txBody>
          <a:bodyPr vert="horz" lIns="91440" tIns="45720" rIns="91440" bIns="45720">
            <a:normAutofit lnSpcReduction="1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3. [IIS</a:t>
            </a:r>
            <a:r>
              <a:rPr lang="ko-KR" altLang="en-US" sz="2000" dirty="0">
                <a:latin typeface="나눔스퀘어_ac Bold" panose="020B0600000101010101" pitchFamily="50" charset="-127"/>
                <a:ea typeface="나눔스퀘어_ac Bold" panose="020B0600000101010101" pitchFamily="50" charset="-127"/>
              </a:rPr>
              <a:t> 관리자</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창으로 돌아와서 </a:t>
            </a:r>
            <a:r>
              <a:rPr lang="en-US" altLang="ko-KR" sz="2000" dirty="0">
                <a:latin typeface="나눔스퀘어_ac Bold" panose="020B0600000101010101" pitchFamily="50" charset="-127"/>
                <a:ea typeface="나눔스퀘어_ac Bold" panose="020B0600000101010101" pitchFamily="50" charset="-127"/>
              </a:rPr>
              <a:t>[test]</a:t>
            </a:r>
            <a:r>
              <a:rPr lang="ko-KR" altLang="en-US" sz="2000" dirty="0">
                <a:latin typeface="나눔스퀘어_ac Bold" panose="020B0600000101010101" pitchFamily="50" charset="-127"/>
                <a:ea typeface="나눔스퀘어_ac Bold" panose="020B0600000101010101" pitchFamily="50" charset="-127"/>
              </a:rPr>
              <a:t>사이트를 클릭한 후 </a:t>
            </a:r>
          </a:p>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기본 문서</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추가</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를 클릭해서</a:t>
            </a:r>
            <a:r>
              <a:rPr lang="en-US" altLang="ko-KR" sz="2000" dirty="0">
                <a:latin typeface="나눔스퀘어_ac Bold" panose="020B0600000101010101" pitchFamily="50" charset="-127"/>
                <a:ea typeface="나눔스퀘어_ac Bold" panose="020B0600000101010101" pitchFamily="50" charset="-127"/>
              </a:rPr>
              <a:t> </a:t>
            </a:r>
          </a:p>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기본 문서 추가</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창이 뜨면 </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index.php</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 를 입력 하여 기본 문서를 추가해줍니다</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ko-KR" altLang="en-US" sz="2000" dirty="0">
                <a:latin typeface="DX국민시대"/>
                <a:ea typeface="DX국민시대"/>
              </a:rPr>
              <a:t> </a:t>
            </a:r>
            <a:endParaRPr lang="ko-KR" altLang="en-US"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a:p>
            <a:pPr lvl="0">
              <a:defRPr/>
            </a:pPr>
            <a:endParaRPr lang="en-US" altLang="ko-KR" sz="2000" dirty="0">
              <a:ea typeface="DX국민시대"/>
            </a:endParaRPr>
          </a:p>
        </p:txBody>
      </p:sp>
      <p:pic>
        <p:nvPicPr>
          <p:cNvPr id="17" name="그림 16"/>
          <p:cNvPicPr>
            <a:picLocks noChangeAspect="1"/>
          </p:cNvPicPr>
          <p:nvPr/>
        </p:nvPicPr>
        <p:blipFill rotWithShape="1">
          <a:blip r:embed="rId3"/>
          <a:stretch>
            <a:fillRect/>
          </a:stretch>
        </p:blipFill>
        <p:spPr>
          <a:xfrm>
            <a:off x="248156" y="2237772"/>
            <a:ext cx="6258780" cy="3163779"/>
          </a:xfrm>
          <a:prstGeom prst="rect">
            <a:avLst/>
          </a:prstGeom>
        </p:spPr>
      </p:pic>
      <p:sp>
        <p:nvSpPr>
          <p:cNvPr id="18" name="직사각형 17"/>
          <p:cNvSpPr/>
          <p:nvPr/>
        </p:nvSpPr>
        <p:spPr>
          <a:xfrm>
            <a:off x="302539" y="3047567"/>
            <a:ext cx="669235" cy="285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9" name="직사각형 18"/>
          <p:cNvSpPr/>
          <p:nvPr/>
        </p:nvSpPr>
        <p:spPr>
          <a:xfrm>
            <a:off x="2449742" y="3396760"/>
            <a:ext cx="967799" cy="3731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0" name="직사각형 19"/>
          <p:cNvSpPr/>
          <p:nvPr/>
        </p:nvSpPr>
        <p:spPr>
          <a:xfrm>
            <a:off x="4912676" y="3268996"/>
            <a:ext cx="706451" cy="2318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1" name="직사각형 20"/>
          <p:cNvSpPr/>
          <p:nvPr/>
        </p:nvSpPr>
        <p:spPr>
          <a:xfrm>
            <a:off x="530340" y="4142772"/>
            <a:ext cx="2713792" cy="12587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43117783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597057" y="7172077"/>
            <a:ext cx="5843819" cy="1786985"/>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4. </a:t>
            </a:r>
            <a:r>
              <a:rPr lang="ko-KR" altLang="en-US" sz="2000" dirty="0">
                <a:latin typeface="나눔스퀘어_ac Bold" panose="020B0600000101010101" pitchFamily="50" charset="-127"/>
                <a:ea typeface="나눔스퀘어_ac Bold" panose="020B0600000101010101" pitchFamily="50" charset="-127"/>
              </a:rPr>
              <a:t>웹브라우저에 </a:t>
            </a:r>
            <a:r>
              <a:rPr lang="en-US" altLang="ko-KR" sz="2000" dirty="0">
                <a:latin typeface="나눔스퀘어_ac Bold" panose="020B0600000101010101" pitchFamily="50" charset="-127"/>
                <a:ea typeface="나눔스퀘어_ac Bold" panose="020B0600000101010101" pitchFamily="50" charset="-127"/>
              </a:rPr>
              <a:t>localhost/</a:t>
            </a:r>
            <a:r>
              <a:rPr lang="en-US" altLang="ko-KR" sz="2000" dirty="0" err="1">
                <a:latin typeface="나눔스퀘어_ac Bold" panose="020B0600000101010101" pitchFamily="50" charset="-127"/>
                <a:ea typeface="나눔스퀘어_ac Bold" panose="020B0600000101010101" pitchFamily="50" charset="-127"/>
              </a:rPr>
              <a:t>xe</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xe</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를 입력하면</a:t>
            </a:r>
            <a:r>
              <a:rPr lang="en-US" altLang="ko-KR" sz="2000" dirty="0">
                <a:latin typeface="나눔스퀘어_ac Bold" panose="020B0600000101010101" pitchFamily="50" charset="-127"/>
                <a:ea typeface="나눔스퀘어_ac Bold" panose="020B0600000101010101" pitchFamily="50" charset="-127"/>
              </a:rPr>
              <a:t> XE </a:t>
            </a:r>
            <a:r>
              <a:rPr lang="ko-KR" altLang="en-US" sz="2000" dirty="0" err="1">
                <a:latin typeface="나눔스퀘어_ac Bold" panose="020B0600000101010101" pitchFamily="50" charset="-127"/>
                <a:ea typeface="나눔스퀘어_ac Bold" panose="020B0600000101010101" pitchFamily="50" charset="-127"/>
              </a:rPr>
              <a:t>설치창이</a:t>
            </a:r>
            <a:r>
              <a:rPr lang="ko-KR" altLang="en-US" sz="2000" dirty="0">
                <a:latin typeface="나눔스퀘어_ac Bold" panose="020B0600000101010101" pitchFamily="50" charset="-127"/>
                <a:ea typeface="나눔스퀘어_ac Bold" panose="020B0600000101010101" pitchFamily="50" charset="-127"/>
              </a:rPr>
              <a:t> 뜨고 </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한국어</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를 클릭 후</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다음</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을 클릭합니다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en-US" altLang="ko-KR" sz="2000" dirty="0">
              <a:ea typeface="DX국민시대"/>
            </a:endParaRPr>
          </a:p>
        </p:txBody>
      </p:sp>
      <p:pic>
        <p:nvPicPr>
          <p:cNvPr id="9" name="그림 8"/>
          <p:cNvPicPr>
            <a:picLocks noChangeAspect="1"/>
          </p:cNvPicPr>
          <p:nvPr/>
        </p:nvPicPr>
        <p:blipFill rotWithShape="1">
          <a:blip r:embed="rId3"/>
          <a:stretch>
            <a:fillRect/>
          </a:stretch>
        </p:blipFill>
        <p:spPr>
          <a:xfrm>
            <a:off x="302539" y="2037008"/>
            <a:ext cx="6293717" cy="4468293"/>
          </a:xfrm>
          <a:prstGeom prst="rect">
            <a:avLst/>
          </a:prstGeom>
        </p:spPr>
      </p:pic>
      <p:sp>
        <p:nvSpPr>
          <p:cNvPr id="10" name="직사각형 9"/>
          <p:cNvSpPr/>
          <p:nvPr/>
        </p:nvSpPr>
        <p:spPr>
          <a:xfrm>
            <a:off x="1453858" y="2235325"/>
            <a:ext cx="812264" cy="2454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2" name="직사각형 11"/>
          <p:cNvSpPr/>
          <p:nvPr/>
        </p:nvSpPr>
        <p:spPr>
          <a:xfrm>
            <a:off x="2454728" y="3946181"/>
            <a:ext cx="812264" cy="2454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4561056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597057" y="7331103"/>
            <a:ext cx="5843819" cy="162795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5. [</a:t>
            </a:r>
            <a:r>
              <a:rPr lang="ko-KR" altLang="en-US" sz="2000" dirty="0">
                <a:latin typeface="나눔스퀘어_ac Bold" panose="020B0600000101010101" pitchFamily="50" charset="-127"/>
                <a:ea typeface="나눔스퀘어_ac Bold" panose="020B0600000101010101" pitchFamily="50" charset="-127"/>
              </a:rPr>
              <a:t>동의</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를 체크하고 </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다음</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을 클릭합니다</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en-US" altLang="ko-KR" sz="2000" dirty="0">
                <a:latin typeface="DX국민시대"/>
                <a:ea typeface="DX국민시대"/>
              </a:rPr>
              <a:t> </a:t>
            </a:r>
            <a:endParaRPr lang="en-US" altLang="ko-KR" sz="2000" dirty="0">
              <a:ea typeface="DX국민시대"/>
            </a:endParaRPr>
          </a:p>
          <a:p>
            <a:pPr lvl="0">
              <a:defRPr/>
            </a:pPr>
            <a:endParaRPr lang="en-US" altLang="ko-KR" sz="2000" dirty="0">
              <a:ea typeface="DX국민시대"/>
            </a:endParaRPr>
          </a:p>
        </p:txBody>
      </p:sp>
      <p:pic>
        <p:nvPicPr>
          <p:cNvPr id="9" name="그림 8"/>
          <p:cNvPicPr>
            <a:picLocks noChangeAspect="1"/>
          </p:cNvPicPr>
          <p:nvPr/>
        </p:nvPicPr>
        <p:blipFill rotWithShape="1">
          <a:blip r:embed="rId3"/>
          <a:stretch>
            <a:fillRect/>
          </a:stretch>
        </p:blipFill>
        <p:spPr>
          <a:xfrm>
            <a:off x="311245" y="1783047"/>
            <a:ext cx="6415441" cy="5097200"/>
          </a:xfrm>
          <a:prstGeom prst="rect">
            <a:avLst/>
          </a:prstGeom>
        </p:spPr>
      </p:pic>
      <p:sp>
        <p:nvSpPr>
          <p:cNvPr id="10" name="직사각형 9"/>
          <p:cNvSpPr/>
          <p:nvPr/>
        </p:nvSpPr>
        <p:spPr>
          <a:xfrm>
            <a:off x="2263896" y="5803151"/>
            <a:ext cx="812264" cy="2454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2" name="직사각형 11"/>
          <p:cNvSpPr/>
          <p:nvPr/>
        </p:nvSpPr>
        <p:spPr>
          <a:xfrm>
            <a:off x="5873671" y="6560617"/>
            <a:ext cx="812264" cy="3196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6253744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5883966"/>
            <a:ext cx="5843819" cy="3105262"/>
          </a:xfrm>
          <a:prstGeom prst="rect">
            <a:avLst/>
          </a:prstGeom>
        </p:spPr>
        <p:txBody>
          <a:bodyPr vert="horz" lIns="91440" tIns="45720" rIns="91440" bIns="45720">
            <a:normAutofit lnSpcReduction="1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불가능</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 이라고 뜨는 것은  </a:t>
            </a:r>
          </a:p>
          <a:p>
            <a:pPr lvl="0">
              <a:defRPr/>
            </a:pPr>
            <a:r>
              <a:rPr lang="en-US" altLang="ko-KR" sz="2000" b="1" dirty="0">
                <a:latin typeface="나눔스퀘어_ac Bold" panose="020B0600000101010101" pitchFamily="50" charset="-127"/>
                <a:ea typeface="나눔스퀘어_ac Bold" panose="020B0600000101010101" pitchFamily="50" charset="-127"/>
              </a:rPr>
              <a:t>1. XE</a:t>
            </a:r>
            <a:r>
              <a:rPr lang="ko-KR" altLang="en-US" sz="2000" b="1" dirty="0">
                <a:latin typeface="나눔스퀘어_ac Bold" panose="020B0600000101010101" pitchFamily="50" charset="-127"/>
                <a:ea typeface="나눔스퀘어_ac Bold" panose="020B0600000101010101" pitchFamily="50" charset="-127"/>
              </a:rPr>
              <a:t>의 설치 경로의 </a:t>
            </a:r>
            <a:r>
              <a:rPr lang="ko-KR" altLang="en-US" sz="2000" b="1" dirty="0" err="1">
                <a:latin typeface="나눔스퀘어_ac Bold" panose="020B0600000101010101" pitchFamily="50" charset="-127"/>
                <a:ea typeface="나눔스퀘어_ac Bold" panose="020B0600000101010101" pitchFamily="50" charset="-127"/>
              </a:rPr>
              <a:t>퍼미션을</a:t>
            </a:r>
            <a:r>
              <a:rPr lang="ko-KR" altLang="en-US" sz="2000" b="1" dirty="0">
                <a:latin typeface="나눔스퀘어_ac Bold" panose="020B0600000101010101" pitchFamily="50" charset="-127"/>
                <a:ea typeface="나눔스퀘어_ac Bold" panose="020B0600000101010101" pitchFamily="50" charset="-127"/>
              </a:rPr>
              <a:t> 바꿔줘야 합니다</a:t>
            </a:r>
            <a:r>
              <a:rPr lang="en-US" altLang="ko-KR" sz="2000" b="1" dirty="0">
                <a:latin typeface="나눔스퀘어_ac Bold" panose="020B0600000101010101" pitchFamily="50" charset="-127"/>
                <a:ea typeface="나눔스퀘어_ac Bold" panose="020B0600000101010101" pitchFamily="50" charset="-127"/>
              </a:rPr>
              <a:t>.</a:t>
            </a:r>
          </a:p>
          <a:p>
            <a:pPr lvl="0">
              <a:defRPr/>
            </a:pPr>
            <a:r>
              <a:rPr lang="en-US" altLang="ko-KR" sz="2000" b="1" dirty="0">
                <a:latin typeface="나눔스퀘어_ac Bold" panose="020B0600000101010101" pitchFamily="50" charset="-127"/>
                <a:ea typeface="나눔스퀘어_ac Bold" panose="020B0600000101010101" pitchFamily="50" charset="-127"/>
              </a:rPr>
              <a:t>2. php.ini </a:t>
            </a:r>
            <a:r>
              <a:rPr lang="ko-KR" altLang="en-US" sz="2000" b="1" dirty="0">
                <a:latin typeface="나눔스퀘어_ac Bold" panose="020B0600000101010101" pitchFamily="50" charset="-127"/>
                <a:ea typeface="나눔스퀘어_ac Bold" panose="020B0600000101010101" pitchFamily="50" charset="-127"/>
              </a:rPr>
              <a:t>파일에서 </a:t>
            </a:r>
            <a:r>
              <a:rPr lang="en-US" altLang="ko-KR" sz="2000" b="1" dirty="0">
                <a:latin typeface="나눔스퀘어_ac Bold" panose="020B0600000101010101" pitchFamily="50" charset="-127"/>
                <a:ea typeface="나눔스퀘어_ac Bold" panose="020B0600000101010101" pitchFamily="50" charset="-127"/>
              </a:rPr>
              <a:t>GD</a:t>
            </a:r>
            <a:r>
              <a:rPr lang="ko-KR" altLang="en-US" sz="2000" b="1" dirty="0">
                <a:latin typeface="나눔스퀘어_ac Bold" panose="020B0600000101010101" pitchFamily="50" charset="-127"/>
                <a:ea typeface="나눔스퀘어_ac Bold" panose="020B0600000101010101" pitchFamily="50" charset="-127"/>
              </a:rPr>
              <a:t>라이브러리</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와 관련된 주석을 풀지 않아서 생기는 문제입니다</a:t>
            </a:r>
            <a:r>
              <a:rPr lang="en-US" altLang="ko-KR" sz="2000" b="1" dirty="0">
                <a:latin typeface="나눔스퀘어_ac Bold" panose="020B0600000101010101" pitchFamily="50" charset="-127"/>
                <a:ea typeface="나눔스퀘어_ac Bold" panose="020B0600000101010101" pitchFamily="50" charset="-127"/>
              </a:rPr>
              <a:t>.</a:t>
            </a:r>
          </a:p>
          <a:p>
            <a:pPr lvl="0">
              <a:defRPr/>
            </a:pPr>
            <a:r>
              <a:rPr lang="en-US" altLang="ko-KR" sz="2000" b="1" dirty="0">
                <a:latin typeface="나눔스퀘어_ac Bold" panose="020B0600000101010101" pitchFamily="50" charset="-127"/>
                <a:ea typeface="나눔스퀘어_ac Bold" panose="020B0600000101010101" pitchFamily="50" charset="-127"/>
              </a:rPr>
              <a:t>3.php.ini </a:t>
            </a:r>
            <a:r>
              <a:rPr lang="ko-KR" altLang="en-US" sz="2000" b="1" dirty="0">
                <a:latin typeface="나눔스퀘어_ac Bold" panose="020B0600000101010101" pitchFamily="50" charset="-127"/>
                <a:ea typeface="나눔스퀘어_ac Bold" panose="020B0600000101010101" pitchFamily="50" charset="-127"/>
              </a:rPr>
              <a:t>파일에서 </a:t>
            </a:r>
            <a:r>
              <a:rPr lang="en-US" altLang="ko-KR" sz="2000" b="1" dirty="0" err="1">
                <a:latin typeface="나눔스퀘어_ac Bold" panose="020B0600000101010101" pitchFamily="50" charset="-127"/>
                <a:ea typeface="나눔스퀘어_ac Bold" panose="020B0600000101010101" pitchFamily="50" charset="-127"/>
              </a:rPr>
              <a:t>fileinfo</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와 관련된 주석을 풀지 않아서 생기는 문제입니다</a:t>
            </a:r>
            <a:r>
              <a:rPr lang="en-US" altLang="ko-KR" sz="2000" b="1" dirty="0">
                <a:latin typeface="나눔스퀘어_ac Bold" panose="020B0600000101010101" pitchFamily="50" charset="-127"/>
                <a:ea typeface="나눔스퀘어_ac Bold" panose="020B0600000101010101" pitchFamily="50" charset="-127"/>
              </a:rPr>
              <a:t>.</a:t>
            </a:r>
          </a:p>
          <a:p>
            <a:pPr lvl="0">
              <a:defRPr/>
            </a:pPr>
            <a:endParaRPr lang="en-US" altLang="ko-KR"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p:txBody>
      </p:sp>
      <p:pic>
        <p:nvPicPr>
          <p:cNvPr id="9" name="그림 8"/>
          <p:cNvPicPr>
            <a:picLocks noChangeAspect="1"/>
          </p:cNvPicPr>
          <p:nvPr/>
        </p:nvPicPr>
        <p:blipFill rotWithShape="1">
          <a:blip r:embed="rId3"/>
          <a:stretch>
            <a:fillRect/>
          </a:stretch>
        </p:blipFill>
        <p:spPr>
          <a:xfrm>
            <a:off x="398108" y="2295031"/>
            <a:ext cx="6241715" cy="3062121"/>
          </a:xfrm>
          <a:prstGeom prst="rect">
            <a:avLst/>
          </a:prstGeom>
        </p:spPr>
      </p:pic>
      <p:sp>
        <p:nvSpPr>
          <p:cNvPr id="10" name="직사각형 9"/>
          <p:cNvSpPr/>
          <p:nvPr/>
        </p:nvSpPr>
        <p:spPr>
          <a:xfrm>
            <a:off x="2335457" y="3124790"/>
            <a:ext cx="3538213" cy="13517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415837694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5" name="텍스트 개체 틀 5"/>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26" name="텍스트 개체 틀 5"/>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27" name="텍스트 개체 틀 5"/>
          <p:cNvSpPr txBox="1"/>
          <p:nvPr/>
        </p:nvSpPr>
        <p:spPr>
          <a:xfrm>
            <a:off x="633181" y="6510478"/>
            <a:ext cx="5843819" cy="247874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r>
              <a:rPr lang="en-US" altLang="ko-KR" sz="2000">
                <a:latin typeface="DX국민시대"/>
                <a:ea typeface="DX국민시대"/>
              </a:rPr>
              <a:t> </a:t>
            </a:r>
            <a:endParaRPr lang="en-US" altLang="ko-KR" sz="2000">
              <a:ea typeface="DX국민시대"/>
            </a:endParaRPr>
          </a:p>
          <a:p>
            <a:pPr lvl="0">
              <a:defRPr/>
            </a:pPr>
            <a:r>
              <a:rPr lang="en-US" altLang="ko-KR" sz="2000">
                <a:latin typeface="DX국민시대"/>
                <a:ea typeface="DX국민시대"/>
              </a:rPr>
              <a:t> </a:t>
            </a:r>
            <a:endParaRPr lang="en-US" altLang="ko-KR" sz="2000">
              <a:ea typeface="DX국민시대"/>
            </a:endParaRPr>
          </a:p>
        </p:txBody>
      </p:sp>
      <p:pic>
        <p:nvPicPr>
          <p:cNvPr id="28" name="그림 27"/>
          <p:cNvPicPr>
            <a:picLocks noChangeAspect="1"/>
          </p:cNvPicPr>
          <p:nvPr/>
        </p:nvPicPr>
        <p:blipFill rotWithShape="1">
          <a:blip r:embed="rId3"/>
          <a:stretch>
            <a:fillRect/>
          </a:stretch>
        </p:blipFill>
        <p:spPr>
          <a:xfrm>
            <a:off x="490306" y="1737597"/>
            <a:ext cx="2634557" cy="1381125"/>
          </a:xfrm>
          <a:prstGeom prst="rect">
            <a:avLst/>
          </a:prstGeom>
        </p:spPr>
      </p:pic>
      <p:sp>
        <p:nvSpPr>
          <p:cNvPr id="29" name="직사각형 28"/>
          <p:cNvSpPr/>
          <p:nvPr/>
        </p:nvSpPr>
        <p:spPr>
          <a:xfrm>
            <a:off x="499526" y="2246014"/>
            <a:ext cx="1486846" cy="2951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30" name="그림 29"/>
          <p:cNvPicPr>
            <a:picLocks noChangeAspect="1"/>
          </p:cNvPicPr>
          <p:nvPr/>
        </p:nvPicPr>
        <p:blipFill rotWithShape="1">
          <a:blip r:embed="rId4"/>
          <a:stretch>
            <a:fillRect/>
          </a:stretch>
        </p:blipFill>
        <p:spPr>
          <a:xfrm>
            <a:off x="562477" y="3407844"/>
            <a:ext cx="1727535" cy="2200272"/>
          </a:xfrm>
          <a:prstGeom prst="rect">
            <a:avLst/>
          </a:prstGeom>
        </p:spPr>
      </p:pic>
      <p:sp>
        <p:nvSpPr>
          <p:cNvPr id="31" name="직사각형 30"/>
          <p:cNvSpPr/>
          <p:nvPr/>
        </p:nvSpPr>
        <p:spPr>
          <a:xfrm>
            <a:off x="978897" y="5354707"/>
            <a:ext cx="648824" cy="2534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32" name="그림 31"/>
          <p:cNvPicPr>
            <a:picLocks noChangeAspect="1"/>
          </p:cNvPicPr>
          <p:nvPr/>
        </p:nvPicPr>
        <p:blipFill rotWithShape="1">
          <a:blip r:embed="rId5"/>
          <a:stretch>
            <a:fillRect/>
          </a:stretch>
        </p:blipFill>
        <p:spPr>
          <a:xfrm>
            <a:off x="3508691" y="1804024"/>
            <a:ext cx="2918997" cy="1872041"/>
          </a:xfrm>
          <a:prstGeom prst="rect">
            <a:avLst/>
          </a:prstGeom>
        </p:spPr>
      </p:pic>
      <p:sp>
        <p:nvSpPr>
          <p:cNvPr id="33" name="직사각형 32"/>
          <p:cNvSpPr/>
          <p:nvPr/>
        </p:nvSpPr>
        <p:spPr>
          <a:xfrm>
            <a:off x="5439708" y="3335200"/>
            <a:ext cx="849465" cy="3011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34" name="그림 33"/>
          <p:cNvPicPr>
            <a:picLocks noChangeAspect="1"/>
          </p:cNvPicPr>
          <p:nvPr/>
        </p:nvPicPr>
        <p:blipFill rotWithShape="1">
          <a:blip r:embed="rId6"/>
          <a:stretch>
            <a:fillRect/>
          </a:stretch>
        </p:blipFill>
        <p:spPr>
          <a:xfrm>
            <a:off x="3314700" y="3755484"/>
            <a:ext cx="2917974" cy="2118233"/>
          </a:xfrm>
          <a:prstGeom prst="rect">
            <a:avLst/>
          </a:prstGeom>
        </p:spPr>
      </p:pic>
      <p:sp>
        <p:nvSpPr>
          <p:cNvPr id="35" name="직사각형 34"/>
          <p:cNvSpPr/>
          <p:nvPr/>
        </p:nvSpPr>
        <p:spPr>
          <a:xfrm>
            <a:off x="4790884" y="5602035"/>
            <a:ext cx="648824" cy="2534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36" name="그림 35"/>
          <p:cNvPicPr>
            <a:picLocks noChangeAspect="1"/>
          </p:cNvPicPr>
          <p:nvPr/>
        </p:nvPicPr>
        <p:blipFill rotWithShape="1">
          <a:blip r:embed="rId7"/>
          <a:stretch>
            <a:fillRect/>
          </a:stretch>
        </p:blipFill>
        <p:spPr>
          <a:xfrm>
            <a:off x="302539" y="6058847"/>
            <a:ext cx="3341303" cy="1780770"/>
          </a:xfrm>
          <a:prstGeom prst="rect">
            <a:avLst/>
          </a:prstGeom>
        </p:spPr>
      </p:pic>
      <p:sp>
        <p:nvSpPr>
          <p:cNvPr id="37" name="직사각형 36"/>
          <p:cNvSpPr/>
          <p:nvPr/>
        </p:nvSpPr>
        <p:spPr>
          <a:xfrm>
            <a:off x="250641" y="7011348"/>
            <a:ext cx="509753" cy="316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38" name="직사각형 37"/>
          <p:cNvSpPr/>
          <p:nvPr/>
        </p:nvSpPr>
        <p:spPr>
          <a:xfrm>
            <a:off x="2488759" y="7523277"/>
            <a:ext cx="509753" cy="3163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39" name="그림 38"/>
          <p:cNvPicPr>
            <a:picLocks noChangeAspect="1"/>
          </p:cNvPicPr>
          <p:nvPr/>
        </p:nvPicPr>
        <p:blipFill rotWithShape="1">
          <a:blip r:embed="rId8"/>
          <a:stretch>
            <a:fillRect/>
          </a:stretch>
        </p:blipFill>
        <p:spPr>
          <a:xfrm>
            <a:off x="3876291" y="6372477"/>
            <a:ext cx="2791209" cy="1153510"/>
          </a:xfrm>
          <a:prstGeom prst="rect">
            <a:avLst/>
          </a:prstGeom>
        </p:spPr>
      </p:pic>
      <p:sp>
        <p:nvSpPr>
          <p:cNvPr id="40" name="직사각형 39"/>
          <p:cNvSpPr/>
          <p:nvPr/>
        </p:nvSpPr>
        <p:spPr>
          <a:xfrm>
            <a:off x="3897554" y="6454209"/>
            <a:ext cx="2051908" cy="3998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41" name="텍스트 개체 틀 5"/>
          <p:cNvSpPr txBox="1"/>
          <p:nvPr/>
        </p:nvSpPr>
        <p:spPr>
          <a:xfrm>
            <a:off x="379470" y="7984744"/>
            <a:ext cx="6099060" cy="2782633"/>
          </a:xfrm>
          <a:prstGeom prst="rect">
            <a:avLst/>
          </a:prstGeom>
        </p:spPr>
        <p:txBody>
          <a:bodyPr vert="horz" lIns="91440" tIns="45720" rIns="91440" bIns="45720">
            <a:normAutofit lnSpcReduction="1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b="1" dirty="0">
                <a:latin typeface="나눔스퀘어_ac Bold" panose="020B0600000101010101" pitchFamily="50" charset="-127"/>
                <a:ea typeface="나눔스퀘어_ac Bold" panose="020B0600000101010101" pitchFamily="50" charset="-127"/>
              </a:rPr>
              <a:t>C:\inethub\test\xe </a:t>
            </a:r>
            <a:r>
              <a:rPr lang="ko-KR" altLang="en-US" sz="2000" b="1" dirty="0">
                <a:latin typeface="나눔스퀘어_ac Bold" panose="020B0600000101010101" pitchFamily="50" charset="-127"/>
                <a:ea typeface="나눔스퀘어_ac Bold" panose="020B0600000101010101" pitchFamily="50" charset="-127"/>
              </a:rPr>
              <a:t>경로 밑에 </a:t>
            </a:r>
            <a:r>
              <a:rPr lang="en-US" altLang="ko-KR" sz="2000" b="1" dirty="0">
                <a:latin typeface="나눔스퀘어_ac Bold" panose="020B0600000101010101" pitchFamily="50" charset="-127"/>
                <a:ea typeface="나눔스퀘어_ac Bold" panose="020B0600000101010101" pitchFamily="50" charset="-127"/>
              </a:rPr>
              <a:t>[</a:t>
            </a:r>
            <a:r>
              <a:rPr lang="en-US" altLang="ko-KR" sz="2000" b="1" dirty="0" err="1">
                <a:latin typeface="나눔스퀘어_ac Bold" panose="020B0600000101010101" pitchFamily="50" charset="-127"/>
                <a:ea typeface="나눔스퀘어_ac Bold" panose="020B0600000101010101" pitchFamily="50" charset="-127"/>
              </a:rPr>
              <a:t>xe</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디렉토리를 </a:t>
            </a:r>
            <a:r>
              <a:rPr lang="ko-KR" altLang="en-US" sz="2000" b="1" dirty="0" err="1">
                <a:latin typeface="나눔스퀘어_ac Bold" panose="020B0600000101010101" pitchFamily="50" charset="-127"/>
                <a:ea typeface="나눔스퀘어_ac Bold" panose="020B0600000101010101" pitchFamily="50" charset="-127"/>
              </a:rPr>
              <a:t>우클릭하여</a:t>
            </a:r>
            <a:r>
              <a:rPr lang="ko-KR" altLang="en-US" sz="2000" b="1" dirty="0">
                <a:latin typeface="나눔스퀘어_ac Bold" panose="020B0600000101010101" pitchFamily="50" charset="-127"/>
                <a:ea typeface="나눔스퀘어_ac Bold" panose="020B0600000101010101" pitchFamily="50" charset="-127"/>
              </a:rPr>
              <a:t> </a:t>
            </a:r>
            <a:r>
              <a:rPr lang="en-US" altLang="ko-KR" sz="2000" b="1" dirty="0">
                <a:latin typeface="나눔스퀘어_ac Bold" panose="020B0600000101010101" pitchFamily="50" charset="-127"/>
                <a:ea typeface="나눔스퀘어_ac Bold" panose="020B0600000101010101" pitchFamily="50" charset="-127"/>
              </a:rPr>
              <a:t>[</a:t>
            </a:r>
            <a:r>
              <a:rPr lang="ko-KR" altLang="en-US" sz="2000" b="1" dirty="0">
                <a:latin typeface="나눔스퀘어_ac Bold" panose="020B0600000101010101" pitchFamily="50" charset="-127"/>
                <a:ea typeface="나눔스퀘어_ac Bold" panose="020B0600000101010101" pitchFamily="50" charset="-127"/>
              </a:rPr>
              <a:t>속성</a:t>
            </a:r>
            <a:r>
              <a:rPr lang="en-US" altLang="ko-KR" sz="2000" b="1" dirty="0">
                <a:latin typeface="나눔스퀘어_ac Bold" panose="020B0600000101010101" pitchFamily="50" charset="-127"/>
                <a:ea typeface="나눔스퀘어_ac Bold" panose="020B0600000101010101" pitchFamily="50" charset="-127"/>
              </a:rPr>
              <a:t>]</a:t>
            </a:r>
            <a:r>
              <a:rPr lang="ko-KR" altLang="en-US" sz="2000" b="1" dirty="0">
                <a:latin typeface="나눔스퀘어_ac Bold" panose="020B0600000101010101" pitchFamily="50" charset="-127"/>
                <a:ea typeface="나눔스퀘어_ac Bold" panose="020B0600000101010101" pitchFamily="50" charset="-127"/>
              </a:rPr>
              <a:t>을 클릭합니다</a:t>
            </a:r>
            <a:r>
              <a:rPr lang="en-US" altLang="ko-KR" sz="2000" b="1" dirty="0">
                <a:latin typeface="나눔스퀘어_ac Bold" panose="020B0600000101010101" pitchFamily="50" charset="-127"/>
                <a:ea typeface="나눔스퀘어_ac Bold" panose="020B0600000101010101" pitchFamily="50" charset="-127"/>
              </a:rPr>
              <a:t>.</a:t>
            </a:r>
          </a:p>
          <a:p>
            <a:pPr lvl="0">
              <a:defRPr/>
            </a:pPr>
            <a:r>
              <a:rPr lang="en-US" altLang="ko-KR" sz="2000" b="1" dirty="0">
                <a:latin typeface="나눔스퀘어_ac Bold" panose="020B0600000101010101" pitchFamily="50" charset="-127"/>
                <a:ea typeface="나눔스퀘어_ac Bold" panose="020B0600000101010101" pitchFamily="50" charset="-127"/>
              </a:rPr>
              <a:t>[</a:t>
            </a:r>
            <a:r>
              <a:rPr lang="en-US" altLang="ko-KR" sz="2000" b="1" dirty="0" err="1">
                <a:latin typeface="나눔스퀘어_ac Bold" panose="020B0600000101010101" pitchFamily="50" charset="-127"/>
                <a:ea typeface="나눔스퀘어_ac Bold" panose="020B0600000101010101" pitchFamily="50" charset="-127"/>
              </a:rPr>
              <a:t>xe</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속성</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창이 뜨면 </a:t>
            </a:r>
            <a:r>
              <a:rPr lang="en-US" altLang="ko-KR" sz="2000" b="1" dirty="0">
                <a:latin typeface="나눔스퀘어_ac Bold" panose="020B0600000101010101" pitchFamily="50" charset="-127"/>
                <a:ea typeface="나눔스퀘어_ac Bold" panose="020B0600000101010101" pitchFamily="50" charset="-127"/>
              </a:rPr>
              <a:t>[</a:t>
            </a:r>
            <a:r>
              <a:rPr lang="ko-KR" altLang="en-US" sz="2000" b="1" dirty="0">
                <a:latin typeface="나눔스퀘어_ac Bold" panose="020B0600000101010101" pitchFamily="50" charset="-127"/>
                <a:ea typeface="나눔스퀘어_ac Bold" panose="020B0600000101010101" pitchFamily="50" charset="-127"/>
              </a:rPr>
              <a:t>보안</a:t>
            </a:r>
            <a:r>
              <a:rPr lang="en-US" altLang="ko-KR" sz="2000" b="1" dirty="0">
                <a:latin typeface="나눔스퀘어_ac Bold" panose="020B0600000101010101" pitchFamily="50" charset="-127"/>
                <a:ea typeface="나눔스퀘어_ac Bold" panose="020B0600000101010101" pitchFamily="50" charset="-127"/>
              </a:rPr>
              <a:t>]-[</a:t>
            </a:r>
            <a:r>
              <a:rPr lang="ko-KR" altLang="en-US" sz="2000" b="1" dirty="0">
                <a:latin typeface="나눔스퀘어_ac Bold" panose="020B0600000101010101" pitchFamily="50" charset="-127"/>
                <a:ea typeface="나눔스퀘어_ac Bold" panose="020B0600000101010101" pitchFamily="50" charset="-127"/>
              </a:rPr>
              <a:t>편집</a:t>
            </a:r>
            <a:r>
              <a:rPr lang="en-US" altLang="ko-KR" sz="2000" b="1" dirty="0">
                <a:latin typeface="나눔스퀘어_ac Bold" panose="020B0600000101010101" pitchFamily="50" charset="-127"/>
                <a:ea typeface="나눔스퀘어_ac Bold" panose="020B0600000101010101" pitchFamily="50" charset="-127"/>
              </a:rPr>
              <a:t>]-[</a:t>
            </a:r>
            <a:r>
              <a:rPr lang="ko-KR" altLang="en-US" sz="2000" b="1" dirty="0">
                <a:latin typeface="나눔스퀘어_ac Bold" panose="020B0600000101010101" pitchFamily="50" charset="-127"/>
                <a:ea typeface="나눔스퀘어_ac Bold" panose="020B0600000101010101" pitchFamily="50" charset="-127"/>
              </a:rPr>
              <a:t>추가</a:t>
            </a:r>
            <a:r>
              <a:rPr lang="en-US" altLang="ko-KR" sz="2000" b="1" dirty="0">
                <a:latin typeface="나눔스퀘어_ac Bold" panose="020B0600000101010101" pitchFamily="50" charset="-127"/>
                <a:ea typeface="나눔스퀘어_ac Bold" panose="020B0600000101010101" pitchFamily="50" charset="-127"/>
              </a:rPr>
              <a:t>]</a:t>
            </a:r>
          </a:p>
          <a:p>
            <a:pPr lvl="0">
              <a:defRPr/>
            </a:pPr>
            <a:r>
              <a:rPr lang="en-US" altLang="ko-KR" sz="2000" b="1" dirty="0">
                <a:latin typeface="나눔스퀘어_ac Bold" panose="020B0600000101010101" pitchFamily="50" charset="-127"/>
                <a:ea typeface="나눔스퀘어_ac Bold" panose="020B0600000101010101" pitchFamily="50" charset="-127"/>
              </a:rPr>
              <a:t>-[IUSR]</a:t>
            </a:r>
            <a:r>
              <a:rPr lang="ko-KR" altLang="en-US" sz="2000" b="1" dirty="0">
                <a:latin typeface="나눔스퀘어_ac Bold" panose="020B0600000101010101" pitchFamily="50" charset="-127"/>
                <a:ea typeface="나눔스퀘어_ac Bold" panose="020B0600000101010101" pitchFamily="50" charset="-127"/>
              </a:rPr>
              <a:t>입력 후에</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사용 권한의 모든 권한</a:t>
            </a:r>
          </a:p>
          <a:p>
            <a:pPr lvl="0">
              <a:defRPr/>
            </a:pPr>
            <a:r>
              <a:rPr lang="en-US" altLang="ko-KR" sz="2000" b="1" dirty="0">
                <a:latin typeface="나눔스퀘어_ac Bold" panose="020B0600000101010101" pitchFamily="50" charset="-127"/>
                <a:ea typeface="나눔스퀘어_ac Bold" panose="020B0600000101010101" pitchFamily="50" charset="-127"/>
              </a:rPr>
              <a:t>[</a:t>
            </a:r>
            <a:r>
              <a:rPr lang="ko-KR" altLang="en-US" sz="2000" b="1" dirty="0">
                <a:latin typeface="나눔스퀘어_ac Bold" panose="020B0600000101010101" pitchFamily="50" charset="-127"/>
                <a:ea typeface="나눔스퀘어_ac Bold" panose="020B0600000101010101" pitchFamily="50" charset="-127"/>
              </a:rPr>
              <a:t>허용</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을 체크하고 확인을 클릭합니다</a:t>
            </a:r>
            <a:r>
              <a:rPr lang="en-US" altLang="ko-KR" sz="2000" b="1" dirty="0">
                <a:latin typeface="나눔스퀘어_ac Bold" panose="020B0600000101010101" pitchFamily="50" charset="-127"/>
                <a:ea typeface="나눔스퀘어_ac Bold" panose="020B0600000101010101" pitchFamily="50" charset="-127"/>
              </a:rPr>
              <a:t>.</a:t>
            </a:r>
          </a:p>
          <a:p>
            <a:pPr lvl="0">
              <a:defRPr/>
            </a:pPr>
            <a:endParaRPr lang="en-US" altLang="ko-KR"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p:txBody>
      </p:sp>
    </p:spTree>
    <p:extLst>
      <p:ext uri="{BB962C8B-B14F-4D97-AF65-F5344CB8AC3E}">
        <p14:creationId xmlns:p14="http://schemas.microsoft.com/office/powerpoint/2010/main" val="16643696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3661A93-3991-4913-94F3-62BD06023FE5}"/>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endParaRPr>
          </a:p>
        </p:txBody>
      </p:sp>
      <p:sp>
        <p:nvSpPr>
          <p:cNvPr id="13" name="사각형: 둥근 위쪽 모서리 12">
            <a:extLst>
              <a:ext uri="{FF2B5EF4-FFF2-40B4-BE49-F238E27FC236}">
                <a16:creationId xmlns:a16="http://schemas.microsoft.com/office/drawing/2014/main" id="{4970B356-884D-4505-A465-39E0CB9344B0}"/>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cxnSp>
        <p:nvCxnSpPr>
          <p:cNvPr id="15" name="직선 연결선 14">
            <a:extLst>
              <a:ext uri="{FF2B5EF4-FFF2-40B4-BE49-F238E27FC236}">
                <a16:creationId xmlns:a16="http://schemas.microsoft.com/office/drawing/2014/main" id="{BB863F2B-21ED-448C-B9E9-BA83394EBDB1}"/>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내용 개체 틀 5">
            <a:extLst>
              <a:ext uri="{FF2B5EF4-FFF2-40B4-BE49-F238E27FC236}">
                <a16:creationId xmlns:a16="http://schemas.microsoft.com/office/drawing/2014/main" id="{E65F6B49-F820-42BB-BBF5-01A3A0412918}"/>
              </a:ext>
            </a:extLst>
          </p:cNvPr>
          <p:cNvSpPr>
            <a:spLocks noGrp="1"/>
          </p:cNvSpPr>
          <p:nvPr>
            <p:ph sz="half" idx="1"/>
          </p:nvPr>
        </p:nvSpPr>
        <p:spPr>
          <a:xfrm>
            <a:off x="471487" y="1968498"/>
            <a:ext cx="5902671" cy="6953782"/>
          </a:xfrm>
        </p:spPr>
        <p:txBody>
          <a:bodyPr/>
          <a:lstStyle/>
          <a:p>
            <a:r>
              <a:rPr lang="en-US" altLang="ko-KR" b="1" dirty="0" err="1">
                <a:latin typeface="나눔스퀘어_ac Bold" panose="020B0600000101010101" pitchFamily="50" charset="-127"/>
                <a:ea typeface="나눔스퀘어_ac Bold" panose="020B0600000101010101" pitchFamily="50" charset="-127"/>
              </a:rPr>
              <a:t>mariadb</a:t>
            </a:r>
            <a:r>
              <a:rPr lang="en-US" altLang="ko-KR" b="1" dirty="0">
                <a:latin typeface="나눔스퀘어_ac Bold" panose="020B0600000101010101" pitchFamily="50" charset="-127"/>
                <a:ea typeface="나눔스퀘어_ac Bold" panose="020B0600000101010101" pitchFamily="50" charset="-127"/>
              </a:rPr>
              <a:t> </a:t>
            </a:r>
            <a:r>
              <a:rPr lang="ko-KR" altLang="en-US" b="1" dirty="0">
                <a:latin typeface="나눔스퀘어_ac Bold" panose="020B0600000101010101" pitchFamily="50" charset="-127"/>
                <a:ea typeface="나눔스퀘어_ac Bold" panose="020B0600000101010101" pitchFamily="50" charset="-127"/>
              </a:rPr>
              <a:t>다운로드</a:t>
            </a:r>
            <a:endParaRPr lang="en-US" altLang="ko-KR" b="1" dirty="0">
              <a:latin typeface="나눔스퀘어_ac Bold" panose="020B0600000101010101" pitchFamily="50" charset="-127"/>
              <a:ea typeface="나눔스퀘어_ac Bold" panose="020B0600000101010101" pitchFamily="50" charset="-127"/>
            </a:endParaRPr>
          </a:p>
          <a:p>
            <a:pPr lvl="1"/>
            <a:r>
              <a:rPr lang="en-US" altLang="ko-KR" dirty="0">
                <a:latin typeface="나눔스퀘어_ac Bold" panose="020B0600000101010101" pitchFamily="50" charset="-127"/>
                <a:ea typeface="나눔스퀘어_ac Bold" panose="020B0600000101010101" pitchFamily="50" charset="-127"/>
              </a:rPr>
              <a:t>https://downloads.mariadb.org/</a:t>
            </a:r>
          </a:p>
        </p:txBody>
      </p:sp>
      <p:sp>
        <p:nvSpPr>
          <p:cNvPr id="8" name="제목 3">
            <a:extLst>
              <a:ext uri="{FF2B5EF4-FFF2-40B4-BE49-F238E27FC236}">
                <a16:creationId xmlns:a16="http://schemas.microsoft.com/office/drawing/2014/main" id="{ED47AF2C-B974-46B6-81CF-96076E8B7264}"/>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다운로드</a:t>
            </a:r>
          </a:p>
        </p:txBody>
      </p:sp>
      <p:sp>
        <p:nvSpPr>
          <p:cNvPr id="9" name="텍스트 개체 틀 5">
            <a:extLst>
              <a:ext uri="{FF2B5EF4-FFF2-40B4-BE49-F238E27FC236}">
                <a16:creationId xmlns:a16="http://schemas.microsoft.com/office/drawing/2014/main" id="{63C85473-C3D8-4649-AF00-3A399D1E20C2}"/>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pic>
        <p:nvPicPr>
          <p:cNvPr id="10" name="그림 개체 틀 4">
            <a:extLst>
              <a:ext uri="{FF2B5EF4-FFF2-40B4-BE49-F238E27FC236}">
                <a16:creationId xmlns:a16="http://schemas.microsoft.com/office/drawing/2014/main" id="{DF218D1D-0A82-452B-A361-3AB4FAA92ACB}"/>
              </a:ext>
            </a:extLst>
          </p:cNvPr>
          <p:cNvPicPr>
            <a:picLocks noChangeAspect="1"/>
          </p:cNvPicPr>
          <p:nvPr/>
        </p:nvPicPr>
        <p:blipFill>
          <a:blip r:embed="rId2">
            <a:extLst>
              <a:ext uri="{28A0092B-C50C-407E-A947-70E740481C1C}">
                <a14:useLocalDpi xmlns:a14="http://schemas.microsoft.com/office/drawing/2010/main" val="0"/>
              </a:ext>
            </a:extLst>
          </a:blip>
          <a:srcRect t="981" b="981"/>
          <a:stretch/>
        </p:blipFill>
        <p:spPr>
          <a:xfrm>
            <a:off x="473075" y="3030380"/>
            <a:ext cx="5911850" cy="4686300"/>
          </a:xfrm>
          <a:prstGeom prst="rect">
            <a:avLst/>
          </a:prstGeom>
          <a:ln w="12700">
            <a:solidFill>
              <a:schemeClr val="tx1"/>
            </a:solidFill>
          </a:ln>
        </p:spPr>
      </p:pic>
      <p:sp>
        <p:nvSpPr>
          <p:cNvPr id="11" name="직사각형 10">
            <a:extLst>
              <a:ext uri="{FF2B5EF4-FFF2-40B4-BE49-F238E27FC236}">
                <a16:creationId xmlns:a16="http://schemas.microsoft.com/office/drawing/2014/main" id="{3A0E2C73-3BB2-441C-BF2C-73CAD8E510D4}"/>
              </a:ext>
            </a:extLst>
          </p:cNvPr>
          <p:cNvSpPr/>
          <p:nvPr/>
        </p:nvSpPr>
        <p:spPr>
          <a:xfrm>
            <a:off x="2680121" y="6336505"/>
            <a:ext cx="2549104" cy="45005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045273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758940" y="6358535"/>
            <a:ext cx="6099060" cy="278263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나눔스퀘어_ac Bold" panose="020B0600000101010101" pitchFamily="50" charset="-127"/>
                <a:ea typeface="나눔스퀘어_ac Bold" panose="020B0600000101010101" pitchFamily="50" charset="-127"/>
              </a:rPr>
              <a:t>앞서 수정하였던 </a:t>
            </a:r>
            <a:r>
              <a:rPr lang="en-US" altLang="ko-KR" sz="2000" dirty="0">
                <a:latin typeface="나눔스퀘어_ac Bold" panose="020B0600000101010101" pitchFamily="50" charset="-127"/>
                <a:ea typeface="나눔스퀘어_ac Bold" panose="020B0600000101010101" pitchFamily="50" charset="-127"/>
              </a:rPr>
              <a:t>php.ini </a:t>
            </a:r>
            <a:r>
              <a:rPr lang="ko-KR" altLang="en-US" sz="2000" dirty="0">
                <a:latin typeface="나눔스퀘어_ac Bold" panose="020B0600000101010101" pitchFamily="50" charset="-127"/>
                <a:ea typeface="나눔스퀘어_ac Bold" panose="020B0600000101010101" pitchFamily="50" charset="-127"/>
              </a:rPr>
              <a:t>파일을 열고</a:t>
            </a:r>
          </a:p>
          <a:p>
            <a:pPr lvl="0">
              <a:defRPr/>
            </a:pPr>
            <a:r>
              <a:rPr lang="en-US" altLang="ko-KR" sz="2000" dirty="0">
                <a:latin typeface="나눔스퀘어_ac Bold" panose="020B0600000101010101" pitchFamily="50" charset="-127"/>
                <a:ea typeface="나눔스퀘어_ac Bold" panose="020B0600000101010101" pitchFamily="50" charset="-127"/>
              </a:rPr>
              <a:t>;extension=gd2 </a:t>
            </a:r>
            <a:r>
              <a:rPr lang="ko-KR" altLang="en-US" sz="2000" dirty="0">
                <a:latin typeface="나눔스퀘어_ac Bold" panose="020B0600000101010101" pitchFamily="50" charset="-127"/>
                <a:ea typeface="나눔스퀘어_ac Bold" panose="020B0600000101010101" pitchFamily="50" charset="-127"/>
              </a:rPr>
              <a:t>앞의 주석을 제거합니다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en-US" altLang="ko-KR"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p:txBody>
      </p:sp>
      <p:pic>
        <p:nvPicPr>
          <p:cNvPr id="9" name="그림 8"/>
          <p:cNvPicPr>
            <a:picLocks noChangeAspect="1"/>
          </p:cNvPicPr>
          <p:nvPr/>
        </p:nvPicPr>
        <p:blipFill rotWithShape="1">
          <a:blip r:embed="rId3"/>
          <a:stretch>
            <a:fillRect/>
          </a:stretch>
        </p:blipFill>
        <p:spPr>
          <a:xfrm>
            <a:off x="1048121" y="2193954"/>
            <a:ext cx="4968094" cy="3234497"/>
          </a:xfrm>
          <a:prstGeom prst="rect">
            <a:avLst/>
          </a:prstGeom>
        </p:spPr>
      </p:pic>
      <p:sp>
        <p:nvSpPr>
          <p:cNvPr id="10" name="직사각형 9"/>
          <p:cNvSpPr/>
          <p:nvPr/>
        </p:nvSpPr>
        <p:spPr>
          <a:xfrm>
            <a:off x="990161" y="5107261"/>
            <a:ext cx="1514500" cy="3211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7936959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6965343"/>
            <a:ext cx="5843819" cy="2023884"/>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나눔스퀘어_ac Bold" panose="020B0600000101010101" pitchFamily="50" charset="-127"/>
                <a:ea typeface="나눔스퀘어_ac Bold" panose="020B0600000101010101" pitchFamily="50" charset="-127"/>
              </a:rPr>
              <a:t>마찬가지로 </a:t>
            </a:r>
            <a:r>
              <a:rPr lang="en-US" altLang="ko-KR" sz="2000" dirty="0">
                <a:latin typeface="나눔스퀘어_ac Bold" panose="020B0600000101010101" pitchFamily="50" charset="-127"/>
                <a:ea typeface="나눔스퀘어_ac Bold" panose="020B0600000101010101" pitchFamily="50" charset="-127"/>
              </a:rPr>
              <a:t>extension=gd2 </a:t>
            </a:r>
            <a:r>
              <a:rPr lang="ko-KR" altLang="en-US" sz="2000" dirty="0">
                <a:latin typeface="나눔스퀘어_ac Bold" panose="020B0600000101010101" pitchFamily="50" charset="-127"/>
                <a:ea typeface="나눔스퀘어_ac Bold" panose="020B0600000101010101" pitchFamily="50" charset="-127"/>
              </a:rPr>
              <a:t>바로 위에 </a:t>
            </a:r>
          </a:p>
          <a:p>
            <a:pPr lvl="0">
              <a:defRPr/>
            </a:pPr>
            <a:r>
              <a:rPr lang="en-US" altLang="ko-KR" sz="2000" dirty="0">
                <a:latin typeface="나눔스퀘어_ac Bold" panose="020B0600000101010101" pitchFamily="50" charset="-127"/>
                <a:ea typeface="나눔스퀘어_ac Bold" panose="020B0600000101010101" pitchFamily="50" charset="-127"/>
              </a:rPr>
              <a:t>;extension=</a:t>
            </a:r>
            <a:r>
              <a:rPr lang="en-US" altLang="ko-KR" sz="2000" dirty="0" err="1">
                <a:latin typeface="나눔스퀘어_ac Bold" panose="020B0600000101010101" pitchFamily="50" charset="-127"/>
                <a:ea typeface="나눔스퀘어_ac Bold" panose="020B0600000101010101" pitchFamily="50" charset="-127"/>
              </a:rPr>
              <a:t>fileinfo</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앞의 주석을 제거하고 저장합니다</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en-US" altLang="ko-KR" sz="2000" dirty="0">
                <a:latin typeface="DX국민시대"/>
                <a:ea typeface="DX국민시대"/>
              </a:rPr>
              <a:t> </a:t>
            </a:r>
            <a:endParaRPr lang="en-US" altLang="ko-KR"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p:txBody>
      </p:sp>
      <p:pic>
        <p:nvPicPr>
          <p:cNvPr id="9" name="그림 8"/>
          <p:cNvPicPr>
            <a:picLocks noChangeAspect="1"/>
          </p:cNvPicPr>
          <p:nvPr/>
        </p:nvPicPr>
        <p:blipFill rotWithShape="1">
          <a:blip r:embed="rId3"/>
          <a:stretch>
            <a:fillRect/>
          </a:stretch>
        </p:blipFill>
        <p:spPr>
          <a:xfrm>
            <a:off x="1824176" y="2035818"/>
            <a:ext cx="2778138" cy="4345801"/>
          </a:xfrm>
          <a:prstGeom prst="rect">
            <a:avLst/>
          </a:prstGeom>
        </p:spPr>
      </p:pic>
      <p:sp>
        <p:nvSpPr>
          <p:cNvPr id="10" name="직사각형 9"/>
          <p:cNvSpPr/>
          <p:nvPr/>
        </p:nvSpPr>
        <p:spPr>
          <a:xfrm>
            <a:off x="1766076" y="6192640"/>
            <a:ext cx="1040733" cy="2806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34087664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7283395"/>
            <a:ext cx="5843819" cy="170583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[IIS </a:t>
            </a:r>
            <a:r>
              <a:rPr lang="ko-KR" altLang="en-US" sz="2000" dirty="0">
                <a:latin typeface="나눔스퀘어_ac Bold" panose="020B0600000101010101" pitchFamily="50" charset="-127"/>
                <a:ea typeface="나눔스퀘어_ac Bold" panose="020B0600000101010101" pitchFamily="50" charset="-127"/>
              </a:rPr>
              <a:t>관리자</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창에서 </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새 웹 플랫폼 구성 요소 가져오기</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를 클릭합니다</a:t>
            </a:r>
            <a:r>
              <a:rPr lang="en-US" altLang="ko-KR" sz="2000" dirty="0">
                <a:latin typeface="나눔스퀘어_ac Bold" panose="020B0600000101010101" pitchFamily="50" charset="-127"/>
                <a:ea typeface="나눔스퀘어_ac Bold" panose="020B0600000101010101" pitchFamily="50" charset="-127"/>
              </a:rPr>
              <a:t>. </a:t>
            </a:r>
          </a:p>
          <a:p>
            <a:pPr lvl="0">
              <a:defRPr/>
            </a:pPr>
            <a:r>
              <a:rPr lang="en-US" altLang="ko-KR" sz="2000" dirty="0">
                <a:latin typeface="DX국민시대"/>
                <a:ea typeface="DX국민시대"/>
              </a:rPr>
              <a:t> </a:t>
            </a:r>
            <a:endParaRPr lang="en-US" altLang="ko-KR" sz="2000" dirty="0">
              <a:ea typeface="DX국민시대"/>
            </a:endParaRPr>
          </a:p>
        </p:txBody>
      </p:sp>
      <p:pic>
        <p:nvPicPr>
          <p:cNvPr id="9" name="그림 8"/>
          <p:cNvPicPr>
            <a:picLocks noChangeAspect="1"/>
          </p:cNvPicPr>
          <p:nvPr/>
        </p:nvPicPr>
        <p:blipFill rotWithShape="1">
          <a:blip r:embed="rId3"/>
          <a:stretch>
            <a:fillRect/>
          </a:stretch>
        </p:blipFill>
        <p:spPr>
          <a:xfrm>
            <a:off x="302539" y="2049462"/>
            <a:ext cx="6336653" cy="4511153"/>
          </a:xfrm>
          <a:prstGeom prst="rect">
            <a:avLst/>
          </a:prstGeom>
        </p:spPr>
      </p:pic>
      <p:sp>
        <p:nvSpPr>
          <p:cNvPr id="10" name="직사각형 9"/>
          <p:cNvSpPr/>
          <p:nvPr/>
        </p:nvSpPr>
        <p:spPr>
          <a:xfrm>
            <a:off x="5420217" y="3489196"/>
            <a:ext cx="1218975" cy="2717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1043668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7283395"/>
            <a:ext cx="5843819" cy="170583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[Install this extension]</a:t>
            </a:r>
            <a:r>
              <a:rPr lang="ko-KR" altLang="en-US" sz="2000" dirty="0">
                <a:latin typeface="나눔스퀘어_ac Bold" panose="020B0600000101010101" pitchFamily="50" charset="-127"/>
                <a:ea typeface="나눔스퀘어_ac Bold" panose="020B0600000101010101" pitchFamily="50" charset="-127"/>
              </a:rPr>
              <a:t> 클릭하여 다운로드 받은 후</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다운받은 경로로 가서 더블 클릭하여 설치를 진행합니다</a:t>
            </a:r>
            <a:r>
              <a:rPr lang="en-US" altLang="ko-KR" sz="2000" dirty="0">
                <a:latin typeface="나눔스퀘어_ac Bold" panose="020B0600000101010101" pitchFamily="50" charset="-127"/>
                <a:ea typeface="나눔스퀘어_ac Bold" panose="020B0600000101010101" pitchFamily="50" charset="-127"/>
              </a:rPr>
              <a:t>. </a:t>
            </a:r>
          </a:p>
          <a:p>
            <a:pPr lvl="0">
              <a:defRPr/>
            </a:pPr>
            <a:r>
              <a:rPr lang="en-US" altLang="ko-KR" sz="2000" dirty="0">
                <a:latin typeface="DX국민시대"/>
                <a:ea typeface="DX국민시대"/>
              </a:rPr>
              <a:t> </a:t>
            </a:r>
            <a:endParaRPr lang="en-US" altLang="ko-KR" sz="2000" dirty="0">
              <a:ea typeface="DX국민시대"/>
            </a:endParaRPr>
          </a:p>
        </p:txBody>
      </p:sp>
      <p:pic>
        <p:nvPicPr>
          <p:cNvPr id="9" name="그림 8"/>
          <p:cNvPicPr>
            <a:picLocks noChangeAspect="1"/>
          </p:cNvPicPr>
          <p:nvPr/>
        </p:nvPicPr>
        <p:blipFill rotWithShape="1">
          <a:blip r:embed="rId3"/>
          <a:stretch>
            <a:fillRect/>
          </a:stretch>
        </p:blipFill>
        <p:spPr>
          <a:xfrm>
            <a:off x="554311" y="2372621"/>
            <a:ext cx="4502719" cy="3474474"/>
          </a:xfrm>
          <a:prstGeom prst="rect">
            <a:avLst/>
          </a:prstGeom>
        </p:spPr>
      </p:pic>
      <p:sp>
        <p:nvSpPr>
          <p:cNvPr id="10" name="직사각형 9"/>
          <p:cNvSpPr/>
          <p:nvPr/>
        </p:nvSpPr>
        <p:spPr>
          <a:xfrm>
            <a:off x="3042778" y="4809891"/>
            <a:ext cx="2014252" cy="59001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011448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7283395"/>
            <a:ext cx="5843819" cy="170583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[I accept…]</a:t>
            </a:r>
            <a:r>
              <a:rPr lang="ko-KR" altLang="en-US" sz="2000" dirty="0">
                <a:latin typeface="나눔스퀘어_ac Bold" panose="020B0600000101010101" pitchFamily="50" charset="-127"/>
                <a:ea typeface="나눔스퀘어_ac Bold" panose="020B0600000101010101" pitchFamily="50" charset="-127"/>
              </a:rPr>
              <a:t> 에 체크하고</a:t>
            </a:r>
            <a:r>
              <a:rPr lang="en-US" altLang="ko-KR" sz="2000" dirty="0">
                <a:latin typeface="나눔스퀘어_ac Bold" panose="020B0600000101010101" pitchFamily="50" charset="-127"/>
                <a:ea typeface="나눔스퀘어_ac Bold" panose="020B0600000101010101" pitchFamily="50" charset="-127"/>
              </a:rPr>
              <a:t> [Install]</a:t>
            </a:r>
          </a:p>
          <a:p>
            <a:pPr lvl="0">
              <a:defRPr/>
            </a:pPr>
            <a:r>
              <a:rPr lang="ko-KR" altLang="en-US" sz="2000" dirty="0">
                <a:latin typeface="나눔스퀘어_ac Bold" panose="020B0600000101010101" pitchFamily="50" charset="-127"/>
                <a:ea typeface="나눔스퀘어_ac Bold" panose="020B0600000101010101" pitchFamily="50" charset="-127"/>
              </a:rPr>
              <a:t>클릭합니다</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en-US" altLang="ko-KR" sz="2000" dirty="0">
                <a:latin typeface="DX국민시대"/>
                <a:ea typeface="DX국민시대"/>
              </a:rPr>
              <a:t> </a:t>
            </a:r>
            <a:endParaRPr lang="en-US" altLang="ko-KR" sz="2000" dirty="0">
              <a:ea typeface="DX국민시대"/>
            </a:endParaRPr>
          </a:p>
        </p:txBody>
      </p:sp>
      <p:pic>
        <p:nvPicPr>
          <p:cNvPr id="9" name="그림 8"/>
          <p:cNvPicPr>
            <a:picLocks noChangeAspect="1"/>
          </p:cNvPicPr>
          <p:nvPr/>
        </p:nvPicPr>
        <p:blipFill rotWithShape="1">
          <a:blip r:embed="rId3"/>
          <a:stretch>
            <a:fillRect/>
          </a:stretch>
        </p:blipFill>
        <p:spPr>
          <a:xfrm>
            <a:off x="1050578" y="2245257"/>
            <a:ext cx="4733925" cy="3695700"/>
          </a:xfrm>
          <a:prstGeom prst="rect">
            <a:avLst/>
          </a:prstGeom>
        </p:spPr>
      </p:pic>
      <p:sp>
        <p:nvSpPr>
          <p:cNvPr id="10" name="직사각형 9"/>
          <p:cNvSpPr/>
          <p:nvPr/>
        </p:nvSpPr>
        <p:spPr>
          <a:xfrm>
            <a:off x="2599082" y="5096787"/>
            <a:ext cx="715618" cy="287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2" name="직사각형 11"/>
          <p:cNvSpPr/>
          <p:nvPr/>
        </p:nvSpPr>
        <p:spPr>
          <a:xfrm>
            <a:off x="3913367" y="5526823"/>
            <a:ext cx="715618" cy="2872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0732542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7283395"/>
            <a:ext cx="5843819" cy="170583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나눔스퀘어_ac Bold" panose="020B0600000101010101" pitchFamily="50" charset="-127"/>
                <a:ea typeface="나눔스퀘어_ac Bold" panose="020B0600000101010101" pitchFamily="50" charset="-127"/>
              </a:rPr>
              <a:t>설치가 완료되고 </a:t>
            </a:r>
            <a:r>
              <a:rPr lang="en-US" altLang="ko-KR" sz="2000" dirty="0">
                <a:latin typeface="나눔스퀘어_ac Bold" panose="020B0600000101010101" pitchFamily="50" charset="-127"/>
                <a:ea typeface="나눔스퀘어_ac Bold" panose="020B0600000101010101" pitchFamily="50" charset="-127"/>
              </a:rPr>
              <a:t>[Finish]</a:t>
            </a:r>
            <a:r>
              <a:rPr lang="ko-KR" altLang="en-US" sz="2000" dirty="0">
                <a:latin typeface="나눔스퀘어_ac Bold" panose="020B0600000101010101" pitchFamily="50" charset="-127"/>
                <a:ea typeface="나눔스퀘어_ac Bold" panose="020B0600000101010101" pitchFamily="50" charset="-127"/>
              </a:rPr>
              <a:t>를 클릭하여</a:t>
            </a:r>
          </a:p>
          <a:p>
            <a:pPr lvl="0">
              <a:defRPr/>
            </a:pPr>
            <a:r>
              <a:rPr lang="ko-KR" altLang="en-US" sz="2000" dirty="0">
                <a:latin typeface="나눔스퀘어_ac Bold" panose="020B0600000101010101" pitchFamily="50" charset="-127"/>
                <a:ea typeface="나눔스퀘어_ac Bold" panose="020B0600000101010101" pitchFamily="50" charset="-127"/>
              </a:rPr>
              <a:t>종료합니다</a:t>
            </a:r>
            <a:r>
              <a:rPr lang="en-US" altLang="ko-KR" sz="2000" dirty="0">
                <a:latin typeface="나눔스퀘어_ac Bold" panose="020B0600000101010101" pitchFamily="50" charset="-127"/>
                <a:ea typeface="나눔스퀘어_ac Bold" panose="020B0600000101010101" pitchFamily="50" charset="-127"/>
              </a:rPr>
              <a:t>. </a:t>
            </a:r>
          </a:p>
        </p:txBody>
      </p:sp>
      <p:pic>
        <p:nvPicPr>
          <p:cNvPr id="9" name="그림 8"/>
          <p:cNvPicPr>
            <a:picLocks noChangeAspect="1"/>
          </p:cNvPicPr>
          <p:nvPr/>
        </p:nvPicPr>
        <p:blipFill rotWithShape="1">
          <a:blip r:embed="rId3"/>
          <a:stretch>
            <a:fillRect/>
          </a:stretch>
        </p:blipFill>
        <p:spPr>
          <a:xfrm>
            <a:off x="782736" y="2735547"/>
            <a:ext cx="4676775" cy="3667125"/>
          </a:xfrm>
          <a:prstGeom prst="rect">
            <a:avLst/>
          </a:prstGeom>
        </p:spPr>
      </p:pic>
      <p:sp>
        <p:nvSpPr>
          <p:cNvPr id="10" name="직사각형 9"/>
          <p:cNvSpPr/>
          <p:nvPr/>
        </p:nvSpPr>
        <p:spPr>
          <a:xfrm>
            <a:off x="3673503" y="5975889"/>
            <a:ext cx="962108" cy="3428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9484881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7283395"/>
            <a:ext cx="5843819" cy="170583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[IIS </a:t>
            </a:r>
            <a:r>
              <a:rPr lang="ko-KR" altLang="en-US" sz="2000" dirty="0">
                <a:latin typeface="나눔스퀘어_ac Bold" panose="020B0600000101010101" pitchFamily="50" charset="-127"/>
                <a:ea typeface="나눔스퀘어_ac Bold" panose="020B0600000101010101" pitchFamily="50" charset="-127"/>
              </a:rPr>
              <a:t>관리자</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 를 새로 시작하면 </a:t>
            </a:r>
          </a:p>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웹 플랫폼 설치 관리자</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가 설치된 것을 </a:t>
            </a:r>
          </a:p>
          <a:p>
            <a:pPr lvl="0">
              <a:defRPr/>
            </a:pPr>
            <a:r>
              <a:rPr lang="ko-KR" altLang="en-US" sz="2000" dirty="0">
                <a:latin typeface="나눔스퀘어_ac Bold" panose="020B0600000101010101" pitchFamily="50" charset="-127"/>
                <a:ea typeface="나눔스퀘어_ac Bold" panose="020B0600000101010101" pitchFamily="50" charset="-127"/>
              </a:rPr>
              <a:t>확인할 수 있고 더블 클릭하여 실행합니다</a:t>
            </a:r>
            <a:r>
              <a:rPr lang="en-US" altLang="ko-KR" sz="2000" dirty="0">
                <a:latin typeface="나눔스퀘어_ac Bold" panose="020B0600000101010101" pitchFamily="50" charset="-127"/>
                <a:ea typeface="나눔스퀘어_ac Bold" panose="020B0600000101010101" pitchFamily="50" charset="-127"/>
              </a:rPr>
              <a:t>.</a:t>
            </a:r>
          </a:p>
        </p:txBody>
      </p:sp>
      <p:pic>
        <p:nvPicPr>
          <p:cNvPr id="9" name="그림 8"/>
          <p:cNvPicPr>
            <a:picLocks noChangeAspect="1"/>
          </p:cNvPicPr>
          <p:nvPr/>
        </p:nvPicPr>
        <p:blipFill rotWithShape="1">
          <a:blip r:embed="rId3"/>
          <a:stretch>
            <a:fillRect/>
          </a:stretch>
        </p:blipFill>
        <p:spPr>
          <a:xfrm>
            <a:off x="633181" y="2431803"/>
            <a:ext cx="5231399" cy="3966665"/>
          </a:xfrm>
          <a:prstGeom prst="rect">
            <a:avLst/>
          </a:prstGeom>
        </p:spPr>
      </p:pic>
      <p:sp>
        <p:nvSpPr>
          <p:cNvPr id="10" name="직사각형 9"/>
          <p:cNvSpPr/>
          <p:nvPr/>
        </p:nvSpPr>
        <p:spPr>
          <a:xfrm>
            <a:off x="3474719" y="5635836"/>
            <a:ext cx="524787" cy="51148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8530545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7283395"/>
            <a:ext cx="5843819" cy="170583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웹 플랫폼 설치 관리자</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가 실행이 되면</a:t>
            </a:r>
          </a:p>
          <a:p>
            <a:pPr lvl="0">
              <a:defRPr/>
            </a:pPr>
            <a:r>
              <a:rPr lang="en-US" altLang="ko-KR" sz="2000" dirty="0">
                <a:latin typeface="나눔스퀘어_ac Bold" panose="020B0600000101010101" pitchFamily="50" charset="-127"/>
                <a:ea typeface="나눔스퀘어_ac Bold" panose="020B0600000101010101" pitchFamily="50" charset="-127"/>
              </a:rPr>
              <a:t>[URL </a:t>
            </a:r>
            <a:r>
              <a:rPr lang="ko-KR" altLang="en-US" sz="2000" dirty="0" err="1">
                <a:latin typeface="나눔스퀘어_ac Bold" panose="020B0600000101010101" pitchFamily="50" charset="-127"/>
                <a:ea typeface="나눔스퀘어_ac Bold" panose="020B0600000101010101" pitchFamily="50" charset="-127"/>
              </a:rPr>
              <a:t>재작성</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을 검색하여 </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추가</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설치</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ko-KR" altLang="en-US" sz="2000" dirty="0" err="1">
                <a:latin typeface="나눔스퀘어_ac Bold" panose="020B0600000101010101" pitchFamily="50" charset="-127"/>
                <a:ea typeface="나눔스퀘어_ac Bold" panose="020B0600000101010101" pitchFamily="50" charset="-127"/>
              </a:rPr>
              <a:t>를</a:t>
            </a:r>
            <a:r>
              <a:rPr lang="ko-KR" altLang="en-US" sz="2000" dirty="0">
                <a:latin typeface="나눔스퀘어_ac Bold" panose="020B0600000101010101" pitchFamily="50" charset="-127"/>
                <a:ea typeface="나눔스퀘어_ac Bold" panose="020B0600000101010101" pitchFamily="50" charset="-127"/>
              </a:rPr>
              <a:t> 클릭합니다</a:t>
            </a:r>
            <a:r>
              <a:rPr lang="en-US" altLang="ko-KR" sz="2000" dirty="0">
                <a:latin typeface="나눔스퀘어_ac Bold" panose="020B0600000101010101" pitchFamily="50" charset="-127"/>
                <a:ea typeface="나눔스퀘어_ac Bold" panose="020B0600000101010101" pitchFamily="50" charset="-127"/>
              </a:rPr>
              <a:t>.</a:t>
            </a:r>
          </a:p>
        </p:txBody>
      </p:sp>
      <p:pic>
        <p:nvPicPr>
          <p:cNvPr id="9" name="그림 8"/>
          <p:cNvPicPr>
            <a:picLocks noChangeAspect="1"/>
          </p:cNvPicPr>
          <p:nvPr/>
        </p:nvPicPr>
        <p:blipFill rotWithShape="1">
          <a:blip r:embed="rId3"/>
          <a:stretch>
            <a:fillRect/>
          </a:stretch>
        </p:blipFill>
        <p:spPr>
          <a:xfrm>
            <a:off x="302539" y="2142863"/>
            <a:ext cx="6125374" cy="4417751"/>
          </a:xfrm>
          <a:prstGeom prst="rect">
            <a:avLst/>
          </a:prstGeom>
        </p:spPr>
      </p:pic>
      <p:sp>
        <p:nvSpPr>
          <p:cNvPr id="10" name="직사각형 9"/>
          <p:cNvSpPr/>
          <p:nvPr/>
        </p:nvSpPr>
        <p:spPr>
          <a:xfrm>
            <a:off x="4731025" y="3332471"/>
            <a:ext cx="1272210" cy="8022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2" name="직사각형 11"/>
          <p:cNvSpPr/>
          <p:nvPr/>
        </p:nvSpPr>
        <p:spPr>
          <a:xfrm>
            <a:off x="5155703" y="5421733"/>
            <a:ext cx="1272210" cy="8022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32646355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7283395"/>
            <a:ext cx="5843819" cy="170583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동의함</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을 클릭하여 설치를 한 후 </a:t>
            </a:r>
          </a:p>
          <a:p>
            <a:pPr lvl="0">
              <a:defRPr/>
            </a:pPr>
            <a:r>
              <a:rPr lang="en-US" altLang="ko-KR" sz="2000" dirty="0">
                <a:latin typeface="나눔스퀘어_ac Bold" panose="020B0600000101010101" pitchFamily="50" charset="-127"/>
                <a:ea typeface="나눔스퀘어_ac Bold" panose="020B0600000101010101" pitchFamily="50" charset="-127"/>
              </a:rPr>
              <a:t>[IIS </a:t>
            </a:r>
            <a:r>
              <a:rPr lang="ko-KR" altLang="en-US" sz="2000" dirty="0">
                <a:latin typeface="나눔스퀘어_ac Bold" panose="020B0600000101010101" pitchFamily="50" charset="-127"/>
                <a:ea typeface="나눔스퀘어_ac Bold" panose="020B0600000101010101" pitchFamily="50" charset="-127"/>
              </a:rPr>
              <a:t>관리자</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를 재실행합니다</a:t>
            </a:r>
            <a:r>
              <a:rPr lang="en-US" altLang="ko-KR" sz="2000" dirty="0">
                <a:latin typeface="나눔스퀘어_ac Bold" panose="020B0600000101010101" pitchFamily="50" charset="-127"/>
                <a:ea typeface="나눔스퀘어_ac Bold" panose="020B0600000101010101" pitchFamily="50" charset="-127"/>
              </a:rPr>
              <a:t>.</a:t>
            </a:r>
          </a:p>
        </p:txBody>
      </p:sp>
      <p:pic>
        <p:nvPicPr>
          <p:cNvPr id="9" name="그림 8"/>
          <p:cNvPicPr>
            <a:picLocks noChangeAspect="1"/>
          </p:cNvPicPr>
          <p:nvPr/>
        </p:nvPicPr>
        <p:blipFill rotWithShape="1">
          <a:blip r:embed="rId3"/>
          <a:stretch>
            <a:fillRect/>
          </a:stretch>
        </p:blipFill>
        <p:spPr>
          <a:xfrm>
            <a:off x="521618" y="2735547"/>
            <a:ext cx="5955382" cy="3231429"/>
          </a:xfrm>
          <a:prstGeom prst="rect">
            <a:avLst/>
          </a:prstGeom>
        </p:spPr>
      </p:pic>
      <p:sp>
        <p:nvSpPr>
          <p:cNvPr id="10" name="직사각형 9"/>
          <p:cNvSpPr/>
          <p:nvPr/>
        </p:nvSpPr>
        <p:spPr>
          <a:xfrm>
            <a:off x="5155703" y="5421734"/>
            <a:ext cx="1272210" cy="5967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99112247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7283395"/>
            <a:ext cx="5843819" cy="170583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나눔스퀘어_ac Bold" panose="020B0600000101010101" pitchFamily="50" charset="-127"/>
                <a:ea typeface="나눔스퀘어_ac Bold" panose="020B0600000101010101" pitchFamily="50" charset="-127"/>
              </a:rPr>
              <a:t>만약 해당 오류가 뜬다면 다음과 같이 해결합니다</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DX국민시대"/>
                <a:ea typeface="DX국민시대"/>
              </a:rPr>
              <a:t> </a:t>
            </a:r>
            <a:endParaRPr lang="en-US" altLang="ko-KR" sz="2000" dirty="0">
              <a:ea typeface="DX국민시대"/>
            </a:endParaRPr>
          </a:p>
        </p:txBody>
      </p:sp>
      <p:pic>
        <p:nvPicPr>
          <p:cNvPr id="9" name="그림 8"/>
          <p:cNvPicPr>
            <a:picLocks noChangeAspect="1"/>
          </p:cNvPicPr>
          <p:nvPr/>
        </p:nvPicPr>
        <p:blipFill rotWithShape="1">
          <a:blip r:embed="rId3"/>
          <a:stretch>
            <a:fillRect/>
          </a:stretch>
        </p:blipFill>
        <p:spPr>
          <a:xfrm>
            <a:off x="302539" y="2292292"/>
            <a:ext cx="6224819" cy="3416927"/>
          </a:xfrm>
          <a:prstGeom prst="rect">
            <a:avLst/>
          </a:prstGeom>
        </p:spPr>
      </p:pic>
      <p:sp>
        <p:nvSpPr>
          <p:cNvPr id="10" name="직사각형 9"/>
          <p:cNvSpPr/>
          <p:nvPr/>
        </p:nvSpPr>
        <p:spPr>
          <a:xfrm>
            <a:off x="426691" y="2740306"/>
            <a:ext cx="2990850" cy="7280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4189269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019" r="4019"/>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2294407" y="4419722"/>
            <a:ext cx="934930" cy="40692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73997158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633181" y="7551968"/>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[windows]+[R] </a:t>
            </a:r>
            <a:r>
              <a:rPr lang="ko-KR" altLang="en-US" sz="2000" dirty="0">
                <a:latin typeface="나눔스퀘어_ac Bold" panose="020B0600000101010101" pitchFamily="50" charset="-127"/>
                <a:ea typeface="나눔스퀘어_ac Bold" panose="020B0600000101010101" pitchFamily="50" charset="-127"/>
              </a:rPr>
              <a:t>을 클릭하여 </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실행</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regedit</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ko-KR" altLang="en-US" sz="2000" dirty="0">
                <a:latin typeface="나눔스퀘어_ac Bold" panose="020B0600000101010101" pitchFamily="50" charset="-127"/>
                <a:ea typeface="나눔스퀘어_ac Bold" panose="020B0600000101010101" pitchFamily="50" charset="-127"/>
              </a:rPr>
              <a:t>을 열어서 레지스트리 편집기를 연 후</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en-US" altLang="ko-KR" sz="2000" dirty="0">
                <a:latin typeface="나눔스퀘어_ac Bold" panose="020B0600000101010101" pitchFamily="50" charset="-127"/>
                <a:ea typeface="나눔스퀘어_ac Bold" panose="020B0600000101010101" pitchFamily="50" charset="-127"/>
              </a:rPr>
              <a:t>[HKEY_LOCAL_MACHINE\SOFTWARE\Microsoft\</a:t>
            </a:r>
            <a:r>
              <a:rPr lang="en-US" altLang="ko-KR" sz="2000" dirty="0" err="1">
                <a:latin typeface="나눔스퀘어_ac Bold" panose="020B0600000101010101" pitchFamily="50" charset="-127"/>
                <a:ea typeface="나눔스퀘어_ac Bold" panose="020B0600000101010101" pitchFamily="50" charset="-127"/>
              </a:rPr>
              <a:t>InetStp</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경로에서 </a:t>
            </a:r>
            <a:r>
              <a:rPr lang="en-US" altLang="ko-KR" sz="2000" dirty="0" err="1">
                <a:latin typeface="나눔스퀘어_ac Bold" panose="020B0600000101010101" pitchFamily="50" charset="-127"/>
                <a:ea typeface="나눔스퀘어_ac Bold" panose="020B0600000101010101" pitchFamily="50" charset="-127"/>
              </a:rPr>
              <a:t>MajorVersion</a:t>
            </a:r>
            <a:r>
              <a:rPr lang="ko-KR" altLang="en-US" sz="2000" dirty="0">
                <a:latin typeface="나눔스퀘어_ac Bold" panose="020B0600000101010101" pitchFamily="50" charset="-127"/>
                <a:ea typeface="나눔스퀘어_ac Bold" panose="020B0600000101010101" pitchFamily="50" charset="-127"/>
              </a:rPr>
              <a:t>을 </a:t>
            </a:r>
          </a:p>
          <a:p>
            <a:pPr lvl="0">
              <a:defRPr/>
            </a:pPr>
            <a:r>
              <a:rPr lang="en-US" altLang="ko-KR" sz="2000" dirty="0">
                <a:latin typeface="나눔스퀘어_ac Bold" panose="020B0600000101010101" pitchFamily="50" charset="-127"/>
                <a:ea typeface="나눔스퀘어_ac Bold" panose="020B0600000101010101" pitchFamily="50" charset="-127"/>
              </a:rPr>
              <a:t>10</a:t>
            </a:r>
            <a:r>
              <a:rPr lang="ko-KR" altLang="en-US" sz="2000" dirty="0">
                <a:latin typeface="나눔스퀘어_ac Bold" panose="020B0600000101010101" pitchFamily="50" charset="-127"/>
                <a:ea typeface="나눔스퀘어_ac Bold" panose="020B0600000101010101" pitchFamily="50" charset="-127"/>
              </a:rPr>
              <a:t>진수로 </a:t>
            </a:r>
            <a:r>
              <a:rPr lang="en-US" altLang="ko-KR" sz="2000" dirty="0">
                <a:latin typeface="나눔스퀘어_ac Bold" panose="020B0600000101010101" pitchFamily="50" charset="-127"/>
                <a:ea typeface="나눔스퀘어_ac Bold" panose="020B0600000101010101" pitchFamily="50" charset="-127"/>
              </a:rPr>
              <a:t>7</a:t>
            </a:r>
            <a:r>
              <a:rPr lang="ko-KR" altLang="en-US" sz="2000" dirty="0">
                <a:latin typeface="나눔스퀘어_ac Bold" panose="020B0600000101010101" pitchFamily="50" charset="-127"/>
                <a:ea typeface="나눔스퀘어_ac Bold" panose="020B0600000101010101" pitchFamily="50" charset="-127"/>
              </a:rPr>
              <a:t>로 </a:t>
            </a:r>
            <a:r>
              <a:rPr lang="ko-KR" altLang="en-US" sz="2000" dirty="0" err="1">
                <a:latin typeface="나눔스퀘어_ac Bold" panose="020B0600000101010101" pitchFamily="50" charset="-127"/>
                <a:ea typeface="나눔스퀘어_ac Bold" panose="020B0600000101010101" pitchFamily="50" charset="-127"/>
              </a:rPr>
              <a:t>바꿔준후에</a:t>
            </a:r>
            <a:r>
              <a:rPr lang="ko-KR" altLang="en-US" sz="2000" dirty="0">
                <a:latin typeface="나눔스퀘어_ac Bold" panose="020B0600000101010101" pitchFamily="50" charset="-127"/>
                <a:ea typeface="나눔스퀘어_ac Bold" panose="020B0600000101010101" pitchFamily="50" charset="-127"/>
              </a:rPr>
              <a:t> 다시 시도합니다</a:t>
            </a:r>
            <a:r>
              <a:rPr lang="en-US" altLang="ko-KR" sz="2000" dirty="0">
                <a:latin typeface="나눔스퀘어_ac Bold" panose="020B0600000101010101" pitchFamily="50" charset="-127"/>
                <a:ea typeface="나눔스퀘어_ac Bold" panose="020B0600000101010101" pitchFamily="50" charset="-127"/>
              </a:rPr>
              <a:t>.</a:t>
            </a:r>
          </a:p>
        </p:txBody>
      </p:sp>
      <p:pic>
        <p:nvPicPr>
          <p:cNvPr id="9" name="그림 8"/>
          <p:cNvPicPr>
            <a:picLocks noChangeAspect="1"/>
          </p:cNvPicPr>
          <p:nvPr/>
        </p:nvPicPr>
        <p:blipFill rotWithShape="1">
          <a:blip r:embed="rId3"/>
          <a:stretch>
            <a:fillRect/>
          </a:stretch>
        </p:blipFill>
        <p:spPr>
          <a:xfrm>
            <a:off x="472381" y="1743735"/>
            <a:ext cx="2838450" cy="2076450"/>
          </a:xfrm>
          <a:prstGeom prst="rect">
            <a:avLst/>
          </a:prstGeom>
        </p:spPr>
      </p:pic>
      <p:sp>
        <p:nvSpPr>
          <p:cNvPr id="10" name="직사각형 9"/>
          <p:cNvSpPr/>
          <p:nvPr/>
        </p:nvSpPr>
        <p:spPr>
          <a:xfrm>
            <a:off x="898497" y="2655767"/>
            <a:ext cx="1238884" cy="299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2" name="그림 11"/>
          <p:cNvPicPr>
            <a:picLocks noChangeAspect="1"/>
          </p:cNvPicPr>
          <p:nvPr/>
        </p:nvPicPr>
        <p:blipFill rotWithShape="1">
          <a:blip r:embed="rId4"/>
          <a:stretch>
            <a:fillRect/>
          </a:stretch>
        </p:blipFill>
        <p:spPr>
          <a:xfrm>
            <a:off x="472381" y="3983629"/>
            <a:ext cx="4813295" cy="3299766"/>
          </a:xfrm>
          <a:prstGeom prst="rect">
            <a:avLst/>
          </a:prstGeom>
        </p:spPr>
      </p:pic>
      <p:sp>
        <p:nvSpPr>
          <p:cNvPr id="13" name="직사각형 12"/>
          <p:cNvSpPr/>
          <p:nvPr/>
        </p:nvSpPr>
        <p:spPr>
          <a:xfrm>
            <a:off x="1891605" y="4889368"/>
            <a:ext cx="2529319" cy="2789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6" name="그림 15"/>
          <p:cNvPicPr>
            <a:picLocks noChangeAspect="1"/>
          </p:cNvPicPr>
          <p:nvPr/>
        </p:nvPicPr>
        <p:blipFill rotWithShape="1">
          <a:blip r:embed="rId5"/>
          <a:stretch>
            <a:fillRect/>
          </a:stretch>
        </p:blipFill>
        <p:spPr>
          <a:xfrm>
            <a:off x="3668880" y="2287110"/>
            <a:ext cx="2762430" cy="1605391"/>
          </a:xfrm>
          <a:prstGeom prst="rect">
            <a:avLst/>
          </a:prstGeom>
        </p:spPr>
      </p:pic>
      <p:sp>
        <p:nvSpPr>
          <p:cNvPr id="17" name="직사각형 16"/>
          <p:cNvSpPr/>
          <p:nvPr/>
        </p:nvSpPr>
        <p:spPr>
          <a:xfrm>
            <a:off x="3656966" y="3062967"/>
            <a:ext cx="1238884" cy="2998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010418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541800" y="7792422"/>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https://www.microsoft.com/ko-KR/download/details.aspx?id=7435</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r>
              <a:rPr lang="ko-KR" altLang="en-US" sz="2000" dirty="0">
                <a:latin typeface="나눔스퀘어_ac Bold" panose="020B0600000101010101" pitchFamily="50" charset="-127"/>
                <a:ea typeface="나눔스퀘어_ac Bold" panose="020B0600000101010101" pitchFamily="50" charset="-127"/>
              </a:rPr>
              <a:t>재차 설치가 되지 않는다면</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해당 </a:t>
            </a:r>
            <a:r>
              <a:rPr lang="en-US" altLang="ko-KR" sz="2000" dirty="0">
                <a:latin typeface="나눔스퀘어_ac Bold" panose="020B0600000101010101" pitchFamily="50" charset="-127"/>
                <a:ea typeface="나눔스퀘어_ac Bold" panose="020B0600000101010101" pitchFamily="50" charset="-127"/>
              </a:rPr>
              <a:t>URL</a:t>
            </a:r>
            <a:r>
              <a:rPr lang="ko-KR" altLang="en-US" sz="2000" dirty="0">
                <a:latin typeface="나눔스퀘어_ac Bold" panose="020B0600000101010101" pitchFamily="50" charset="-127"/>
                <a:ea typeface="나눔스퀘어_ac Bold" panose="020B0600000101010101" pitchFamily="50" charset="-127"/>
              </a:rPr>
              <a:t>에 접속하여</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직접 설치합니다</a:t>
            </a:r>
            <a:r>
              <a:rPr lang="en-US" altLang="ko-KR" sz="2000" dirty="0">
                <a:latin typeface="나눔스퀘어_ac Bold" panose="020B0600000101010101" pitchFamily="50" charset="-127"/>
                <a:ea typeface="나눔스퀘어_ac Bold" panose="020B0600000101010101" pitchFamily="50" charset="-127"/>
              </a:rPr>
              <a:t>.</a:t>
            </a:r>
          </a:p>
        </p:txBody>
      </p:sp>
      <p:pic>
        <p:nvPicPr>
          <p:cNvPr id="9" name="그림 8"/>
          <p:cNvPicPr>
            <a:picLocks noChangeAspect="1"/>
          </p:cNvPicPr>
          <p:nvPr/>
        </p:nvPicPr>
        <p:blipFill rotWithShape="1">
          <a:blip r:embed="rId3"/>
          <a:stretch>
            <a:fillRect/>
          </a:stretch>
        </p:blipFill>
        <p:spPr>
          <a:xfrm>
            <a:off x="2043485" y="4896303"/>
            <a:ext cx="3354954" cy="2604863"/>
          </a:xfrm>
          <a:prstGeom prst="rect">
            <a:avLst/>
          </a:prstGeom>
        </p:spPr>
      </p:pic>
      <p:sp>
        <p:nvSpPr>
          <p:cNvPr id="10" name="직사각형 9"/>
          <p:cNvSpPr/>
          <p:nvPr/>
        </p:nvSpPr>
        <p:spPr>
          <a:xfrm>
            <a:off x="3943847" y="7210168"/>
            <a:ext cx="699714" cy="2630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2" name="그림 11"/>
          <p:cNvPicPr>
            <a:picLocks noChangeAspect="1"/>
          </p:cNvPicPr>
          <p:nvPr/>
        </p:nvPicPr>
        <p:blipFill rotWithShape="1">
          <a:blip r:embed="rId4"/>
          <a:stretch>
            <a:fillRect/>
          </a:stretch>
        </p:blipFill>
        <p:spPr>
          <a:xfrm>
            <a:off x="472381" y="2086647"/>
            <a:ext cx="5410767" cy="2689429"/>
          </a:xfrm>
          <a:prstGeom prst="rect">
            <a:avLst/>
          </a:prstGeom>
        </p:spPr>
      </p:pic>
      <p:sp>
        <p:nvSpPr>
          <p:cNvPr id="13" name="직사각형 12"/>
          <p:cNvSpPr/>
          <p:nvPr/>
        </p:nvSpPr>
        <p:spPr>
          <a:xfrm>
            <a:off x="4136002" y="4217140"/>
            <a:ext cx="1747145" cy="438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87128143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XE </a:t>
            </a:r>
            <a:r>
              <a:rPr lang="ko-KR" altLang="en-US" sz="2800" dirty="0">
                <a:latin typeface="DX국민시대"/>
                <a:ea typeface="DX국민시대"/>
              </a:rPr>
              <a:t>설치 오류 </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p:cNvSpPr txBox="1"/>
          <p:nvPr/>
        </p:nvSpPr>
        <p:spPr>
          <a:xfrm>
            <a:off x="541800" y="7792422"/>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나눔스퀘어_ac Bold" panose="020B0600000101010101" pitchFamily="50" charset="-127"/>
                <a:ea typeface="나눔스퀘어_ac Bold" panose="020B0600000101010101" pitchFamily="50" charset="-127"/>
              </a:rPr>
              <a:t>설치 후</a:t>
            </a:r>
            <a:r>
              <a:rPr lang="en-US" altLang="ko-KR" sz="2000" dirty="0">
                <a:latin typeface="나눔스퀘어_ac Bold" panose="020B0600000101010101" pitchFamily="50" charset="-127"/>
                <a:ea typeface="나눔스퀘어_ac Bold" panose="020B0600000101010101" pitchFamily="50" charset="-127"/>
              </a:rPr>
              <a:t>, [IIS </a:t>
            </a:r>
            <a:r>
              <a:rPr lang="ko-KR" altLang="en-US" sz="2000" dirty="0">
                <a:latin typeface="나눔스퀘어_ac Bold" panose="020B0600000101010101" pitchFamily="50" charset="-127"/>
                <a:ea typeface="나눔스퀘어_ac Bold" panose="020B0600000101010101" pitchFamily="50" charset="-127"/>
              </a:rPr>
              <a:t>관리자</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를 재실행하면 </a:t>
            </a:r>
            <a:r>
              <a:rPr lang="en-US" altLang="ko-KR" sz="2000" dirty="0">
                <a:latin typeface="나눔스퀘어_ac Bold" panose="020B0600000101010101" pitchFamily="50" charset="-127"/>
                <a:ea typeface="나눔스퀘어_ac Bold" panose="020B0600000101010101" pitchFamily="50" charset="-127"/>
              </a:rPr>
              <a:t>[URL </a:t>
            </a:r>
            <a:r>
              <a:rPr lang="ko-KR" altLang="en-US" sz="2000" dirty="0" err="1">
                <a:latin typeface="나눔스퀘어_ac Bold" panose="020B0600000101010101" pitchFamily="50" charset="-127"/>
                <a:ea typeface="나눔스퀘어_ac Bold" panose="020B0600000101010101" pitchFamily="50" charset="-127"/>
              </a:rPr>
              <a:t>재작성</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이 추가된 것을 확인할 수 있습니다</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ko-KR" altLang="en-US" sz="2000" dirty="0">
                <a:latin typeface="나눔스퀘어_ac Bold" panose="020B0600000101010101" pitchFamily="50" charset="-127"/>
                <a:ea typeface="나눔스퀘어_ac Bold" panose="020B0600000101010101" pitchFamily="50" charset="-127"/>
              </a:rPr>
              <a:t>더블클릭하여 실행합니다</a:t>
            </a:r>
            <a:r>
              <a:rPr lang="en-US" altLang="ko-KR" sz="2000" dirty="0">
                <a:latin typeface="나눔스퀘어_ac Bold" panose="020B0600000101010101" pitchFamily="50" charset="-127"/>
                <a:ea typeface="나눔스퀘어_ac Bold" panose="020B0600000101010101" pitchFamily="50" charset="-127"/>
              </a:rPr>
              <a:t>.</a:t>
            </a:r>
          </a:p>
        </p:txBody>
      </p:sp>
      <p:pic>
        <p:nvPicPr>
          <p:cNvPr id="9" name="그림 8"/>
          <p:cNvPicPr>
            <a:picLocks noChangeAspect="1"/>
          </p:cNvPicPr>
          <p:nvPr/>
        </p:nvPicPr>
        <p:blipFill rotWithShape="1">
          <a:blip r:embed="rId3"/>
          <a:stretch>
            <a:fillRect/>
          </a:stretch>
        </p:blipFill>
        <p:spPr>
          <a:xfrm>
            <a:off x="366860" y="2323483"/>
            <a:ext cx="6185449" cy="4403508"/>
          </a:xfrm>
          <a:prstGeom prst="rect">
            <a:avLst/>
          </a:prstGeom>
        </p:spPr>
      </p:pic>
      <p:sp>
        <p:nvSpPr>
          <p:cNvPr id="10" name="직사각형 9"/>
          <p:cNvSpPr/>
          <p:nvPr/>
        </p:nvSpPr>
        <p:spPr>
          <a:xfrm>
            <a:off x="3873458" y="4392069"/>
            <a:ext cx="620202" cy="438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022177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CF1FEA89-9F0A-4A20-9589-23F4B08C008E}"/>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 오류 </a:t>
            </a:r>
            <a:endParaRPr lang="ko-KR" altLang="en-US" sz="2800">
              <a:ea typeface="DX국민시대"/>
            </a:endParaRPr>
          </a:p>
        </p:txBody>
      </p:sp>
      <p:cxnSp>
        <p:nvCxnSpPr>
          <p:cNvPr id="7" name="직선 연결선 6">
            <a:extLst>
              <a:ext uri="{FF2B5EF4-FFF2-40B4-BE49-F238E27FC236}">
                <a16:creationId xmlns:a16="http://schemas.microsoft.com/office/drawing/2014/main" id="{FA68ED07-849A-4FF0-B79A-E99EBE990BE8}"/>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1D788A70-C4D9-4DD4-8388-31E975BA357B}"/>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ECE8E024-EF39-4BE8-8F61-3948A1498CF8}"/>
              </a:ext>
            </a:extLst>
          </p:cNvPr>
          <p:cNvSpPr txBox="1"/>
          <p:nvPr/>
        </p:nvSpPr>
        <p:spPr>
          <a:xfrm>
            <a:off x="541800" y="7792422"/>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a:latin typeface="DX국민시대"/>
                <a:ea typeface="DX국민시대"/>
              </a:rPr>
              <a:t>우측 </a:t>
            </a:r>
            <a:r>
              <a:rPr lang="en-US" altLang="ko-KR" sz="2000">
                <a:latin typeface="DX국민시대"/>
                <a:ea typeface="DX국민시대"/>
              </a:rPr>
              <a:t>[</a:t>
            </a:r>
            <a:r>
              <a:rPr lang="ko-KR" altLang="en-US" sz="2000">
                <a:latin typeface="DX국민시대"/>
                <a:ea typeface="DX국민시대"/>
              </a:rPr>
              <a:t>작업</a:t>
            </a:r>
            <a:r>
              <a:rPr lang="en-US" altLang="ko-KR" sz="2000">
                <a:latin typeface="DX국민시대"/>
                <a:ea typeface="DX국민시대"/>
              </a:rPr>
              <a:t>] </a:t>
            </a:r>
            <a:r>
              <a:rPr lang="ko-KR" altLang="en-US" sz="2000">
                <a:latin typeface="DX국민시대"/>
                <a:ea typeface="DX국민시대"/>
              </a:rPr>
              <a:t>에서 </a:t>
            </a:r>
            <a:r>
              <a:rPr lang="en-US" altLang="ko-KR" sz="2000">
                <a:latin typeface="DX국민시대"/>
                <a:ea typeface="DX국민시대"/>
              </a:rPr>
              <a:t>[</a:t>
            </a:r>
            <a:r>
              <a:rPr lang="ko-KR" altLang="en-US" sz="2000">
                <a:latin typeface="DX국민시대"/>
                <a:ea typeface="DX국민시대"/>
              </a:rPr>
              <a:t>인바운드 규칙</a:t>
            </a:r>
            <a:r>
              <a:rPr lang="en-US" altLang="ko-KR" sz="2000">
                <a:latin typeface="DX국민시대"/>
                <a:ea typeface="DX국민시대"/>
              </a:rPr>
              <a:t>]-[</a:t>
            </a:r>
            <a:r>
              <a:rPr lang="ko-KR" altLang="en-US" sz="2000">
                <a:latin typeface="DX국민시대"/>
                <a:ea typeface="DX국민시대"/>
              </a:rPr>
              <a:t>규칙 가져오기</a:t>
            </a:r>
            <a:r>
              <a:rPr lang="en-US" altLang="ko-KR" sz="2000">
                <a:latin typeface="DX국민시대"/>
                <a:ea typeface="DX국민시대"/>
              </a:rPr>
              <a:t>] </a:t>
            </a:r>
            <a:r>
              <a:rPr lang="ko-KR" altLang="en-US" sz="2000">
                <a:latin typeface="DX국민시대"/>
                <a:ea typeface="DX국민시대"/>
              </a:rPr>
              <a:t>를 선택합니다</a:t>
            </a:r>
            <a:r>
              <a:rPr lang="en-US" altLang="ko-KR" sz="2000">
                <a:latin typeface="DX국민시대"/>
                <a:ea typeface="DX국민시대"/>
              </a:rPr>
              <a:t>.</a:t>
            </a:r>
            <a:endParaRPr lang="en-US" altLang="ko-KR" sz="2000">
              <a:ea typeface="DX국민시대"/>
            </a:endParaRPr>
          </a:p>
        </p:txBody>
      </p:sp>
      <p:sp>
        <p:nvSpPr>
          <p:cNvPr id="10" name="텍스트 개체 틀 5">
            <a:extLst>
              <a:ext uri="{FF2B5EF4-FFF2-40B4-BE49-F238E27FC236}">
                <a16:creationId xmlns:a16="http://schemas.microsoft.com/office/drawing/2014/main" id="{D0DD0F83-562C-4453-BD70-199C5E29D220}"/>
              </a:ext>
            </a:extLst>
          </p:cNvPr>
          <p:cNvSpPr txBox="1"/>
          <p:nvPr/>
        </p:nvSpPr>
        <p:spPr>
          <a:xfrm>
            <a:off x="633181" y="7551968"/>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pic>
        <p:nvPicPr>
          <p:cNvPr id="11" name="그림 10">
            <a:extLst>
              <a:ext uri="{FF2B5EF4-FFF2-40B4-BE49-F238E27FC236}">
                <a16:creationId xmlns:a16="http://schemas.microsoft.com/office/drawing/2014/main" id="{F08CF74F-25BC-4261-914C-5F069D938EC1}"/>
              </a:ext>
            </a:extLst>
          </p:cNvPr>
          <p:cNvPicPr>
            <a:picLocks noChangeAspect="1"/>
          </p:cNvPicPr>
          <p:nvPr/>
        </p:nvPicPr>
        <p:blipFill rotWithShape="1">
          <a:blip r:embed="rId3"/>
          <a:stretch>
            <a:fillRect/>
          </a:stretch>
        </p:blipFill>
        <p:spPr>
          <a:xfrm>
            <a:off x="347210" y="2377444"/>
            <a:ext cx="6190606" cy="4410656"/>
          </a:xfrm>
          <a:prstGeom prst="rect">
            <a:avLst/>
          </a:prstGeom>
        </p:spPr>
      </p:pic>
      <p:sp>
        <p:nvSpPr>
          <p:cNvPr id="12" name="직사각형 11">
            <a:extLst>
              <a:ext uri="{FF2B5EF4-FFF2-40B4-BE49-F238E27FC236}">
                <a16:creationId xmlns:a16="http://schemas.microsoft.com/office/drawing/2014/main" id="{F75FB94A-1FF5-436B-95D7-AC79445256E1}"/>
              </a:ext>
            </a:extLst>
          </p:cNvPr>
          <p:cNvSpPr/>
          <p:nvPr/>
        </p:nvSpPr>
        <p:spPr>
          <a:xfrm>
            <a:off x="5280329" y="3950773"/>
            <a:ext cx="895710" cy="4105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9604945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4AD83261-295D-4F71-8E4B-B7D51E811D39}"/>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 오류 </a:t>
            </a:r>
            <a:endParaRPr lang="ko-KR" altLang="en-US" sz="2800">
              <a:ea typeface="DX국민시대"/>
            </a:endParaRPr>
          </a:p>
        </p:txBody>
      </p:sp>
      <p:cxnSp>
        <p:nvCxnSpPr>
          <p:cNvPr id="7" name="직선 연결선 6">
            <a:extLst>
              <a:ext uri="{FF2B5EF4-FFF2-40B4-BE49-F238E27FC236}">
                <a16:creationId xmlns:a16="http://schemas.microsoft.com/office/drawing/2014/main" id="{A241A54C-EA1F-4B77-B311-EA17A9E0F317}"/>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5D73D2E8-55A7-4F8D-AAAB-079D46AAF5E1}"/>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C466DF5E-8F4A-4CFD-B2A0-AC49B3808CCD}"/>
              </a:ext>
            </a:extLst>
          </p:cNvPr>
          <p:cNvSpPr txBox="1"/>
          <p:nvPr/>
        </p:nvSpPr>
        <p:spPr>
          <a:xfrm>
            <a:off x="541800" y="7792422"/>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a:t>
            </a:r>
            <a:r>
              <a:rPr lang="ko-KR" altLang="en-US" sz="2000">
                <a:latin typeface="DX국민시대"/>
                <a:ea typeface="DX국민시대"/>
              </a:rPr>
              <a:t>구성 파일</a:t>
            </a:r>
            <a:r>
              <a:rPr lang="en-US" altLang="ko-KR" sz="2000">
                <a:latin typeface="DX국민시대"/>
                <a:ea typeface="DX국민시대"/>
              </a:rPr>
              <a:t>] </a:t>
            </a:r>
            <a:r>
              <a:rPr lang="ko-KR" altLang="en-US" sz="2000">
                <a:latin typeface="DX국민시대"/>
                <a:ea typeface="DX국민시대"/>
              </a:rPr>
              <a:t>우측에 </a:t>
            </a:r>
            <a:r>
              <a:rPr lang="en-US" altLang="ko-KR" sz="2000">
                <a:latin typeface="DX국민시대"/>
                <a:ea typeface="DX국민시대"/>
              </a:rPr>
              <a:t>[…] </a:t>
            </a:r>
            <a:r>
              <a:rPr lang="ko-KR" altLang="en-US" sz="2000">
                <a:latin typeface="DX국민시대"/>
                <a:ea typeface="DX국민시대"/>
              </a:rPr>
              <a:t>을 클릭합니다</a:t>
            </a:r>
            <a:r>
              <a:rPr lang="en-US" altLang="ko-KR" sz="2000">
                <a:latin typeface="DX국민시대"/>
                <a:ea typeface="DX국민시대"/>
              </a:rPr>
              <a:t>.</a:t>
            </a:r>
            <a:endParaRPr lang="en-US" altLang="ko-KR" sz="2000">
              <a:ea typeface="DX국민시대"/>
            </a:endParaRPr>
          </a:p>
        </p:txBody>
      </p:sp>
      <p:sp>
        <p:nvSpPr>
          <p:cNvPr id="10" name="텍스트 개체 틀 5">
            <a:extLst>
              <a:ext uri="{FF2B5EF4-FFF2-40B4-BE49-F238E27FC236}">
                <a16:creationId xmlns:a16="http://schemas.microsoft.com/office/drawing/2014/main" id="{8F11406B-DB6F-4583-95AE-9B93B340EBE1}"/>
              </a:ext>
            </a:extLst>
          </p:cNvPr>
          <p:cNvSpPr txBox="1"/>
          <p:nvPr/>
        </p:nvSpPr>
        <p:spPr>
          <a:xfrm>
            <a:off x="633181" y="7551968"/>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pic>
        <p:nvPicPr>
          <p:cNvPr id="11" name="그림 10">
            <a:extLst>
              <a:ext uri="{FF2B5EF4-FFF2-40B4-BE49-F238E27FC236}">
                <a16:creationId xmlns:a16="http://schemas.microsoft.com/office/drawing/2014/main" id="{F92E3007-EA84-4E0B-9736-231BB474DFF2}"/>
              </a:ext>
            </a:extLst>
          </p:cNvPr>
          <p:cNvPicPr>
            <a:picLocks noChangeAspect="1"/>
          </p:cNvPicPr>
          <p:nvPr/>
        </p:nvPicPr>
        <p:blipFill rotWithShape="1">
          <a:blip r:embed="rId3"/>
          <a:stretch>
            <a:fillRect/>
          </a:stretch>
        </p:blipFill>
        <p:spPr>
          <a:xfrm>
            <a:off x="610139" y="1960793"/>
            <a:ext cx="5800725" cy="5591175"/>
          </a:xfrm>
          <a:prstGeom prst="rect">
            <a:avLst/>
          </a:prstGeom>
        </p:spPr>
      </p:pic>
      <p:sp>
        <p:nvSpPr>
          <p:cNvPr id="12" name="직사각형 11">
            <a:extLst>
              <a:ext uri="{FF2B5EF4-FFF2-40B4-BE49-F238E27FC236}">
                <a16:creationId xmlns:a16="http://schemas.microsoft.com/office/drawing/2014/main" id="{9CB6F1F2-E40C-4A0A-AE9F-1FBA452D2F25}"/>
              </a:ext>
            </a:extLst>
          </p:cNvPr>
          <p:cNvSpPr/>
          <p:nvPr/>
        </p:nvSpPr>
        <p:spPr>
          <a:xfrm>
            <a:off x="5844208" y="2735547"/>
            <a:ext cx="339119" cy="27829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0350171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C65408C0-2D8E-4706-BA6E-F0A11DAFF057}"/>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 오류 </a:t>
            </a:r>
            <a:endParaRPr lang="ko-KR" altLang="en-US" sz="2800">
              <a:ea typeface="DX국민시대"/>
            </a:endParaRPr>
          </a:p>
        </p:txBody>
      </p:sp>
      <p:cxnSp>
        <p:nvCxnSpPr>
          <p:cNvPr id="7" name="직선 연결선 6">
            <a:extLst>
              <a:ext uri="{FF2B5EF4-FFF2-40B4-BE49-F238E27FC236}">
                <a16:creationId xmlns:a16="http://schemas.microsoft.com/office/drawing/2014/main" id="{1ACFD27B-EDE2-4214-B774-6B2F2B226D18}"/>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C923F297-AFD0-4A6F-A758-1F1D984C53B4}"/>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7DDD96BC-D783-4C6F-93DC-D72F34D7E1E6}"/>
              </a:ext>
            </a:extLst>
          </p:cNvPr>
          <p:cNvSpPr txBox="1"/>
          <p:nvPr/>
        </p:nvSpPr>
        <p:spPr>
          <a:xfrm>
            <a:off x="1204681" y="7257840"/>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C:\inetpub\test\xe\xe </a:t>
            </a:r>
            <a:r>
              <a:rPr lang="ko-KR" altLang="en-US" sz="2000" dirty="0">
                <a:latin typeface="DX국민시대"/>
                <a:ea typeface="DX국민시대"/>
              </a:rPr>
              <a:t>경로 밑에</a:t>
            </a:r>
            <a:endParaRPr lang="ko-KR" altLang="en-US" sz="2000" dirty="0">
              <a:ea typeface="DX국민시대"/>
            </a:endParaRPr>
          </a:p>
          <a:p>
            <a:pPr lvl="0">
              <a:defRPr/>
            </a:pPr>
            <a:r>
              <a:rPr lang="en-US" altLang="ko-KR" sz="2000" dirty="0">
                <a:latin typeface="DX국민시대"/>
                <a:ea typeface="DX국민시대"/>
              </a:rPr>
              <a:t>[.</a:t>
            </a:r>
            <a:r>
              <a:rPr lang="en-US" altLang="ko-KR" sz="2000" dirty="0" err="1">
                <a:latin typeface="DX국민시대"/>
                <a:ea typeface="DX국민시대"/>
              </a:rPr>
              <a:t>htaccess</a:t>
            </a:r>
            <a:r>
              <a:rPr lang="en-US" altLang="ko-KR" sz="2000" dirty="0">
                <a:latin typeface="DX국민시대"/>
                <a:ea typeface="DX국민시대"/>
              </a:rPr>
              <a:t>] </a:t>
            </a:r>
            <a:r>
              <a:rPr lang="ko-KR" altLang="en-US" sz="2000" dirty="0">
                <a:latin typeface="DX국민시대"/>
                <a:ea typeface="DX국민시대"/>
              </a:rPr>
              <a:t>파일을 선택한 후</a:t>
            </a:r>
            <a:r>
              <a:rPr lang="en-US" altLang="ko-KR" sz="2000" dirty="0">
                <a:latin typeface="DX국민시대"/>
                <a:ea typeface="DX국민시대"/>
              </a:rPr>
              <a:t>,</a:t>
            </a:r>
            <a:endParaRPr lang="en-US" altLang="ko-KR" sz="2000" dirty="0">
              <a:ea typeface="DX국민시대"/>
            </a:endParaRPr>
          </a:p>
          <a:p>
            <a:pPr lvl="0">
              <a:defRPr/>
            </a:pPr>
            <a:r>
              <a:rPr lang="en-US" altLang="ko-KR" sz="2000" dirty="0">
                <a:latin typeface="DX국민시대"/>
                <a:ea typeface="DX국민시대"/>
              </a:rPr>
              <a:t>[</a:t>
            </a:r>
            <a:r>
              <a:rPr lang="ko-KR" altLang="en-US" sz="2000" dirty="0">
                <a:latin typeface="DX국민시대"/>
                <a:ea typeface="DX국민시대"/>
              </a:rPr>
              <a:t>가져오기</a:t>
            </a:r>
            <a:r>
              <a:rPr lang="en-US" altLang="ko-KR" sz="2000" dirty="0">
                <a:latin typeface="DX국민시대"/>
                <a:ea typeface="DX국민시대"/>
              </a:rPr>
              <a:t>] </a:t>
            </a:r>
            <a:r>
              <a:rPr lang="ko-KR" altLang="en-US" sz="2000" dirty="0">
                <a:latin typeface="DX국민시대"/>
                <a:ea typeface="DX국민시대"/>
              </a:rPr>
              <a:t>를 클릭합니다</a:t>
            </a:r>
            <a:r>
              <a:rPr lang="en-US" altLang="ko-KR" sz="2000" dirty="0">
                <a:latin typeface="DX국민시대"/>
                <a:ea typeface="DX국민시대"/>
              </a:rPr>
              <a:t>.</a:t>
            </a:r>
            <a:endParaRPr lang="en-US" altLang="ko-KR" sz="2000" dirty="0">
              <a:ea typeface="DX국민시대"/>
            </a:endParaRPr>
          </a:p>
        </p:txBody>
      </p:sp>
      <p:sp>
        <p:nvSpPr>
          <p:cNvPr id="10" name="텍스트 개체 틀 5">
            <a:extLst>
              <a:ext uri="{FF2B5EF4-FFF2-40B4-BE49-F238E27FC236}">
                <a16:creationId xmlns:a16="http://schemas.microsoft.com/office/drawing/2014/main" id="{E008CB8C-6117-48A5-BED1-6A59EA7DA045}"/>
              </a:ext>
            </a:extLst>
          </p:cNvPr>
          <p:cNvSpPr txBox="1"/>
          <p:nvPr/>
        </p:nvSpPr>
        <p:spPr>
          <a:xfrm>
            <a:off x="633181" y="7551968"/>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pic>
        <p:nvPicPr>
          <p:cNvPr id="11" name="그림 10">
            <a:extLst>
              <a:ext uri="{FF2B5EF4-FFF2-40B4-BE49-F238E27FC236}">
                <a16:creationId xmlns:a16="http://schemas.microsoft.com/office/drawing/2014/main" id="{4867375D-F384-4509-BA12-E308F8E796F7}"/>
              </a:ext>
            </a:extLst>
          </p:cNvPr>
          <p:cNvPicPr>
            <a:picLocks noChangeAspect="1"/>
          </p:cNvPicPr>
          <p:nvPr/>
        </p:nvPicPr>
        <p:blipFill rotWithShape="1">
          <a:blip r:embed="rId3"/>
          <a:stretch>
            <a:fillRect/>
          </a:stretch>
        </p:blipFill>
        <p:spPr>
          <a:xfrm>
            <a:off x="511144" y="2005895"/>
            <a:ext cx="5753100" cy="2820547"/>
          </a:xfrm>
          <a:prstGeom prst="rect">
            <a:avLst/>
          </a:prstGeom>
        </p:spPr>
      </p:pic>
      <p:sp>
        <p:nvSpPr>
          <p:cNvPr id="12" name="직사각형 11">
            <a:extLst>
              <a:ext uri="{FF2B5EF4-FFF2-40B4-BE49-F238E27FC236}">
                <a16:creationId xmlns:a16="http://schemas.microsoft.com/office/drawing/2014/main" id="{4E2C9D37-080D-4C4E-97D9-414C7252CF35}"/>
              </a:ext>
            </a:extLst>
          </p:cNvPr>
          <p:cNvSpPr/>
          <p:nvPr/>
        </p:nvSpPr>
        <p:spPr>
          <a:xfrm>
            <a:off x="1510748" y="2228005"/>
            <a:ext cx="1653871" cy="1786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3" name="직사각형 12">
            <a:extLst>
              <a:ext uri="{FF2B5EF4-FFF2-40B4-BE49-F238E27FC236}">
                <a16:creationId xmlns:a16="http://schemas.microsoft.com/office/drawing/2014/main" id="{4E6A1EDB-07A7-47E4-B6CD-F0BF47666F91}"/>
              </a:ext>
            </a:extLst>
          </p:cNvPr>
          <p:cNvSpPr/>
          <p:nvPr/>
        </p:nvSpPr>
        <p:spPr>
          <a:xfrm>
            <a:off x="2068665" y="4097635"/>
            <a:ext cx="936930" cy="1771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5" name="그림 14">
            <a:extLst>
              <a:ext uri="{FF2B5EF4-FFF2-40B4-BE49-F238E27FC236}">
                <a16:creationId xmlns:a16="http://schemas.microsoft.com/office/drawing/2014/main" id="{38E0D8CC-DA5C-44BA-B7C8-EE0E38D26F18}"/>
              </a:ext>
            </a:extLst>
          </p:cNvPr>
          <p:cNvPicPr>
            <a:picLocks noChangeAspect="1"/>
          </p:cNvPicPr>
          <p:nvPr/>
        </p:nvPicPr>
        <p:blipFill rotWithShape="1">
          <a:blip r:embed="rId4"/>
          <a:stretch>
            <a:fillRect/>
          </a:stretch>
        </p:blipFill>
        <p:spPr>
          <a:xfrm>
            <a:off x="583853" y="5066895"/>
            <a:ext cx="5667375" cy="1504950"/>
          </a:xfrm>
          <a:prstGeom prst="rect">
            <a:avLst/>
          </a:prstGeom>
        </p:spPr>
      </p:pic>
      <p:sp>
        <p:nvSpPr>
          <p:cNvPr id="16" name="직사각형 15">
            <a:extLst>
              <a:ext uri="{FF2B5EF4-FFF2-40B4-BE49-F238E27FC236}">
                <a16:creationId xmlns:a16="http://schemas.microsoft.com/office/drawing/2014/main" id="{823B376D-2095-47D7-8921-1B990E28FF97}"/>
              </a:ext>
            </a:extLst>
          </p:cNvPr>
          <p:cNvSpPr/>
          <p:nvPr/>
        </p:nvSpPr>
        <p:spPr>
          <a:xfrm>
            <a:off x="845489" y="6093662"/>
            <a:ext cx="1023067" cy="3707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61620725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3B0D64FD-A0DC-40E5-B50C-FA89482A97D6}"/>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 오류 </a:t>
            </a:r>
            <a:endParaRPr lang="ko-KR" altLang="en-US" sz="2800">
              <a:ea typeface="DX국민시대"/>
            </a:endParaRPr>
          </a:p>
        </p:txBody>
      </p:sp>
      <p:cxnSp>
        <p:nvCxnSpPr>
          <p:cNvPr id="7" name="직선 연결선 6">
            <a:extLst>
              <a:ext uri="{FF2B5EF4-FFF2-40B4-BE49-F238E27FC236}">
                <a16:creationId xmlns:a16="http://schemas.microsoft.com/office/drawing/2014/main" id="{C7A097F4-E7A9-4EC7-99FD-E7121AB90AD8}"/>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6DFB0747-DA71-470D-8CFE-E2F3C8C956D2}"/>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FF12CD2D-9B45-44A6-8849-02BDC21A4C67}"/>
              </a:ext>
            </a:extLst>
          </p:cNvPr>
          <p:cNvSpPr txBox="1"/>
          <p:nvPr/>
        </p:nvSpPr>
        <p:spPr>
          <a:xfrm>
            <a:off x="1204681" y="7999234"/>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DX국민시대"/>
                <a:ea typeface="DX국민시대"/>
              </a:rPr>
              <a:t>다음과 같이 화면이 뜨면 정상입니다</a:t>
            </a:r>
            <a:r>
              <a:rPr lang="en-US" altLang="ko-KR" sz="2000" dirty="0">
                <a:latin typeface="DX국민시대"/>
                <a:ea typeface="DX국민시대"/>
              </a:rPr>
              <a:t>.</a:t>
            </a:r>
            <a:endParaRPr lang="en-US" altLang="ko-KR" sz="2000" dirty="0">
              <a:ea typeface="DX국민시대"/>
            </a:endParaRPr>
          </a:p>
        </p:txBody>
      </p:sp>
      <p:sp>
        <p:nvSpPr>
          <p:cNvPr id="10" name="텍스트 개체 틀 5">
            <a:extLst>
              <a:ext uri="{FF2B5EF4-FFF2-40B4-BE49-F238E27FC236}">
                <a16:creationId xmlns:a16="http://schemas.microsoft.com/office/drawing/2014/main" id="{519338EC-F913-496D-80E1-AA5B50A55850}"/>
              </a:ext>
            </a:extLst>
          </p:cNvPr>
          <p:cNvSpPr txBox="1"/>
          <p:nvPr/>
        </p:nvSpPr>
        <p:spPr>
          <a:xfrm>
            <a:off x="633181" y="7551968"/>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pic>
        <p:nvPicPr>
          <p:cNvPr id="11" name="그림 10">
            <a:extLst>
              <a:ext uri="{FF2B5EF4-FFF2-40B4-BE49-F238E27FC236}">
                <a16:creationId xmlns:a16="http://schemas.microsoft.com/office/drawing/2014/main" id="{12430FBE-1D99-44BA-A459-680B5A8B1639}"/>
              </a:ext>
            </a:extLst>
          </p:cNvPr>
          <p:cNvPicPr>
            <a:picLocks noChangeAspect="1"/>
          </p:cNvPicPr>
          <p:nvPr/>
        </p:nvPicPr>
        <p:blipFill rotWithShape="1">
          <a:blip r:embed="rId3"/>
          <a:stretch>
            <a:fillRect/>
          </a:stretch>
        </p:blipFill>
        <p:spPr>
          <a:xfrm>
            <a:off x="514886" y="1919517"/>
            <a:ext cx="5695950" cy="5581650"/>
          </a:xfrm>
          <a:prstGeom prst="rect">
            <a:avLst/>
          </a:prstGeom>
        </p:spPr>
      </p:pic>
    </p:spTree>
    <p:extLst>
      <p:ext uri="{BB962C8B-B14F-4D97-AF65-F5344CB8AC3E}">
        <p14:creationId xmlns:p14="http://schemas.microsoft.com/office/powerpoint/2010/main" val="69657367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E25DB1A7-E768-40CC-9D96-2BD9A35B9F11}"/>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 오류 </a:t>
            </a:r>
            <a:endParaRPr lang="ko-KR" altLang="en-US" sz="2800">
              <a:ea typeface="DX국민시대"/>
            </a:endParaRPr>
          </a:p>
        </p:txBody>
      </p:sp>
      <p:cxnSp>
        <p:nvCxnSpPr>
          <p:cNvPr id="7" name="직선 연결선 6">
            <a:extLst>
              <a:ext uri="{FF2B5EF4-FFF2-40B4-BE49-F238E27FC236}">
                <a16:creationId xmlns:a16="http://schemas.microsoft.com/office/drawing/2014/main" id="{BCACD382-9DE3-46FC-94BF-296F72265718}"/>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D6631445-5B85-4F80-B8CB-09D87E037F12}"/>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E1B4B5F6-3F0E-44DE-BE97-2417FA9D9F79}"/>
              </a:ext>
            </a:extLst>
          </p:cNvPr>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10" name="텍스트 개체 틀 5">
            <a:extLst>
              <a:ext uri="{FF2B5EF4-FFF2-40B4-BE49-F238E27FC236}">
                <a16:creationId xmlns:a16="http://schemas.microsoft.com/office/drawing/2014/main" id="{E6087CDC-FD6B-4D70-B4F6-BC60075F47CA}"/>
              </a:ext>
            </a:extLst>
          </p:cNvPr>
          <p:cNvSpPr txBox="1"/>
          <p:nvPr/>
        </p:nvSpPr>
        <p:spPr>
          <a:xfrm>
            <a:off x="1077217" y="7139717"/>
            <a:ext cx="5843819" cy="2023884"/>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DX국민시대"/>
                <a:ea typeface="DX국민시대"/>
              </a:rPr>
              <a:t>     재실행시</a:t>
            </a:r>
            <a:r>
              <a:rPr lang="en-US" altLang="ko-KR" sz="2000" dirty="0">
                <a:latin typeface="DX국민시대"/>
                <a:ea typeface="DX국민시대"/>
              </a:rPr>
              <a:t>, </a:t>
            </a:r>
            <a:r>
              <a:rPr lang="ko-KR" altLang="en-US" sz="2000" dirty="0">
                <a:latin typeface="DX국민시대"/>
                <a:ea typeface="DX국민시대"/>
              </a:rPr>
              <a:t>모두 </a:t>
            </a:r>
            <a:r>
              <a:rPr lang="en-US" altLang="ko-KR" sz="2000" dirty="0">
                <a:latin typeface="DX국민시대"/>
                <a:ea typeface="DX국민시대"/>
              </a:rPr>
              <a:t>[</a:t>
            </a:r>
            <a:r>
              <a:rPr lang="ko-KR" altLang="en-US" sz="2000" dirty="0">
                <a:latin typeface="DX국민시대"/>
                <a:ea typeface="DX국민시대"/>
              </a:rPr>
              <a:t>가능</a:t>
            </a:r>
            <a:r>
              <a:rPr lang="en-US" altLang="ko-KR" sz="2000" dirty="0">
                <a:latin typeface="DX국민시대"/>
                <a:ea typeface="DX국민시대"/>
              </a:rPr>
              <a:t>]</a:t>
            </a:r>
            <a:r>
              <a:rPr lang="ko-KR" altLang="en-US" sz="2000" dirty="0">
                <a:latin typeface="DX국민시대"/>
                <a:ea typeface="DX국민시대"/>
              </a:rPr>
              <a:t>으로 뜹니다</a:t>
            </a:r>
            <a:r>
              <a:rPr lang="en-US" altLang="ko-KR" sz="2000" dirty="0">
                <a:latin typeface="DX국민시대"/>
                <a:ea typeface="DX국민시대"/>
              </a:rPr>
              <a:t>.</a:t>
            </a:r>
            <a:endParaRPr lang="en-US" altLang="ko-KR" sz="2000" dirty="0">
              <a:ea typeface="DX국민시대"/>
            </a:endParaRPr>
          </a:p>
          <a:p>
            <a:pPr lvl="0">
              <a:defRPr/>
            </a:pPr>
            <a:r>
              <a:rPr lang="en-US" altLang="ko-KR" sz="2000" dirty="0">
                <a:latin typeface="DX국민시대"/>
                <a:ea typeface="DX국민시대"/>
              </a:rPr>
              <a:t>[</a:t>
            </a:r>
            <a:r>
              <a:rPr lang="ko-KR" altLang="en-US" sz="2000" dirty="0">
                <a:latin typeface="DX국민시대"/>
                <a:ea typeface="DX국민시대"/>
              </a:rPr>
              <a:t>설치를 진행합니다</a:t>
            </a:r>
            <a:r>
              <a:rPr lang="en-US" altLang="ko-KR" sz="2000" dirty="0">
                <a:latin typeface="DX국민시대"/>
                <a:ea typeface="DX국민시대"/>
              </a:rPr>
              <a:t>] </a:t>
            </a:r>
            <a:r>
              <a:rPr lang="ko-KR" altLang="en-US" sz="2000" dirty="0">
                <a:latin typeface="DX국민시대"/>
                <a:ea typeface="DX국민시대"/>
              </a:rPr>
              <a:t>를 클릭합니다</a:t>
            </a:r>
            <a:r>
              <a:rPr lang="en-US" altLang="ko-KR" sz="2000" dirty="0">
                <a:latin typeface="DX국민시대"/>
                <a:ea typeface="DX국민시대"/>
              </a:rPr>
              <a:t>.</a:t>
            </a:r>
            <a:endParaRPr lang="en-US" altLang="ko-KR"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a:p>
            <a:pPr lvl="0">
              <a:defRPr/>
            </a:pPr>
            <a:r>
              <a:rPr lang="en-US" altLang="ko-KR" sz="2000" dirty="0">
                <a:latin typeface="DX국민시대"/>
                <a:ea typeface="DX국민시대"/>
              </a:rPr>
              <a:t> </a:t>
            </a:r>
            <a:endParaRPr lang="en-US" altLang="ko-KR" sz="2000" dirty="0">
              <a:ea typeface="DX국민시대"/>
            </a:endParaRPr>
          </a:p>
        </p:txBody>
      </p:sp>
      <p:pic>
        <p:nvPicPr>
          <p:cNvPr id="11" name="그림 10">
            <a:extLst>
              <a:ext uri="{FF2B5EF4-FFF2-40B4-BE49-F238E27FC236}">
                <a16:creationId xmlns:a16="http://schemas.microsoft.com/office/drawing/2014/main" id="{741AE113-C9C4-4342-A2C1-875D0F955AB7}"/>
              </a:ext>
            </a:extLst>
          </p:cNvPr>
          <p:cNvPicPr>
            <a:picLocks noChangeAspect="1"/>
          </p:cNvPicPr>
          <p:nvPr/>
        </p:nvPicPr>
        <p:blipFill rotWithShape="1">
          <a:blip r:embed="rId3"/>
          <a:stretch>
            <a:fillRect/>
          </a:stretch>
        </p:blipFill>
        <p:spPr>
          <a:xfrm>
            <a:off x="307203" y="1900231"/>
            <a:ext cx="6169797" cy="4424607"/>
          </a:xfrm>
          <a:prstGeom prst="rect">
            <a:avLst/>
          </a:prstGeom>
        </p:spPr>
      </p:pic>
      <p:sp>
        <p:nvSpPr>
          <p:cNvPr id="12" name="직사각형 11">
            <a:extLst>
              <a:ext uri="{FF2B5EF4-FFF2-40B4-BE49-F238E27FC236}">
                <a16:creationId xmlns:a16="http://schemas.microsoft.com/office/drawing/2014/main" id="{030BD94D-34CB-44BD-B53F-271251E3EF63}"/>
              </a:ext>
            </a:extLst>
          </p:cNvPr>
          <p:cNvSpPr/>
          <p:nvPr/>
        </p:nvSpPr>
        <p:spPr>
          <a:xfrm>
            <a:off x="2539536" y="3831844"/>
            <a:ext cx="1770071" cy="13762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38111867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506C985B-7D97-4BEF-A163-F0353F773722}"/>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  </a:t>
            </a:r>
            <a:endParaRPr lang="ko-KR" altLang="en-US" sz="2800">
              <a:ea typeface="DX국민시대"/>
            </a:endParaRPr>
          </a:p>
        </p:txBody>
      </p:sp>
      <p:cxnSp>
        <p:nvCxnSpPr>
          <p:cNvPr id="7" name="직선 연결선 6">
            <a:extLst>
              <a:ext uri="{FF2B5EF4-FFF2-40B4-BE49-F238E27FC236}">
                <a16:creationId xmlns:a16="http://schemas.microsoft.com/office/drawing/2014/main" id="{CB4598E6-08EA-4FE5-9C5F-E78C260EC15B}"/>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173BD64E-7499-4E48-8027-7B20AC11B01B}"/>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D37A9FE5-066E-4818-8DCE-5F03BE49E5C5}"/>
              </a:ext>
            </a:extLst>
          </p:cNvPr>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10" name="텍스트 개체 틀 5">
            <a:extLst>
              <a:ext uri="{FF2B5EF4-FFF2-40B4-BE49-F238E27FC236}">
                <a16:creationId xmlns:a16="http://schemas.microsoft.com/office/drawing/2014/main" id="{141916A7-092A-493A-89F3-FAE1A8C6CD03}"/>
              </a:ext>
            </a:extLst>
          </p:cNvPr>
          <p:cNvSpPr txBox="1"/>
          <p:nvPr/>
        </p:nvSpPr>
        <p:spPr>
          <a:xfrm>
            <a:off x="633181" y="6965343"/>
            <a:ext cx="5843819" cy="2023884"/>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[DB </a:t>
            </a:r>
            <a:r>
              <a:rPr lang="ko-KR" altLang="en-US" sz="2000">
                <a:latin typeface="DX국민시대"/>
                <a:ea typeface="DX국민시대"/>
              </a:rPr>
              <a:t>선택</a:t>
            </a:r>
            <a:r>
              <a:rPr lang="en-US" altLang="ko-KR" sz="2000">
                <a:latin typeface="DX국민시대"/>
                <a:ea typeface="DX국민시대"/>
              </a:rPr>
              <a:t>] </a:t>
            </a:r>
            <a:r>
              <a:rPr lang="ko-KR" altLang="en-US" sz="2000">
                <a:latin typeface="DX국민시대"/>
                <a:ea typeface="DX국민시대"/>
              </a:rPr>
              <a:t>창이 뜨면 </a:t>
            </a:r>
            <a:r>
              <a:rPr lang="en-US" altLang="ko-KR" sz="2000">
                <a:latin typeface="DX국민시대"/>
                <a:ea typeface="DX국민시대"/>
              </a:rPr>
              <a:t>[mysqli] </a:t>
            </a:r>
            <a:r>
              <a:rPr lang="ko-KR" altLang="en-US" sz="2000">
                <a:latin typeface="DX국민시대"/>
                <a:ea typeface="DX국민시대"/>
              </a:rPr>
              <a:t>를 선택하고</a:t>
            </a:r>
            <a:endParaRPr lang="ko-KR" altLang="en-US" sz="2000">
              <a:ea typeface="DX국민시대"/>
            </a:endParaRPr>
          </a:p>
          <a:p>
            <a:pPr lvl="0">
              <a:defRPr/>
            </a:pPr>
            <a:r>
              <a:rPr lang="en-US" altLang="ko-KR" sz="2000">
                <a:latin typeface="DX국민시대"/>
                <a:ea typeface="DX국민시대"/>
              </a:rPr>
              <a:t>[</a:t>
            </a:r>
            <a:r>
              <a:rPr lang="ko-KR" altLang="en-US" sz="2000">
                <a:latin typeface="DX국민시대"/>
                <a:ea typeface="DX국민시대"/>
              </a:rPr>
              <a:t>다음</a:t>
            </a:r>
            <a:r>
              <a:rPr lang="en-US" altLang="ko-KR" sz="2000">
                <a:latin typeface="DX국민시대"/>
                <a:ea typeface="DX국민시대"/>
              </a:rPr>
              <a:t>]</a:t>
            </a:r>
            <a:r>
              <a:rPr lang="ko-KR" altLang="en-US" sz="2000">
                <a:latin typeface="DX국민시대"/>
                <a:ea typeface="DX국민시대"/>
              </a:rPr>
              <a:t>을 클릭합니다</a:t>
            </a:r>
            <a:r>
              <a:rPr lang="en-US" altLang="ko-KR" sz="2000">
                <a:latin typeface="DX국민시대"/>
                <a:ea typeface="DX국민시대"/>
              </a:rPr>
              <a:t>. </a:t>
            </a:r>
            <a:endParaRPr lang="en-US" altLang="ko-KR" sz="2000">
              <a:ea typeface="DX국민시대"/>
            </a:endParaRPr>
          </a:p>
          <a:p>
            <a:pPr lvl="0">
              <a:defRPr/>
            </a:pPr>
            <a:r>
              <a:rPr lang="en-US" altLang="ko-KR" sz="2000">
                <a:latin typeface="DX국민시대"/>
                <a:ea typeface="DX국민시대"/>
              </a:rPr>
              <a:t> </a:t>
            </a:r>
            <a:endParaRPr lang="en-US" altLang="ko-KR" sz="2000">
              <a:ea typeface="DX국민시대"/>
            </a:endParaRPr>
          </a:p>
        </p:txBody>
      </p:sp>
      <p:pic>
        <p:nvPicPr>
          <p:cNvPr id="11" name="그림 10">
            <a:extLst>
              <a:ext uri="{FF2B5EF4-FFF2-40B4-BE49-F238E27FC236}">
                <a16:creationId xmlns:a16="http://schemas.microsoft.com/office/drawing/2014/main" id="{225E7684-3698-40F4-B0A8-27FDE0D56A98}"/>
              </a:ext>
            </a:extLst>
          </p:cNvPr>
          <p:cNvPicPr>
            <a:picLocks noChangeAspect="1"/>
          </p:cNvPicPr>
          <p:nvPr/>
        </p:nvPicPr>
        <p:blipFill rotWithShape="1">
          <a:blip r:embed="rId3"/>
          <a:stretch>
            <a:fillRect/>
          </a:stretch>
        </p:blipFill>
        <p:spPr>
          <a:xfrm>
            <a:off x="337255" y="2030328"/>
            <a:ext cx="6229988" cy="4764569"/>
          </a:xfrm>
          <a:prstGeom prst="rect">
            <a:avLst/>
          </a:prstGeom>
        </p:spPr>
      </p:pic>
      <p:sp>
        <p:nvSpPr>
          <p:cNvPr id="12" name="직사각형 11">
            <a:extLst>
              <a:ext uri="{FF2B5EF4-FFF2-40B4-BE49-F238E27FC236}">
                <a16:creationId xmlns:a16="http://schemas.microsoft.com/office/drawing/2014/main" id="{1D498240-1BD7-4729-98C7-1E289B24B74B}"/>
              </a:ext>
            </a:extLst>
          </p:cNvPr>
          <p:cNvSpPr/>
          <p:nvPr/>
        </p:nvSpPr>
        <p:spPr>
          <a:xfrm>
            <a:off x="2217420" y="2290950"/>
            <a:ext cx="676855" cy="269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3" name="직사각형 12">
            <a:extLst>
              <a:ext uri="{FF2B5EF4-FFF2-40B4-BE49-F238E27FC236}">
                <a16:creationId xmlns:a16="http://schemas.microsoft.com/office/drawing/2014/main" id="{95BD469C-71CC-4303-86BF-ECDB7C1196EB}"/>
              </a:ext>
            </a:extLst>
          </p:cNvPr>
          <p:cNvSpPr/>
          <p:nvPr/>
        </p:nvSpPr>
        <p:spPr>
          <a:xfrm>
            <a:off x="5793846" y="6402660"/>
            <a:ext cx="676855" cy="269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47613058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B26E3449-BB46-459E-AFC6-04B39F0C24FC}"/>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 </a:t>
            </a:r>
            <a:endParaRPr lang="ko-KR" altLang="en-US" sz="2800">
              <a:ea typeface="DX국민시대"/>
            </a:endParaRPr>
          </a:p>
        </p:txBody>
      </p:sp>
      <p:cxnSp>
        <p:nvCxnSpPr>
          <p:cNvPr id="7" name="직선 연결선 6">
            <a:extLst>
              <a:ext uri="{FF2B5EF4-FFF2-40B4-BE49-F238E27FC236}">
                <a16:creationId xmlns:a16="http://schemas.microsoft.com/office/drawing/2014/main" id="{76C69BA2-0F94-42C1-8600-28258E60A31A}"/>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D743F52A-9710-4ECF-BB4B-45468ED94AFC}"/>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D0E16CF9-CED4-4EC9-886E-0FCE368DFC81}"/>
              </a:ext>
            </a:extLst>
          </p:cNvPr>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10" name="텍스트 개체 틀 5">
            <a:extLst>
              <a:ext uri="{FF2B5EF4-FFF2-40B4-BE49-F238E27FC236}">
                <a16:creationId xmlns:a16="http://schemas.microsoft.com/office/drawing/2014/main" id="{76F5F8E0-5FE8-4D2D-8560-44FFC5822E23}"/>
              </a:ext>
            </a:extLst>
          </p:cNvPr>
          <p:cNvSpPr txBox="1"/>
          <p:nvPr/>
        </p:nvSpPr>
        <p:spPr>
          <a:xfrm>
            <a:off x="633181" y="6965343"/>
            <a:ext cx="5843819" cy="2023884"/>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cmd </a:t>
            </a:r>
            <a:r>
              <a:rPr lang="ko-KR" altLang="en-US" sz="2000">
                <a:latin typeface="DX국민시대"/>
                <a:ea typeface="DX국민시대"/>
              </a:rPr>
              <a:t>에서 </a:t>
            </a:r>
            <a:r>
              <a:rPr lang="en-US" altLang="ko-KR" sz="2000">
                <a:latin typeface="DX국민시대"/>
                <a:ea typeface="DX국민시대"/>
              </a:rPr>
              <a:t>MariaDB</a:t>
            </a:r>
            <a:r>
              <a:rPr lang="ko-KR" altLang="en-US" sz="2000">
                <a:latin typeface="DX국민시대"/>
                <a:ea typeface="DX국민시대"/>
              </a:rPr>
              <a:t>에 접속한 후 </a:t>
            </a:r>
            <a:r>
              <a:rPr lang="en-US" altLang="ko-KR" sz="2000">
                <a:latin typeface="DX국민시대"/>
                <a:ea typeface="DX국민시대"/>
              </a:rPr>
              <a:t>[xe] </a:t>
            </a:r>
            <a:r>
              <a:rPr lang="ko-KR" altLang="en-US" sz="2000">
                <a:latin typeface="DX국민시대"/>
                <a:ea typeface="DX국민시대"/>
              </a:rPr>
              <a:t>라는 데이터베이스 생성 합니다</a:t>
            </a:r>
            <a:r>
              <a:rPr lang="en-US" altLang="ko-KR" sz="2000">
                <a:latin typeface="DX국민시대"/>
                <a:ea typeface="DX국민시대"/>
              </a:rPr>
              <a:t>.</a:t>
            </a:r>
            <a:endParaRPr lang="en-US" altLang="ko-KR" sz="2000">
              <a:ea typeface="DX국민시대"/>
            </a:endParaRPr>
          </a:p>
          <a:p>
            <a:pPr lvl="0">
              <a:defRPr/>
            </a:pPr>
            <a:r>
              <a:rPr lang="en-US" altLang="ko-KR" sz="2000">
                <a:latin typeface="DX국민시대"/>
                <a:ea typeface="DX국민시대"/>
              </a:rPr>
              <a:t> </a:t>
            </a:r>
            <a:endParaRPr lang="en-US" altLang="ko-KR" sz="2000">
              <a:ea typeface="DX국민시대"/>
            </a:endParaRPr>
          </a:p>
        </p:txBody>
      </p:sp>
      <p:pic>
        <p:nvPicPr>
          <p:cNvPr id="11" name="그림 10">
            <a:extLst>
              <a:ext uri="{FF2B5EF4-FFF2-40B4-BE49-F238E27FC236}">
                <a16:creationId xmlns:a16="http://schemas.microsoft.com/office/drawing/2014/main" id="{E444554E-4F14-42E2-99EF-F5B12F62C584}"/>
              </a:ext>
            </a:extLst>
          </p:cNvPr>
          <p:cNvPicPr>
            <a:picLocks noChangeAspect="1"/>
          </p:cNvPicPr>
          <p:nvPr/>
        </p:nvPicPr>
        <p:blipFill rotWithShape="1">
          <a:blip r:embed="rId3"/>
          <a:stretch>
            <a:fillRect/>
          </a:stretch>
        </p:blipFill>
        <p:spPr>
          <a:xfrm>
            <a:off x="942346" y="2560320"/>
            <a:ext cx="4950390" cy="3282070"/>
          </a:xfrm>
          <a:prstGeom prst="rect">
            <a:avLst/>
          </a:prstGeom>
        </p:spPr>
      </p:pic>
      <p:sp>
        <p:nvSpPr>
          <p:cNvPr id="12" name="직사각형 11">
            <a:extLst>
              <a:ext uri="{FF2B5EF4-FFF2-40B4-BE49-F238E27FC236}">
                <a16:creationId xmlns:a16="http://schemas.microsoft.com/office/drawing/2014/main" id="{00D28619-B470-4297-BE3E-89E0E23C466D}"/>
              </a:ext>
            </a:extLst>
          </p:cNvPr>
          <p:cNvSpPr/>
          <p:nvPr/>
        </p:nvSpPr>
        <p:spPr>
          <a:xfrm>
            <a:off x="1955027" y="3843165"/>
            <a:ext cx="1359673" cy="26765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3" name="직사각형 12">
            <a:extLst>
              <a:ext uri="{FF2B5EF4-FFF2-40B4-BE49-F238E27FC236}">
                <a16:creationId xmlns:a16="http://schemas.microsoft.com/office/drawing/2014/main" id="{8106BB9B-A52C-409C-97D8-C2C8989C3833}"/>
              </a:ext>
            </a:extLst>
          </p:cNvPr>
          <p:cNvSpPr/>
          <p:nvPr/>
        </p:nvSpPr>
        <p:spPr>
          <a:xfrm>
            <a:off x="942346" y="5370647"/>
            <a:ext cx="480937" cy="2827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727758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03" r="203"/>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4192656" y="6086476"/>
            <a:ext cx="865118" cy="3143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텍스트 개체 틀 5">
            <a:extLst>
              <a:ext uri="{FF2B5EF4-FFF2-40B4-BE49-F238E27FC236}">
                <a16:creationId xmlns:a16="http://schemas.microsoft.com/office/drawing/2014/main" id="{A94D5805-3516-4930-AC3A-ABDCBD1DA82C}"/>
              </a:ext>
            </a:extLst>
          </p:cNvPr>
          <p:cNvSpPr>
            <a:spLocks noGrp="1"/>
          </p:cNvSpPr>
          <p:nvPr>
            <p:ph type="body" sz="half" idx="2"/>
          </p:nvPr>
        </p:nvSpPr>
        <p:spPr>
          <a:xfrm>
            <a:off x="472380" y="6962066"/>
            <a:ext cx="5913238" cy="2270834"/>
          </a:xfrm>
        </p:spPr>
        <p:txBody>
          <a:bodyPr>
            <a:normAutofit/>
          </a:bodyPr>
          <a:lstStyle/>
          <a:p>
            <a:r>
              <a:rPr lang="ko-KR" altLang="en-US" sz="2000" dirty="0">
                <a:latin typeface="나눔스퀘어_ac Bold" panose="020B0600000101010101" pitchFamily="50" charset="-127"/>
                <a:ea typeface="나눔스퀘어_ac Bold" panose="020B0600000101010101" pitchFamily="50" charset="-127"/>
              </a:rPr>
              <a:t>설치 시 에러가  발생하면 </a:t>
            </a:r>
            <a:r>
              <a:rPr lang="en-US" altLang="ko-KR" sz="2000" dirty="0">
                <a:latin typeface="나눔스퀘어_ac Bold" panose="020B0600000101010101" pitchFamily="50" charset="-127"/>
                <a:ea typeface="나눔스퀘어_ac Bold" panose="020B0600000101010101" pitchFamily="50" charset="-127"/>
              </a:rPr>
              <a:t>vc_redist.x64.exe </a:t>
            </a:r>
            <a:r>
              <a:rPr lang="ko-KR" altLang="en-US" sz="2000" dirty="0">
                <a:latin typeface="나눔스퀘어_ac Bold" panose="020B0600000101010101" pitchFamily="50" charset="-127"/>
                <a:ea typeface="나눔스퀘어_ac Bold" panose="020B0600000101010101" pitchFamily="50" charset="-127"/>
              </a:rPr>
              <a:t>를 추가적으로</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설치 해야 됨</a:t>
            </a: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9727935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F87D3A65-A0C3-4496-9603-8F28F74C0FE2}"/>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a:t>
            </a:r>
            <a:endParaRPr lang="ko-KR" altLang="en-US" sz="2800">
              <a:ea typeface="DX국민시대"/>
            </a:endParaRPr>
          </a:p>
        </p:txBody>
      </p:sp>
      <p:cxnSp>
        <p:nvCxnSpPr>
          <p:cNvPr id="7" name="직선 연결선 6">
            <a:extLst>
              <a:ext uri="{FF2B5EF4-FFF2-40B4-BE49-F238E27FC236}">
                <a16:creationId xmlns:a16="http://schemas.microsoft.com/office/drawing/2014/main" id="{303E2593-E306-4C44-A86B-7B79B4B4B559}"/>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4BA6A9B2-CC89-4B3F-A219-E6951DF85076}"/>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1EB6BDB6-7180-43D0-B1E0-F472F4B26314}"/>
              </a:ext>
            </a:extLst>
          </p:cNvPr>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10" name="텍스트 개체 틀 5">
            <a:extLst>
              <a:ext uri="{FF2B5EF4-FFF2-40B4-BE49-F238E27FC236}">
                <a16:creationId xmlns:a16="http://schemas.microsoft.com/office/drawing/2014/main" id="{058FCC33-B5E3-4E87-B9F4-F435A8E4ED3D}"/>
              </a:ext>
            </a:extLst>
          </p:cNvPr>
          <p:cNvSpPr txBox="1"/>
          <p:nvPr/>
        </p:nvSpPr>
        <p:spPr>
          <a:xfrm>
            <a:off x="633181" y="6965343"/>
            <a:ext cx="5843819" cy="23535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[DB </a:t>
            </a:r>
            <a:r>
              <a:rPr lang="ko-KR" altLang="en-US" sz="2000">
                <a:latin typeface="DX국민시대"/>
                <a:ea typeface="DX국민시대"/>
              </a:rPr>
              <a:t>정보 입력</a:t>
            </a:r>
            <a:r>
              <a:rPr lang="en-US" altLang="ko-KR" sz="2000">
                <a:latin typeface="DX국민시대"/>
                <a:ea typeface="DX국민시대"/>
              </a:rPr>
              <a:t>] </a:t>
            </a:r>
            <a:r>
              <a:rPr lang="ko-KR" altLang="en-US" sz="2000">
                <a:latin typeface="DX국민시대"/>
                <a:ea typeface="DX국민시대"/>
              </a:rPr>
              <a:t>창에서 </a:t>
            </a:r>
            <a:endParaRPr lang="ko-KR" altLang="en-US" sz="2000">
              <a:ea typeface="DX국민시대"/>
            </a:endParaRPr>
          </a:p>
          <a:p>
            <a:pPr lvl="0">
              <a:defRPr/>
            </a:pPr>
            <a:r>
              <a:rPr lang="en-US" altLang="ko-KR" sz="2000">
                <a:latin typeface="DX국민시대"/>
                <a:ea typeface="DX국민시대"/>
              </a:rPr>
              <a:t>[DB </a:t>
            </a:r>
            <a:r>
              <a:rPr lang="ko-KR" altLang="en-US" sz="2000">
                <a:latin typeface="DX국민시대"/>
                <a:ea typeface="DX국민시대"/>
              </a:rPr>
              <a:t>아이디</a:t>
            </a:r>
            <a:r>
              <a:rPr lang="en-US" altLang="ko-KR" sz="2000">
                <a:latin typeface="DX국민시대"/>
                <a:ea typeface="DX국민시대"/>
              </a:rPr>
              <a:t>] : root</a:t>
            </a:r>
            <a:endParaRPr lang="en-US" altLang="ko-KR" sz="2000">
              <a:ea typeface="DX국민시대"/>
            </a:endParaRPr>
          </a:p>
          <a:p>
            <a:pPr lvl="0">
              <a:defRPr/>
            </a:pPr>
            <a:r>
              <a:rPr lang="en-US" altLang="ko-KR" sz="2000">
                <a:latin typeface="DX국민시대"/>
                <a:ea typeface="DX국민시대"/>
              </a:rPr>
              <a:t>[DB </a:t>
            </a:r>
            <a:r>
              <a:rPr lang="ko-KR" altLang="en-US" sz="2000">
                <a:latin typeface="DX국민시대"/>
                <a:ea typeface="DX국민시대"/>
              </a:rPr>
              <a:t>비밀번호</a:t>
            </a:r>
            <a:r>
              <a:rPr lang="en-US" altLang="ko-KR" sz="2000">
                <a:latin typeface="DX국민시대"/>
                <a:ea typeface="DX국민시대"/>
              </a:rPr>
              <a:t>] : </a:t>
            </a:r>
            <a:r>
              <a:rPr lang="ko-KR" altLang="en-US" sz="2000">
                <a:latin typeface="DX국민시대"/>
                <a:ea typeface="DX국민시대"/>
              </a:rPr>
              <a:t>설정해준 비밀번호</a:t>
            </a:r>
            <a:endParaRPr lang="ko-KR" altLang="en-US" sz="2000">
              <a:ea typeface="DX국민시대"/>
            </a:endParaRPr>
          </a:p>
          <a:p>
            <a:pPr lvl="0">
              <a:defRPr/>
            </a:pPr>
            <a:r>
              <a:rPr lang="en-US" altLang="ko-KR" sz="2000">
                <a:latin typeface="DX국민시대"/>
                <a:ea typeface="DX국민시대"/>
              </a:rPr>
              <a:t>[DB </a:t>
            </a:r>
            <a:r>
              <a:rPr lang="ko-KR" altLang="en-US" sz="2000">
                <a:latin typeface="DX국민시대"/>
                <a:ea typeface="DX국민시대"/>
              </a:rPr>
              <a:t>이름</a:t>
            </a:r>
            <a:r>
              <a:rPr lang="en-US" altLang="ko-KR" sz="2000">
                <a:latin typeface="DX국민시대"/>
                <a:ea typeface="DX국민시대"/>
              </a:rPr>
              <a:t>] : xe </a:t>
            </a:r>
            <a:endParaRPr lang="en-US" altLang="ko-KR" sz="2000">
              <a:ea typeface="DX국민시대"/>
            </a:endParaRPr>
          </a:p>
          <a:p>
            <a:pPr lvl="0">
              <a:defRPr/>
            </a:pPr>
            <a:r>
              <a:rPr lang="ko-KR" altLang="en-US" sz="2000">
                <a:latin typeface="DX국민시대"/>
                <a:ea typeface="DX국민시대"/>
              </a:rPr>
              <a:t>를 입력한 후</a:t>
            </a:r>
            <a:r>
              <a:rPr lang="en-US" altLang="ko-KR" sz="2000">
                <a:latin typeface="DX국민시대"/>
                <a:ea typeface="DX국민시대"/>
              </a:rPr>
              <a:t>, [</a:t>
            </a:r>
            <a:r>
              <a:rPr lang="ko-KR" altLang="en-US" sz="2000">
                <a:latin typeface="DX국민시대"/>
                <a:ea typeface="DX국민시대"/>
              </a:rPr>
              <a:t>다음</a:t>
            </a:r>
            <a:r>
              <a:rPr lang="en-US" altLang="ko-KR" sz="2000">
                <a:latin typeface="DX국민시대"/>
                <a:ea typeface="DX국민시대"/>
              </a:rPr>
              <a:t>]</a:t>
            </a:r>
            <a:r>
              <a:rPr lang="ko-KR" altLang="en-US" sz="2000">
                <a:latin typeface="DX국민시대"/>
                <a:ea typeface="DX국민시대"/>
              </a:rPr>
              <a:t>을 클릭합니다</a:t>
            </a:r>
            <a:r>
              <a:rPr lang="en-US" altLang="ko-KR" sz="2000">
                <a:latin typeface="DX국민시대"/>
                <a:ea typeface="DX국민시대"/>
              </a:rPr>
              <a:t>.</a:t>
            </a:r>
            <a:endParaRPr lang="en-US" altLang="ko-KR" sz="2000">
              <a:ea typeface="DX국민시대"/>
            </a:endParaRPr>
          </a:p>
          <a:p>
            <a:pPr lvl="0">
              <a:defRPr/>
            </a:pPr>
            <a:r>
              <a:rPr lang="en-US" altLang="ko-KR" sz="2000">
                <a:latin typeface="DX국민시대"/>
                <a:ea typeface="DX국민시대"/>
              </a:rPr>
              <a:t> </a:t>
            </a:r>
            <a:endParaRPr lang="en-US" altLang="ko-KR" sz="2000">
              <a:ea typeface="DX국민시대"/>
            </a:endParaRPr>
          </a:p>
        </p:txBody>
      </p:sp>
      <p:pic>
        <p:nvPicPr>
          <p:cNvPr id="11" name="그림 10">
            <a:extLst>
              <a:ext uri="{FF2B5EF4-FFF2-40B4-BE49-F238E27FC236}">
                <a16:creationId xmlns:a16="http://schemas.microsoft.com/office/drawing/2014/main" id="{73113FF2-A0C0-4DBA-9CD6-1FD4A518B683}"/>
              </a:ext>
            </a:extLst>
          </p:cNvPr>
          <p:cNvPicPr>
            <a:picLocks noChangeAspect="1"/>
          </p:cNvPicPr>
          <p:nvPr/>
        </p:nvPicPr>
        <p:blipFill rotWithShape="1">
          <a:blip r:embed="rId3"/>
          <a:stretch>
            <a:fillRect/>
          </a:stretch>
        </p:blipFill>
        <p:spPr>
          <a:xfrm>
            <a:off x="530340" y="2070756"/>
            <a:ext cx="5884858" cy="4618589"/>
          </a:xfrm>
          <a:prstGeom prst="rect">
            <a:avLst/>
          </a:prstGeom>
        </p:spPr>
      </p:pic>
      <p:sp>
        <p:nvSpPr>
          <p:cNvPr id="12" name="직사각형 11">
            <a:extLst>
              <a:ext uri="{FF2B5EF4-FFF2-40B4-BE49-F238E27FC236}">
                <a16:creationId xmlns:a16="http://schemas.microsoft.com/office/drawing/2014/main" id="{9FF351AF-D060-4020-80D4-E5259E2DA60A}"/>
              </a:ext>
            </a:extLst>
          </p:cNvPr>
          <p:cNvSpPr/>
          <p:nvPr/>
        </p:nvSpPr>
        <p:spPr>
          <a:xfrm>
            <a:off x="2344641" y="2299289"/>
            <a:ext cx="3316688" cy="146962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11174978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537FF93F-D843-4A49-A313-A424CF98C981}"/>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a:t>
            </a:r>
            <a:endParaRPr lang="ko-KR" altLang="en-US" sz="2800">
              <a:ea typeface="DX국민시대"/>
            </a:endParaRPr>
          </a:p>
        </p:txBody>
      </p:sp>
      <p:cxnSp>
        <p:nvCxnSpPr>
          <p:cNvPr id="7" name="직선 연결선 6">
            <a:extLst>
              <a:ext uri="{FF2B5EF4-FFF2-40B4-BE49-F238E27FC236}">
                <a16:creationId xmlns:a16="http://schemas.microsoft.com/office/drawing/2014/main" id="{F987E2E1-B311-481E-A90C-BDFC9CC670DE}"/>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B2A41E0B-F6C0-4CA7-840B-786F941B548B}"/>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2466AF2B-5C09-43B9-A1C4-D35384EDE9B1}"/>
              </a:ext>
            </a:extLst>
          </p:cNvPr>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10" name="텍스트 개체 틀 5">
            <a:extLst>
              <a:ext uri="{FF2B5EF4-FFF2-40B4-BE49-F238E27FC236}">
                <a16:creationId xmlns:a16="http://schemas.microsoft.com/office/drawing/2014/main" id="{0C168CF9-57AD-4937-AAB3-A791D869F2AF}"/>
              </a:ext>
            </a:extLst>
          </p:cNvPr>
          <p:cNvSpPr txBox="1"/>
          <p:nvPr/>
        </p:nvSpPr>
        <p:spPr>
          <a:xfrm>
            <a:off x="633181" y="6965343"/>
            <a:ext cx="5843819" cy="23535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a:t>
            </a:r>
            <a:r>
              <a:rPr lang="ko-KR" altLang="en-US" sz="2000">
                <a:latin typeface="DX국민시대"/>
                <a:ea typeface="DX국민시대"/>
              </a:rPr>
              <a:t>환경 설정</a:t>
            </a:r>
            <a:r>
              <a:rPr lang="en-US" altLang="ko-KR" sz="2000">
                <a:latin typeface="DX국민시대"/>
                <a:ea typeface="DX국민시대"/>
              </a:rPr>
              <a:t>] </a:t>
            </a:r>
            <a:r>
              <a:rPr lang="ko-KR" altLang="en-US" sz="2000">
                <a:latin typeface="DX국민시대"/>
                <a:ea typeface="DX국민시대"/>
              </a:rPr>
              <a:t>창에서 </a:t>
            </a:r>
            <a:endParaRPr lang="ko-KR" altLang="en-US" sz="2000">
              <a:ea typeface="DX국민시대"/>
            </a:endParaRPr>
          </a:p>
          <a:p>
            <a:pPr lvl="0">
              <a:defRPr/>
            </a:pPr>
            <a:r>
              <a:rPr lang="en-US" altLang="ko-KR" sz="2000">
                <a:latin typeface="DX국민시대"/>
                <a:ea typeface="DX국민시대"/>
              </a:rPr>
              <a:t>[Korea Standard Time]</a:t>
            </a:r>
            <a:r>
              <a:rPr lang="ko-KR" altLang="en-US" sz="2000">
                <a:latin typeface="DX국민시대"/>
                <a:ea typeface="DX국민시대"/>
              </a:rPr>
              <a:t>으로 설정 해준 후</a:t>
            </a:r>
            <a:r>
              <a:rPr lang="en-US" altLang="ko-KR" sz="2000">
                <a:latin typeface="DX국민시대"/>
                <a:ea typeface="DX국민시대"/>
              </a:rPr>
              <a:t>,</a:t>
            </a:r>
            <a:r>
              <a:rPr lang="ko-KR" altLang="en-US" sz="2000">
                <a:latin typeface="DX국민시대"/>
                <a:ea typeface="DX국민시대"/>
              </a:rPr>
              <a:t> </a:t>
            </a:r>
            <a:r>
              <a:rPr lang="en-US" altLang="ko-KR" sz="2000">
                <a:latin typeface="DX국민시대"/>
                <a:ea typeface="DX국민시대"/>
              </a:rPr>
              <a:t>[</a:t>
            </a:r>
            <a:r>
              <a:rPr lang="ko-KR" altLang="en-US" sz="2000">
                <a:latin typeface="DX국민시대"/>
                <a:ea typeface="DX국민시대"/>
              </a:rPr>
              <a:t>다음</a:t>
            </a:r>
            <a:r>
              <a:rPr lang="en-US" altLang="ko-KR" sz="2000">
                <a:latin typeface="DX국민시대"/>
                <a:ea typeface="DX국민시대"/>
              </a:rPr>
              <a:t>] </a:t>
            </a:r>
            <a:r>
              <a:rPr lang="ko-KR" altLang="en-US" sz="2000">
                <a:latin typeface="DX국민시대"/>
                <a:ea typeface="DX국민시대"/>
              </a:rPr>
              <a:t>을 클릭합니다</a:t>
            </a:r>
            <a:r>
              <a:rPr lang="en-US" altLang="ko-KR" sz="2000">
                <a:latin typeface="DX국민시대"/>
                <a:ea typeface="DX국민시대"/>
              </a:rPr>
              <a:t>.</a:t>
            </a:r>
            <a:endParaRPr lang="en-US" altLang="ko-KR" sz="2000">
              <a:ea typeface="DX국민시대"/>
            </a:endParaRPr>
          </a:p>
          <a:p>
            <a:pPr lvl="0">
              <a:defRPr/>
            </a:pPr>
            <a:r>
              <a:rPr lang="en-US" altLang="ko-KR" sz="2000">
                <a:latin typeface="DX국민시대"/>
                <a:ea typeface="DX국민시대"/>
              </a:rPr>
              <a:t> </a:t>
            </a:r>
            <a:endParaRPr lang="en-US" altLang="ko-KR" sz="2000">
              <a:ea typeface="DX국민시대"/>
            </a:endParaRPr>
          </a:p>
        </p:txBody>
      </p:sp>
      <p:pic>
        <p:nvPicPr>
          <p:cNvPr id="11" name="그림 10">
            <a:extLst>
              <a:ext uri="{FF2B5EF4-FFF2-40B4-BE49-F238E27FC236}">
                <a16:creationId xmlns:a16="http://schemas.microsoft.com/office/drawing/2014/main" id="{1CAD2DF2-81FC-42AD-AE4C-A0FAA1F3B629}"/>
              </a:ext>
            </a:extLst>
          </p:cNvPr>
          <p:cNvPicPr>
            <a:picLocks noChangeAspect="1"/>
          </p:cNvPicPr>
          <p:nvPr/>
        </p:nvPicPr>
        <p:blipFill rotWithShape="1">
          <a:blip r:embed="rId3"/>
          <a:stretch>
            <a:fillRect/>
          </a:stretch>
        </p:blipFill>
        <p:spPr>
          <a:xfrm>
            <a:off x="721701" y="2508669"/>
            <a:ext cx="5461096" cy="3961274"/>
          </a:xfrm>
          <a:prstGeom prst="rect">
            <a:avLst/>
          </a:prstGeom>
        </p:spPr>
      </p:pic>
      <p:sp>
        <p:nvSpPr>
          <p:cNvPr id="12" name="직사각형 11">
            <a:extLst>
              <a:ext uri="{FF2B5EF4-FFF2-40B4-BE49-F238E27FC236}">
                <a16:creationId xmlns:a16="http://schemas.microsoft.com/office/drawing/2014/main" id="{FA7F958E-8370-41FA-88C3-6658873EC6BB}"/>
              </a:ext>
            </a:extLst>
          </p:cNvPr>
          <p:cNvSpPr/>
          <p:nvPr/>
        </p:nvSpPr>
        <p:spPr>
          <a:xfrm>
            <a:off x="2454800" y="3420433"/>
            <a:ext cx="2355740" cy="4757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35133763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F4F853DD-4D65-406E-BC59-15301D3732B2}"/>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a:t>
            </a:r>
            <a:r>
              <a:rPr lang="ko-KR" altLang="en-US" sz="2800">
                <a:latin typeface="DX국민시대"/>
                <a:ea typeface="DX국민시대"/>
              </a:rPr>
              <a:t>설치</a:t>
            </a:r>
            <a:endParaRPr lang="ko-KR" altLang="en-US" sz="2800">
              <a:ea typeface="DX국민시대"/>
            </a:endParaRPr>
          </a:p>
        </p:txBody>
      </p:sp>
      <p:cxnSp>
        <p:nvCxnSpPr>
          <p:cNvPr id="7" name="직선 연결선 6">
            <a:extLst>
              <a:ext uri="{FF2B5EF4-FFF2-40B4-BE49-F238E27FC236}">
                <a16:creationId xmlns:a16="http://schemas.microsoft.com/office/drawing/2014/main" id="{6A5DB3D5-81C4-47B6-B331-02C4EDAE4546}"/>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70A014BF-88EF-4F73-BC7C-984D3C120546}"/>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B9D58938-29AE-48CF-9E87-82B49BBC188F}"/>
              </a:ext>
            </a:extLst>
          </p:cNvPr>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10" name="텍스트 개체 틀 5">
            <a:extLst>
              <a:ext uri="{FF2B5EF4-FFF2-40B4-BE49-F238E27FC236}">
                <a16:creationId xmlns:a16="http://schemas.microsoft.com/office/drawing/2014/main" id="{DB77F68F-80C0-4EF1-BA78-0FF78F8428C6}"/>
              </a:ext>
            </a:extLst>
          </p:cNvPr>
          <p:cNvSpPr txBox="1"/>
          <p:nvPr/>
        </p:nvSpPr>
        <p:spPr>
          <a:xfrm>
            <a:off x="633181" y="6965343"/>
            <a:ext cx="5843819" cy="23535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a:t>
            </a:r>
            <a:r>
              <a:rPr lang="ko-KR" altLang="en-US" sz="2000">
                <a:latin typeface="DX국민시대"/>
                <a:ea typeface="DX국민시대"/>
              </a:rPr>
              <a:t>관리자 정보 입력</a:t>
            </a:r>
            <a:r>
              <a:rPr lang="en-US" altLang="ko-KR" sz="2000">
                <a:latin typeface="DX국민시대"/>
                <a:ea typeface="DX국민시대"/>
              </a:rPr>
              <a:t>] </a:t>
            </a:r>
            <a:r>
              <a:rPr lang="ko-KR" altLang="en-US" sz="2000">
                <a:latin typeface="DX국민시대"/>
                <a:ea typeface="DX국민시대"/>
              </a:rPr>
              <a:t>창에서</a:t>
            </a:r>
            <a:endParaRPr lang="ko-KR" altLang="en-US" sz="2000">
              <a:ea typeface="DX국민시대"/>
            </a:endParaRPr>
          </a:p>
          <a:p>
            <a:pPr lvl="0">
              <a:defRPr/>
            </a:pPr>
            <a:r>
              <a:rPr lang="ko-KR" altLang="en-US" sz="2000">
                <a:latin typeface="DX국민시대"/>
                <a:ea typeface="DX국민시대"/>
              </a:rPr>
              <a:t>각 란에 원하는 정보를 입력 해준 후에</a:t>
            </a:r>
            <a:endParaRPr lang="ko-KR" altLang="en-US" sz="2000">
              <a:ea typeface="DX국민시대"/>
            </a:endParaRPr>
          </a:p>
          <a:p>
            <a:pPr lvl="0">
              <a:defRPr/>
            </a:pPr>
            <a:r>
              <a:rPr lang="en-US" altLang="ko-KR" sz="2000">
                <a:latin typeface="DX국민시대"/>
                <a:ea typeface="DX국민시대"/>
              </a:rPr>
              <a:t>[</a:t>
            </a:r>
            <a:r>
              <a:rPr lang="ko-KR" altLang="en-US" sz="2000">
                <a:latin typeface="DX국민시대"/>
                <a:ea typeface="DX국민시대"/>
              </a:rPr>
              <a:t>완료</a:t>
            </a:r>
            <a:r>
              <a:rPr lang="en-US" altLang="ko-KR" sz="2000">
                <a:latin typeface="DX국민시대"/>
                <a:ea typeface="DX국민시대"/>
              </a:rPr>
              <a:t>] </a:t>
            </a:r>
            <a:r>
              <a:rPr lang="ko-KR" altLang="en-US" sz="2000">
                <a:latin typeface="DX국민시대"/>
                <a:ea typeface="DX국민시대"/>
              </a:rPr>
              <a:t>를 클릭합니다</a:t>
            </a:r>
            <a:r>
              <a:rPr lang="en-US" altLang="ko-KR" sz="2000">
                <a:latin typeface="DX국민시대"/>
                <a:ea typeface="DX국민시대"/>
              </a:rPr>
              <a:t>.</a:t>
            </a:r>
            <a:endParaRPr lang="en-US" altLang="ko-KR" sz="2000">
              <a:ea typeface="DX국민시대"/>
            </a:endParaRPr>
          </a:p>
          <a:p>
            <a:pPr lvl="0">
              <a:defRPr/>
            </a:pPr>
            <a:r>
              <a:rPr lang="en-US" altLang="ko-KR" sz="2000">
                <a:latin typeface="DX국민시대"/>
                <a:ea typeface="DX국민시대"/>
              </a:rPr>
              <a:t> </a:t>
            </a:r>
            <a:endParaRPr lang="en-US" altLang="ko-KR" sz="2000">
              <a:ea typeface="DX국민시대"/>
            </a:endParaRPr>
          </a:p>
        </p:txBody>
      </p:sp>
      <p:pic>
        <p:nvPicPr>
          <p:cNvPr id="11" name="그림 10">
            <a:extLst>
              <a:ext uri="{FF2B5EF4-FFF2-40B4-BE49-F238E27FC236}">
                <a16:creationId xmlns:a16="http://schemas.microsoft.com/office/drawing/2014/main" id="{0C167974-4F7B-4950-916F-B182DF43AA33}"/>
              </a:ext>
            </a:extLst>
          </p:cNvPr>
          <p:cNvPicPr>
            <a:picLocks noChangeAspect="1"/>
          </p:cNvPicPr>
          <p:nvPr/>
        </p:nvPicPr>
        <p:blipFill rotWithShape="1">
          <a:blip r:embed="rId3"/>
          <a:stretch>
            <a:fillRect/>
          </a:stretch>
        </p:blipFill>
        <p:spPr>
          <a:xfrm>
            <a:off x="342834" y="2133600"/>
            <a:ext cx="6138981" cy="4212426"/>
          </a:xfrm>
          <a:prstGeom prst="rect">
            <a:avLst/>
          </a:prstGeom>
        </p:spPr>
      </p:pic>
      <p:sp>
        <p:nvSpPr>
          <p:cNvPr id="12" name="직사각형 11">
            <a:extLst>
              <a:ext uri="{FF2B5EF4-FFF2-40B4-BE49-F238E27FC236}">
                <a16:creationId xmlns:a16="http://schemas.microsoft.com/office/drawing/2014/main" id="{833B765B-34AF-4F23-BAE2-75374E2C8348}"/>
              </a:ext>
            </a:extLst>
          </p:cNvPr>
          <p:cNvSpPr/>
          <p:nvPr/>
        </p:nvSpPr>
        <p:spPr>
          <a:xfrm>
            <a:off x="2717191" y="2303281"/>
            <a:ext cx="3494435" cy="262652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3" name="직사각형 12">
            <a:extLst>
              <a:ext uri="{FF2B5EF4-FFF2-40B4-BE49-F238E27FC236}">
                <a16:creationId xmlns:a16="http://schemas.microsoft.com/office/drawing/2014/main" id="{26C45DB6-BCE3-448B-8FA4-009C135520EF}"/>
              </a:ext>
            </a:extLst>
          </p:cNvPr>
          <p:cNvSpPr/>
          <p:nvPr/>
        </p:nvSpPr>
        <p:spPr>
          <a:xfrm>
            <a:off x="5748338" y="5984069"/>
            <a:ext cx="682972" cy="393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82784140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F061C194-841E-4E44-94C8-697B7D05573E}"/>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 </a:t>
            </a:r>
            <a:r>
              <a:rPr lang="ko-KR" altLang="en-US" sz="2800">
                <a:latin typeface="DX국민시대"/>
                <a:ea typeface="DX국민시대"/>
              </a:rPr>
              <a:t>메뉴 추가</a:t>
            </a:r>
            <a:endParaRPr lang="ko-KR" altLang="en-US" sz="2800">
              <a:ea typeface="DX국민시대"/>
            </a:endParaRPr>
          </a:p>
        </p:txBody>
      </p:sp>
      <p:cxnSp>
        <p:nvCxnSpPr>
          <p:cNvPr id="7" name="직선 연결선 6">
            <a:extLst>
              <a:ext uri="{FF2B5EF4-FFF2-40B4-BE49-F238E27FC236}">
                <a16:creationId xmlns:a16="http://schemas.microsoft.com/office/drawing/2014/main" id="{A442B37A-A5A7-41D7-B383-E812431BD660}"/>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68B176DE-FAAA-4615-90EC-987B692B5248}"/>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C6B150A4-C81E-4A70-8350-B89806309737}"/>
              </a:ext>
            </a:extLst>
          </p:cNvPr>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10" name="텍스트 개체 틀 5">
            <a:extLst>
              <a:ext uri="{FF2B5EF4-FFF2-40B4-BE49-F238E27FC236}">
                <a16:creationId xmlns:a16="http://schemas.microsoft.com/office/drawing/2014/main" id="{67466B52-6DCC-4C2A-B909-E74D8E8CEA11}"/>
              </a:ext>
            </a:extLst>
          </p:cNvPr>
          <p:cNvSpPr txBox="1"/>
          <p:nvPr/>
        </p:nvSpPr>
        <p:spPr>
          <a:xfrm>
            <a:off x="633181" y="6965343"/>
            <a:ext cx="5843819" cy="23535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a:latin typeface="DX국민시대"/>
                <a:ea typeface="DX국민시대"/>
              </a:rPr>
              <a:t>다음과 같은 창이 뜨면 </a:t>
            </a:r>
            <a:endParaRPr lang="ko-KR" altLang="en-US" sz="2000">
              <a:ea typeface="DX국민시대"/>
            </a:endParaRPr>
          </a:p>
          <a:p>
            <a:pPr lvl="0">
              <a:defRPr/>
            </a:pPr>
            <a:r>
              <a:rPr lang="en-US" altLang="ko-KR" sz="2000">
                <a:latin typeface="DX국민시대"/>
                <a:ea typeface="DX국민시대"/>
              </a:rPr>
              <a:t>[XE </a:t>
            </a:r>
            <a:r>
              <a:rPr lang="ko-KR" altLang="en-US" sz="2000">
                <a:latin typeface="DX국민시대"/>
                <a:ea typeface="DX국민시대"/>
              </a:rPr>
              <a:t>시작하기</a:t>
            </a:r>
            <a:r>
              <a:rPr lang="en-US" altLang="ko-KR" sz="2000">
                <a:latin typeface="DX국민시대"/>
                <a:ea typeface="DX국민시대"/>
              </a:rPr>
              <a:t>] </a:t>
            </a:r>
            <a:r>
              <a:rPr lang="ko-KR" altLang="en-US" sz="2000">
                <a:latin typeface="DX국민시대"/>
                <a:ea typeface="DX국민시대"/>
              </a:rPr>
              <a:t>를 클릭합니다</a:t>
            </a:r>
            <a:r>
              <a:rPr lang="en-US" altLang="ko-KR" sz="2000">
                <a:latin typeface="DX국민시대"/>
                <a:ea typeface="DX국민시대"/>
              </a:rPr>
              <a:t>. </a:t>
            </a:r>
            <a:endParaRPr lang="en-US" altLang="ko-KR" sz="2000">
              <a:ea typeface="DX국민시대"/>
            </a:endParaRPr>
          </a:p>
        </p:txBody>
      </p:sp>
      <p:pic>
        <p:nvPicPr>
          <p:cNvPr id="11" name="그림 10">
            <a:extLst>
              <a:ext uri="{FF2B5EF4-FFF2-40B4-BE49-F238E27FC236}">
                <a16:creationId xmlns:a16="http://schemas.microsoft.com/office/drawing/2014/main" id="{4F060DBC-003F-4682-A992-FE7F862FEDBA}"/>
              </a:ext>
            </a:extLst>
          </p:cNvPr>
          <p:cNvPicPr>
            <a:picLocks noChangeAspect="1"/>
          </p:cNvPicPr>
          <p:nvPr/>
        </p:nvPicPr>
        <p:blipFill rotWithShape="1">
          <a:blip r:embed="rId3"/>
          <a:stretch>
            <a:fillRect/>
          </a:stretch>
        </p:blipFill>
        <p:spPr>
          <a:xfrm>
            <a:off x="490077" y="2091701"/>
            <a:ext cx="5839162" cy="4160261"/>
          </a:xfrm>
          <a:prstGeom prst="rect">
            <a:avLst/>
          </a:prstGeom>
        </p:spPr>
      </p:pic>
      <p:sp>
        <p:nvSpPr>
          <p:cNvPr id="12" name="직사각형 11">
            <a:extLst>
              <a:ext uri="{FF2B5EF4-FFF2-40B4-BE49-F238E27FC236}">
                <a16:creationId xmlns:a16="http://schemas.microsoft.com/office/drawing/2014/main" id="{D116067A-1720-494F-B6EB-D06BFA9671B9}"/>
              </a:ext>
            </a:extLst>
          </p:cNvPr>
          <p:cNvSpPr/>
          <p:nvPr/>
        </p:nvSpPr>
        <p:spPr>
          <a:xfrm>
            <a:off x="426690" y="5285703"/>
            <a:ext cx="972739" cy="40306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415855426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DED0E255-F245-428F-9FE8-B0253C6661E7}"/>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 </a:t>
            </a:r>
            <a:r>
              <a:rPr lang="ko-KR" altLang="en-US" sz="2800">
                <a:latin typeface="DX국민시대"/>
                <a:ea typeface="DX국민시대"/>
              </a:rPr>
              <a:t>메뉴 추가</a:t>
            </a:r>
            <a:endParaRPr lang="ko-KR" altLang="en-US" sz="2800">
              <a:ea typeface="DX국민시대"/>
            </a:endParaRPr>
          </a:p>
        </p:txBody>
      </p:sp>
      <p:cxnSp>
        <p:nvCxnSpPr>
          <p:cNvPr id="7" name="직선 연결선 6">
            <a:extLst>
              <a:ext uri="{FF2B5EF4-FFF2-40B4-BE49-F238E27FC236}">
                <a16:creationId xmlns:a16="http://schemas.microsoft.com/office/drawing/2014/main" id="{A2E327CC-AA97-4F63-99B9-0ACBE11AC845}"/>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091C8132-BA98-444F-8DE6-7B36B0ED5C39}"/>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4D43F832-9BB0-46A9-8137-7E6601FEED06}"/>
              </a:ext>
            </a:extLst>
          </p:cNvPr>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10" name="텍스트 개체 틀 5">
            <a:extLst>
              <a:ext uri="{FF2B5EF4-FFF2-40B4-BE49-F238E27FC236}">
                <a16:creationId xmlns:a16="http://schemas.microsoft.com/office/drawing/2014/main" id="{2E4FC1F3-870F-490B-AF51-475FE79B37C2}"/>
              </a:ext>
            </a:extLst>
          </p:cNvPr>
          <p:cNvSpPr txBox="1"/>
          <p:nvPr/>
        </p:nvSpPr>
        <p:spPr>
          <a:xfrm>
            <a:off x="587492" y="7724559"/>
            <a:ext cx="5318634" cy="1772130"/>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ko-KR" altLang="en-US" sz="2000" dirty="0">
                <a:latin typeface="DX국민시대"/>
                <a:ea typeface="DX국민시대"/>
              </a:rPr>
              <a:t>해당 화면이 뜨면 </a:t>
            </a:r>
            <a:r>
              <a:rPr lang="en-US" altLang="ko-KR" sz="2000" dirty="0">
                <a:latin typeface="DX국민시대"/>
                <a:ea typeface="DX국민시대"/>
              </a:rPr>
              <a:t>[</a:t>
            </a:r>
            <a:r>
              <a:rPr lang="ko-KR" altLang="en-US" sz="2000" dirty="0">
                <a:latin typeface="DX국민시대"/>
                <a:ea typeface="DX국민시대"/>
              </a:rPr>
              <a:t>사이트 제작</a:t>
            </a:r>
            <a:r>
              <a:rPr lang="en-US" altLang="ko-KR" sz="2000" dirty="0">
                <a:latin typeface="DX국민시대"/>
                <a:ea typeface="DX국민시대"/>
              </a:rPr>
              <a:t>/</a:t>
            </a:r>
            <a:r>
              <a:rPr lang="ko-KR" altLang="en-US" sz="2000" dirty="0">
                <a:latin typeface="DX국민시대"/>
                <a:ea typeface="DX국민시대"/>
              </a:rPr>
              <a:t>편집</a:t>
            </a:r>
            <a:r>
              <a:rPr lang="en-US" altLang="ko-KR" sz="2000" dirty="0">
                <a:latin typeface="DX국민시대"/>
                <a:ea typeface="DX국민시대"/>
              </a:rPr>
              <a:t>]-[</a:t>
            </a:r>
            <a:r>
              <a:rPr lang="ko-KR" altLang="en-US" sz="2000" dirty="0">
                <a:latin typeface="DX국민시대"/>
                <a:ea typeface="DX국민시대"/>
              </a:rPr>
              <a:t>사이트 메뉴 편집</a:t>
            </a:r>
            <a:r>
              <a:rPr lang="en-US" altLang="ko-KR" sz="2000" dirty="0">
                <a:latin typeface="DX국민시대"/>
                <a:ea typeface="DX국민시대"/>
              </a:rPr>
              <a:t>] </a:t>
            </a:r>
            <a:r>
              <a:rPr lang="ko-KR" altLang="en-US" sz="2000" dirty="0">
                <a:latin typeface="DX국민시대"/>
                <a:ea typeface="DX국민시대"/>
              </a:rPr>
              <a:t>을 클릭합니다</a:t>
            </a:r>
            <a:r>
              <a:rPr lang="en-US" altLang="ko-KR" sz="2000" dirty="0">
                <a:latin typeface="DX국민시대"/>
                <a:ea typeface="DX국민시대"/>
              </a:rPr>
              <a:t>.</a:t>
            </a:r>
            <a:endParaRPr lang="en-US" altLang="ko-KR" sz="2000" dirty="0">
              <a:ea typeface="DX국민시대"/>
            </a:endParaRPr>
          </a:p>
        </p:txBody>
      </p:sp>
      <p:pic>
        <p:nvPicPr>
          <p:cNvPr id="11" name="그림 10">
            <a:extLst>
              <a:ext uri="{FF2B5EF4-FFF2-40B4-BE49-F238E27FC236}">
                <a16:creationId xmlns:a16="http://schemas.microsoft.com/office/drawing/2014/main" id="{AA90530E-D061-4B1D-B1E7-F13C66307DE1}"/>
              </a:ext>
            </a:extLst>
          </p:cNvPr>
          <p:cNvPicPr>
            <a:picLocks noChangeAspect="1"/>
          </p:cNvPicPr>
          <p:nvPr/>
        </p:nvPicPr>
        <p:blipFill rotWithShape="1">
          <a:blip r:embed="rId3"/>
          <a:stretch>
            <a:fillRect/>
          </a:stretch>
        </p:blipFill>
        <p:spPr>
          <a:xfrm>
            <a:off x="411127" y="2114964"/>
            <a:ext cx="6029782" cy="4308671"/>
          </a:xfrm>
          <a:prstGeom prst="rect">
            <a:avLst/>
          </a:prstGeom>
        </p:spPr>
      </p:pic>
      <p:sp>
        <p:nvSpPr>
          <p:cNvPr id="12" name="직사각형 11">
            <a:extLst>
              <a:ext uri="{FF2B5EF4-FFF2-40B4-BE49-F238E27FC236}">
                <a16:creationId xmlns:a16="http://schemas.microsoft.com/office/drawing/2014/main" id="{410AE056-77D7-4C4C-BB5B-48C62C176152}"/>
              </a:ext>
            </a:extLst>
          </p:cNvPr>
          <p:cNvSpPr/>
          <p:nvPr/>
        </p:nvSpPr>
        <p:spPr>
          <a:xfrm>
            <a:off x="411127" y="2582018"/>
            <a:ext cx="1090522" cy="3070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3" name="그림 12">
            <a:extLst>
              <a:ext uri="{FF2B5EF4-FFF2-40B4-BE49-F238E27FC236}">
                <a16:creationId xmlns:a16="http://schemas.microsoft.com/office/drawing/2014/main" id="{4DDF07AF-B9BC-49BD-B99C-2F82214CF763}"/>
              </a:ext>
            </a:extLst>
          </p:cNvPr>
          <p:cNvPicPr>
            <a:picLocks noChangeAspect="1"/>
          </p:cNvPicPr>
          <p:nvPr/>
        </p:nvPicPr>
        <p:blipFill rotWithShape="1">
          <a:blip r:embed="rId4"/>
          <a:stretch>
            <a:fillRect/>
          </a:stretch>
        </p:blipFill>
        <p:spPr>
          <a:xfrm>
            <a:off x="2525835" y="6603737"/>
            <a:ext cx="1351338" cy="768129"/>
          </a:xfrm>
          <a:prstGeom prst="rect">
            <a:avLst/>
          </a:prstGeom>
        </p:spPr>
      </p:pic>
      <p:sp>
        <p:nvSpPr>
          <p:cNvPr id="15" name="직사각형 14">
            <a:extLst>
              <a:ext uri="{FF2B5EF4-FFF2-40B4-BE49-F238E27FC236}">
                <a16:creationId xmlns:a16="http://schemas.microsoft.com/office/drawing/2014/main" id="{95809BFE-22EE-46B0-90E6-E1F57AA2BB53}"/>
              </a:ext>
            </a:extLst>
          </p:cNvPr>
          <p:cNvSpPr/>
          <p:nvPr/>
        </p:nvSpPr>
        <p:spPr>
          <a:xfrm>
            <a:off x="2525835" y="6834272"/>
            <a:ext cx="1090522" cy="3070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5800785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sp>
        <p:nvSpPr>
          <p:cNvPr id="6" name="제목 3">
            <a:extLst>
              <a:ext uri="{FF2B5EF4-FFF2-40B4-BE49-F238E27FC236}">
                <a16:creationId xmlns:a16="http://schemas.microsoft.com/office/drawing/2014/main" id="{2785907E-5FFE-49E9-A757-9329517BDA72}"/>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XE - </a:t>
            </a:r>
            <a:r>
              <a:rPr lang="ko-KR" altLang="en-US" sz="2800">
                <a:latin typeface="DX국민시대"/>
                <a:ea typeface="DX국민시대"/>
              </a:rPr>
              <a:t>메뉴 추가</a:t>
            </a:r>
            <a:endParaRPr lang="ko-KR" altLang="en-US" sz="2800">
              <a:ea typeface="DX국민시대"/>
            </a:endParaRPr>
          </a:p>
        </p:txBody>
      </p:sp>
      <p:cxnSp>
        <p:nvCxnSpPr>
          <p:cNvPr id="7" name="직선 연결선 6">
            <a:extLst>
              <a:ext uri="{FF2B5EF4-FFF2-40B4-BE49-F238E27FC236}">
                <a16:creationId xmlns:a16="http://schemas.microsoft.com/office/drawing/2014/main" id="{734F460B-35BE-4622-AE39-DACF62115724}"/>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8" name="텍스트 개체 틀 5">
            <a:extLst>
              <a:ext uri="{FF2B5EF4-FFF2-40B4-BE49-F238E27FC236}">
                <a16:creationId xmlns:a16="http://schemas.microsoft.com/office/drawing/2014/main" id="{1B9E5391-AE0E-42E1-A5D1-C99A5217531A}"/>
              </a:ext>
            </a:extLst>
          </p:cNvPr>
          <p:cNvSpPr txBox="1"/>
          <p:nvPr/>
        </p:nvSpPr>
        <p:spPr>
          <a:xfrm>
            <a:off x="302539" y="7551969"/>
            <a:ext cx="6555461"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sp>
        <p:nvSpPr>
          <p:cNvPr id="9" name="텍스트 개체 틀 5">
            <a:extLst>
              <a:ext uri="{FF2B5EF4-FFF2-40B4-BE49-F238E27FC236}">
                <a16:creationId xmlns:a16="http://schemas.microsoft.com/office/drawing/2014/main" id="{CBE60BE5-7B47-4333-92F9-08C2566ED3A6}"/>
              </a:ext>
            </a:extLst>
          </p:cNvPr>
          <p:cNvSpPr txBox="1"/>
          <p:nvPr/>
        </p:nvSpPr>
        <p:spPr>
          <a:xfrm>
            <a:off x="530340" y="6639339"/>
            <a:ext cx="5843819" cy="2221029"/>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endParaRPr lang="en-US" altLang="ko-KR" sz="2000">
              <a:ea typeface="DX국민시대"/>
            </a:endParaRPr>
          </a:p>
        </p:txBody>
      </p:sp>
      <p:sp>
        <p:nvSpPr>
          <p:cNvPr id="10" name="텍스트 개체 틀 5">
            <a:extLst>
              <a:ext uri="{FF2B5EF4-FFF2-40B4-BE49-F238E27FC236}">
                <a16:creationId xmlns:a16="http://schemas.microsoft.com/office/drawing/2014/main" id="{2BB6A8EA-8ACB-41B4-9417-E05C35187ACD}"/>
              </a:ext>
            </a:extLst>
          </p:cNvPr>
          <p:cNvSpPr txBox="1"/>
          <p:nvPr/>
        </p:nvSpPr>
        <p:spPr>
          <a:xfrm>
            <a:off x="587491" y="7724559"/>
            <a:ext cx="5740169" cy="1537200"/>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[Main Menu] </a:t>
            </a:r>
            <a:r>
              <a:rPr lang="ko-KR" altLang="en-US" sz="2000" dirty="0">
                <a:latin typeface="DX국민시대"/>
                <a:ea typeface="DX국민시대"/>
              </a:rPr>
              <a:t>확장 </a:t>
            </a:r>
            <a:r>
              <a:rPr lang="en-US" altLang="ko-KR" sz="2000" dirty="0">
                <a:latin typeface="DX국민시대"/>
                <a:ea typeface="DX국민시대"/>
              </a:rPr>
              <a:t>– [Welcome Page] </a:t>
            </a:r>
            <a:r>
              <a:rPr lang="ko-KR" altLang="en-US" sz="2000" dirty="0">
                <a:latin typeface="DX국민시대"/>
                <a:ea typeface="DX국민시대"/>
              </a:rPr>
              <a:t>클릭 한</a:t>
            </a:r>
            <a:r>
              <a:rPr lang="en-US" altLang="ko-KR" sz="2000" dirty="0">
                <a:latin typeface="DX국민시대"/>
                <a:ea typeface="DX국민시대"/>
              </a:rPr>
              <a:t> </a:t>
            </a:r>
            <a:r>
              <a:rPr lang="ko-KR" altLang="en-US" sz="2000" dirty="0">
                <a:latin typeface="DX국민시대"/>
                <a:ea typeface="DX국민시대"/>
              </a:rPr>
              <a:t>후</a:t>
            </a:r>
            <a:r>
              <a:rPr lang="en-US" altLang="ko-KR" sz="2000" dirty="0">
                <a:latin typeface="DX국민시대"/>
                <a:ea typeface="DX국민시대"/>
              </a:rPr>
              <a:t>, [</a:t>
            </a:r>
            <a:r>
              <a:rPr lang="ko-KR" altLang="en-US" sz="2000" dirty="0">
                <a:latin typeface="DX국민시대"/>
                <a:ea typeface="DX국민시대"/>
              </a:rPr>
              <a:t>메뉴추가</a:t>
            </a:r>
            <a:r>
              <a:rPr lang="en-US" altLang="ko-KR" sz="2000" dirty="0">
                <a:latin typeface="DX국민시대"/>
                <a:ea typeface="DX국민시대"/>
              </a:rPr>
              <a:t>] &gt; [</a:t>
            </a:r>
            <a:r>
              <a:rPr lang="ko-KR" altLang="en-US" sz="2000" dirty="0">
                <a:latin typeface="DX국민시대"/>
                <a:ea typeface="DX국민시대"/>
              </a:rPr>
              <a:t>게시판</a:t>
            </a:r>
            <a:r>
              <a:rPr lang="en-US" altLang="ko-KR" sz="2000" dirty="0">
                <a:latin typeface="DX국민시대"/>
                <a:ea typeface="DX국민시대"/>
              </a:rPr>
              <a:t>] </a:t>
            </a:r>
            <a:r>
              <a:rPr lang="ko-KR" altLang="en-US" sz="2000" dirty="0" err="1">
                <a:latin typeface="DX국민시대"/>
                <a:ea typeface="DX국민시대"/>
              </a:rPr>
              <a:t>클릭후</a:t>
            </a:r>
            <a:r>
              <a:rPr lang="ko-KR" altLang="en-US" sz="2000" dirty="0">
                <a:latin typeface="DX국민시대"/>
                <a:ea typeface="DX국민시대"/>
              </a:rPr>
              <a:t> </a:t>
            </a:r>
            <a:endParaRPr lang="ko-KR" altLang="en-US" sz="2000" dirty="0">
              <a:ea typeface="DX국민시대"/>
            </a:endParaRPr>
          </a:p>
          <a:p>
            <a:pPr lvl="0">
              <a:defRPr/>
            </a:pPr>
            <a:r>
              <a:rPr lang="ko-KR" altLang="en-US" sz="2000" dirty="0">
                <a:latin typeface="DX국민시대"/>
                <a:ea typeface="DX국민시대"/>
              </a:rPr>
              <a:t>메뉴이름</a:t>
            </a:r>
            <a:r>
              <a:rPr lang="en-US" altLang="ko-KR" sz="2000" dirty="0">
                <a:latin typeface="DX국민시대"/>
                <a:ea typeface="DX국민시대"/>
              </a:rPr>
              <a:t>,</a:t>
            </a:r>
            <a:r>
              <a:rPr lang="ko-KR" altLang="en-US" sz="2000" dirty="0">
                <a:latin typeface="DX국민시대"/>
                <a:ea typeface="DX국민시대"/>
              </a:rPr>
              <a:t>메뉴</a:t>
            </a:r>
            <a:r>
              <a:rPr lang="en-US" altLang="ko-KR" sz="2000" dirty="0">
                <a:latin typeface="DX국민시대"/>
                <a:ea typeface="DX국민시대"/>
              </a:rPr>
              <a:t>ID </a:t>
            </a:r>
            <a:r>
              <a:rPr lang="ko-KR" altLang="en-US" sz="2000" dirty="0">
                <a:latin typeface="DX국민시대"/>
                <a:ea typeface="DX국민시대"/>
              </a:rPr>
              <a:t>적절히 입력 후 </a:t>
            </a:r>
            <a:r>
              <a:rPr lang="en-US" altLang="ko-KR" sz="2000" dirty="0">
                <a:latin typeface="DX국민시대"/>
                <a:ea typeface="DX국민시대"/>
              </a:rPr>
              <a:t>[</a:t>
            </a:r>
            <a:r>
              <a:rPr lang="ko-KR" altLang="en-US" sz="2000" dirty="0">
                <a:latin typeface="DX국민시대"/>
                <a:ea typeface="DX국민시대"/>
              </a:rPr>
              <a:t>확인</a:t>
            </a:r>
            <a:r>
              <a:rPr lang="en-US" altLang="ko-KR" sz="2000" dirty="0">
                <a:latin typeface="DX국민시대"/>
                <a:ea typeface="DX국민시대"/>
              </a:rPr>
              <a:t>] </a:t>
            </a:r>
            <a:r>
              <a:rPr lang="ko-KR" altLang="en-US" sz="2000" dirty="0">
                <a:latin typeface="DX국민시대"/>
                <a:ea typeface="DX국민시대"/>
              </a:rPr>
              <a:t>을 클릭합니다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p:txBody>
      </p:sp>
      <p:pic>
        <p:nvPicPr>
          <p:cNvPr id="11" name="그림 10">
            <a:extLst>
              <a:ext uri="{FF2B5EF4-FFF2-40B4-BE49-F238E27FC236}">
                <a16:creationId xmlns:a16="http://schemas.microsoft.com/office/drawing/2014/main" id="{B4C455A8-846A-41F0-A196-91A041D07EDC}"/>
              </a:ext>
            </a:extLst>
          </p:cNvPr>
          <p:cNvPicPr>
            <a:picLocks noChangeAspect="1"/>
          </p:cNvPicPr>
          <p:nvPr/>
        </p:nvPicPr>
        <p:blipFill rotWithShape="1">
          <a:blip r:embed="rId3"/>
          <a:stretch>
            <a:fillRect/>
          </a:stretch>
        </p:blipFill>
        <p:spPr>
          <a:xfrm>
            <a:off x="367277" y="1949831"/>
            <a:ext cx="6134137" cy="2979718"/>
          </a:xfrm>
          <a:prstGeom prst="rect">
            <a:avLst/>
          </a:prstGeom>
        </p:spPr>
      </p:pic>
      <p:sp>
        <p:nvSpPr>
          <p:cNvPr id="12" name="직사각형 11">
            <a:extLst>
              <a:ext uri="{FF2B5EF4-FFF2-40B4-BE49-F238E27FC236}">
                <a16:creationId xmlns:a16="http://schemas.microsoft.com/office/drawing/2014/main" id="{A8A41F4C-87A1-4005-9C14-3B86C73F4709}"/>
              </a:ext>
            </a:extLst>
          </p:cNvPr>
          <p:cNvSpPr/>
          <p:nvPr/>
        </p:nvSpPr>
        <p:spPr>
          <a:xfrm>
            <a:off x="1875279" y="2945743"/>
            <a:ext cx="1090522" cy="2416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3" name="직사각형 12">
            <a:extLst>
              <a:ext uri="{FF2B5EF4-FFF2-40B4-BE49-F238E27FC236}">
                <a16:creationId xmlns:a16="http://schemas.microsoft.com/office/drawing/2014/main" id="{96524C0F-E801-4D41-B1B3-092909FC9563}"/>
              </a:ext>
            </a:extLst>
          </p:cNvPr>
          <p:cNvSpPr/>
          <p:nvPr/>
        </p:nvSpPr>
        <p:spPr>
          <a:xfrm>
            <a:off x="3892200" y="3002053"/>
            <a:ext cx="720421" cy="18970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5" name="그림 14">
            <a:extLst>
              <a:ext uri="{FF2B5EF4-FFF2-40B4-BE49-F238E27FC236}">
                <a16:creationId xmlns:a16="http://schemas.microsoft.com/office/drawing/2014/main" id="{59D41469-E5A5-4ADE-9E96-901603395E15}"/>
              </a:ext>
            </a:extLst>
          </p:cNvPr>
          <p:cNvPicPr>
            <a:picLocks noChangeAspect="1"/>
          </p:cNvPicPr>
          <p:nvPr/>
        </p:nvPicPr>
        <p:blipFill rotWithShape="1">
          <a:blip r:embed="rId4"/>
          <a:stretch>
            <a:fillRect/>
          </a:stretch>
        </p:blipFill>
        <p:spPr>
          <a:xfrm>
            <a:off x="395994" y="5198383"/>
            <a:ext cx="3856417" cy="2353586"/>
          </a:xfrm>
          <a:prstGeom prst="rect">
            <a:avLst/>
          </a:prstGeom>
        </p:spPr>
      </p:pic>
      <p:sp>
        <p:nvSpPr>
          <p:cNvPr id="16" name="직사각형 15">
            <a:extLst>
              <a:ext uri="{FF2B5EF4-FFF2-40B4-BE49-F238E27FC236}">
                <a16:creationId xmlns:a16="http://schemas.microsoft.com/office/drawing/2014/main" id="{FFC2F0EF-7FA9-44FE-BCEF-F354416F0475}"/>
              </a:ext>
            </a:extLst>
          </p:cNvPr>
          <p:cNvSpPr/>
          <p:nvPr/>
        </p:nvSpPr>
        <p:spPr>
          <a:xfrm>
            <a:off x="400305" y="5822953"/>
            <a:ext cx="720421" cy="188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7" name="직사각형 16">
            <a:extLst>
              <a:ext uri="{FF2B5EF4-FFF2-40B4-BE49-F238E27FC236}">
                <a16:creationId xmlns:a16="http://schemas.microsoft.com/office/drawing/2014/main" id="{EFC682BE-A4BD-434D-95C7-FC7B14193873}"/>
              </a:ext>
            </a:extLst>
          </p:cNvPr>
          <p:cNvSpPr/>
          <p:nvPr/>
        </p:nvSpPr>
        <p:spPr>
          <a:xfrm>
            <a:off x="2245354" y="5653591"/>
            <a:ext cx="1826663" cy="9857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C266D80F-2543-47B8-8DDD-337856CEE67B}"/>
              </a:ext>
            </a:extLst>
          </p:cNvPr>
          <p:cNvSpPr/>
          <p:nvPr/>
        </p:nvSpPr>
        <p:spPr>
          <a:xfrm>
            <a:off x="3606620" y="7355382"/>
            <a:ext cx="720421" cy="1885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9" name="그림 18">
            <a:extLst>
              <a:ext uri="{FF2B5EF4-FFF2-40B4-BE49-F238E27FC236}">
                <a16:creationId xmlns:a16="http://schemas.microsoft.com/office/drawing/2014/main" id="{4673B749-B9EA-4D8A-AC3D-B2FE2644A798}"/>
              </a:ext>
            </a:extLst>
          </p:cNvPr>
          <p:cNvPicPr>
            <a:picLocks noChangeAspect="1"/>
          </p:cNvPicPr>
          <p:nvPr/>
        </p:nvPicPr>
        <p:blipFill rotWithShape="1">
          <a:blip r:embed="rId5"/>
          <a:stretch>
            <a:fillRect/>
          </a:stretch>
        </p:blipFill>
        <p:spPr>
          <a:xfrm>
            <a:off x="4384598" y="5362608"/>
            <a:ext cx="2092402" cy="1536815"/>
          </a:xfrm>
          <a:prstGeom prst="rect">
            <a:avLst/>
          </a:prstGeom>
        </p:spPr>
      </p:pic>
    </p:spTree>
    <p:extLst>
      <p:ext uri="{BB962C8B-B14F-4D97-AF65-F5344CB8AC3E}">
        <p14:creationId xmlns:p14="http://schemas.microsoft.com/office/powerpoint/2010/main" val="2155104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40" r="440"/>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4192656" y="6086477"/>
            <a:ext cx="907982" cy="31432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E48AFC57-EB97-4005-9081-3A6C93ED8C40}"/>
              </a:ext>
            </a:extLst>
          </p:cNvPr>
          <p:cNvSpPr/>
          <p:nvPr/>
        </p:nvSpPr>
        <p:spPr>
          <a:xfrm>
            <a:off x="787467" y="5543224"/>
            <a:ext cx="2784407" cy="3432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052994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469" r="469"/>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4400550" y="6086477"/>
            <a:ext cx="885824" cy="3428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4114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80" r="280"/>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E889A942-182F-41D1-B488-872C8D35209A}"/>
              </a:ext>
            </a:extLst>
          </p:cNvPr>
          <p:cNvSpPr/>
          <p:nvPr/>
        </p:nvSpPr>
        <p:spPr>
          <a:xfrm>
            <a:off x="623883" y="3286126"/>
            <a:ext cx="3248027" cy="183673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82244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p:cNvSpPr/>
          <p:nvPr/>
        </p:nvSpPr>
        <p:spPr>
          <a:xfrm>
            <a:off x="254004" y="241297"/>
            <a:ext cx="6349993" cy="9397999"/>
          </a:xfrm>
          <a:prstGeom prst="rect">
            <a:avLst/>
          </a:prstGeom>
          <a:solidFill>
            <a:schemeClr val="bg1">
              <a:alpha val="2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DX국민시대"/>
              <a:ea typeface="DX국민시대"/>
              <a:cs typeface="+mn-cs"/>
            </a:endParaRPr>
          </a:p>
        </p:txBody>
      </p:sp>
      <p:sp>
        <p:nvSpPr>
          <p:cNvPr id="25" name="사각형: 둥근 위쪽 모서리 24"/>
          <p:cNvSpPr/>
          <p:nvPr/>
        </p:nvSpPr>
        <p:spPr>
          <a:xfrm rot="16200000">
            <a:off x="2724152" y="-57143"/>
            <a:ext cx="2298698" cy="5460990"/>
          </a:xfrm>
          <a:prstGeom prst="round2SameRect">
            <a:avLst>
              <a:gd name="adj1" fmla="val 16667"/>
              <a:gd name="adj2" fmla="val 0"/>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DX국민시대"/>
              <a:cs typeface="+mn-cs"/>
            </a:endParaRPr>
          </a:p>
        </p:txBody>
      </p:sp>
      <p:sp>
        <p:nvSpPr>
          <p:cNvPr id="37" name="제목 36"/>
          <p:cNvSpPr>
            <a:spLocks noGrp="1"/>
          </p:cNvSpPr>
          <p:nvPr>
            <p:ph type="ctrTitle"/>
          </p:nvPr>
        </p:nvSpPr>
        <p:spPr>
          <a:xfrm>
            <a:off x="1533531" y="1996900"/>
            <a:ext cx="4933945" cy="1352903"/>
          </a:xfrm>
        </p:spPr>
        <p:txBody>
          <a:bodyPr anchor="ctr"/>
          <a:lstStyle/>
          <a:p>
            <a:pPr lvl="0">
              <a:defRPr/>
            </a:pPr>
            <a:r>
              <a:rPr lang="en-US" altLang="ko-KR" sz="4900">
                <a:solidFill>
                  <a:schemeClr val="bg1"/>
                </a:solidFill>
                <a:latin typeface="DX국민시대"/>
                <a:ea typeface="DX국민시대"/>
              </a:rPr>
              <a:t>IIS</a:t>
            </a:r>
            <a:r>
              <a:rPr lang="ko-KR" altLang="en-US" sz="4900">
                <a:solidFill>
                  <a:schemeClr val="bg1"/>
                </a:solidFill>
                <a:latin typeface="DX국민시대"/>
                <a:ea typeface="DX국민시대"/>
              </a:rPr>
              <a:t>의 개념</a:t>
            </a:r>
            <a:endParaRPr lang="ko-KR" altLang="en-US" sz="4900">
              <a:solidFill>
                <a:schemeClr val="bg1"/>
              </a:solidFill>
              <a:ea typeface="DX국민시대"/>
            </a:endParaRPr>
          </a:p>
        </p:txBody>
      </p:sp>
      <p:sp>
        <p:nvSpPr>
          <p:cNvPr id="38" name="부제목 37"/>
          <p:cNvSpPr>
            <a:spLocks noGrp="1"/>
          </p:cNvSpPr>
          <p:nvPr>
            <p:ph type="subTitle" idx="1"/>
          </p:nvPr>
        </p:nvSpPr>
        <p:spPr>
          <a:xfrm>
            <a:off x="1579568" y="4009143"/>
            <a:ext cx="4841870" cy="3154981"/>
          </a:xfrm>
        </p:spPr>
        <p:txBody>
          <a:bodyPr>
            <a:normAutofit/>
          </a:bodyPr>
          <a:lstStyle/>
          <a:p>
            <a:pPr algn="r">
              <a:defRPr/>
            </a:pPr>
            <a:endParaRPr lang="en-US" altLang="ko-KR">
              <a:latin typeface="나눔스퀘어_ac Bold"/>
              <a:ea typeface="나눔스퀘어_ac Bold"/>
            </a:endParaRPr>
          </a:p>
          <a:p>
            <a:pPr algn="r">
              <a:defRPr/>
            </a:pPr>
            <a:endParaRPr lang="en-US" altLang="ko-KR">
              <a:latin typeface="나눔스퀘어_ac Bold"/>
              <a:ea typeface="나눔스퀘어_ac Bold"/>
            </a:endParaRPr>
          </a:p>
          <a:p>
            <a:pPr algn="r">
              <a:defRPr/>
            </a:pPr>
            <a:r>
              <a:rPr lang="en-US" altLang="ko-KR">
                <a:latin typeface="나눔스퀘어_ac Bold"/>
                <a:ea typeface="나눔스퀘어_ac Bold"/>
              </a:rPr>
              <a:t> </a:t>
            </a:r>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573" r="573"/>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590C8CC-84EA-47B1-9593-ACE192887FCF}"/>
              </a:ext>
            </a:extLst>
          </p:cNvPr>
          <p:cNvSpPr/>
          <p:nvPr/>
        </p:nvSpPr>
        <p:spPr>
          <a:xfrm>
            <a:off x="4210047" y="6100762"/>
            <a:ext cx="876304" cy="2571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6180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677" r="677"/>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590C8CC-84EA-47B1-9593-ACE192887FCF}"/>
              </a:ext>
            </a:extLst>
          </p:cNvPr>
          <p:cNvSpPr/>
          <p:nvPr/>
        </p:nvSpPr>
        <p:spPr>
          <a:xfrm>
            <a:off x="3843338" y="6143626"/>
            <a:ext cx="1228725" cy="24288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5782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환경변수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907" b="2907"/>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1385888" y="3253424"/>
            <a:ext cx="1299209" cy="3041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텍스트 개체 틀 5">
            <a:extLst>
              <a:ext uri="{FF2B5EF4-FFF2-40B4-BE49-F238E27FC236}">
                <a16:creationId xmlns:a16="http://schemas.microsoft.com/office/drawing/2014/main" id="{8DA55C4B-9D36-4B7A-96CD-CE8F750F8D5F}"/>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설치된 </a:t>
            </a:r>
            <a:r>
              <a:rPr lang="en-US" altLang="ko-KR" sz="2000" b="1" dirty="0">
                <a:latin typeface="나눔스퀘어_ac Bold" panose="020B0600000101010101" pitchFamily="50" charset="-127"/>
                <a:ea typeface="나눔스퀘어_ac Bold" panose="020B0600000101010101" pitchFamily="50" charset="-127"/>
              </a:rPr>
              <a:t>MariaDB</a:t>
            </a:r>
            <a:r>
              <a:rPr lang="ko-KR" altLang="en-US" sz="2000" b="1" dirty="0">
                <a:latin typeface="나눔스퀘어_ac Bold" panose="020B0600000101010101" pitchFamily="50" charset="-127"/>
                <a:ea typeface="나눔스퀘어_ac Bold" panose="020B0600000101010101" pitchFamily="50" charset="-127"/>
              </a:rPr>
              <a:t> 디렉터리는 </a:t>
            </a:r>
            <a:r>
              <a:rPr lang="en-US" altLang="ko-KR" sz="2000" b="1" dirty="0">
                <a:latin typeface="나눔스퀘어_ac Bold" panose="020B0600000101010101" pitchFamily="50" charset="-127"/>
                <a:ea typeface="나눔스퀘어_ac Bold" panose="020B0600000101010101" pitchFamily="50" charset="-127"/>
              </a:rPr>
              <a:t>C:\Program Files </a:t>
            </a:r>
            <a:r>
              <a:rPr lang="ko-KR" altLang="en-US" sz="2000" b="1" dirty="0">
                <a:latin typeface="나눔스퀘어_ac Bold" panose="020B0600000101010101" pitchFamily="50" charset="-127"/>
                <a:ea typeface="나눔스퀘어_ac Bold" panose="020B0600000101010101" pitchFamily="50" charset="-127"/>
              </a:rPr>
              <a:t>밑에 존재</a:t>
            </a:r>
            <a:endParaRPr lang="en-US" altLang="ko-KR" sz="2000" b="1"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28726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환경변수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288" b="3288"/>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1300163" y="5982338"/>
            <a:ext cx="1299209" cy="3041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텍스트 개체 틀 5">
            <a:extLst>
              <a:ext uri="{FF2B5EF4-FFF2-40B4-BE49-F238E27FC236}">
                <a16:creationId xmlns:a16="http://schemas.microsoft.com/office/drawing/2014/main" id="{8DA55C4B-9D36-4B7A-96CD-CE8F750F8D5F}"/>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환경변수에 추가하기 위해 </a:t>
            </a:r>
            <a:r>
              <a:rPr lang="ko-KR" altLang="en-US" sz="2000" b="1" dirty="0">
                <a:solidFill>
                  <a:srgbClr val="C00000"/>
                </a:solidFill>
                <a:latin typeface="나눔스퀘어_ac Bold" panose="020B0600000101010101" pitchFamily="50" charset="-127"/>
                <a:ea typeface="나눔스퀘어_ac Bold" panose="020B0600000101010101" pitchFamily="50" charset="-127"/>
              </a:rPr>
              <a:t>내 </a:t>
            </a:r>
            <a:r>
              <a:rPr lang="en-US" altLang="ko-KR" sz="2000" b="1" dirty="0">
                <a:solidFill>
                  <a:srgbClr val="C00000"/>
                </a:solidFill>
                <a:latin typeface="나눔스퀘어_ac Bold" panose="020B0600000101010101" pitchFamily="50" charset="-127"/>
                <a:ea typeface="나눔스퀘어_ac Bold" panose="020B0600000101010101" pitchFamily="50" charset="-127"/>
              </a:rPr>
              <a:t>PC</a:t>
            </a:r>
            <a:r>
              <a:rPr lang="ko-KR" altLang="en-US" sz="2000" b="1" dirty="0">
                <a:solidFill>
                  <a:srgbClr val="C00000"/>
                </a:solidFill>
                <a:latin typeface="나눔스퀘어_ac Bold" panose="020B0600000101010101" pitchFamily="50" charset="-127"/>
                <a:ea typeface="나눔스퀘어_ac Bold" panose="020B0600000101010101" pitchFamily="50" charset="-127"/>
              </a:rPr>
              <a:t> </a:t>
            </a:r>
            <a:r>
              <a:rPr lang="ko-KR" altLang="en-US" sz="2000" b="1" dirty="0" err="1">
                <a:solidFill>
                  <a:srgbClr val="C00000"/>
                </a:solidFill>
                <a:latin typeface="나눔스퀘어_ac Bold" panose="020B0600000101010101" pitchFamily="50" charset="-127"/>
                <a:ea typeface="나눔스퀘어_ac Bold" panose="020B0600000101010101" pitchFamily="50" charset="-127"/>
              </a:rPr>
              <a:t>우클릭</a:t>
            </a:r>
            <a:r>
              <a:rPr lang="ko-KR" altLang="en-US" sz="2000" b="1" dirty="0">
                <a:solidFill>
                  <a:srgbClr val="C00000"/>
                </a:solidFill>
                <a:latin typeface="나눔스퀘어_ac Bold" panose="020B0600000101010101" pitchFamily="50" charset="-127"/>
                <a:ea typeface="나눔스퀘어_ac Bold" panose="020B0600000101010101" pitchFamily="50" charset="-127"/>
              </a:rPr>
              <a:t> 후 속성 선택</a:t>
            </a:r>
            <a:endParaRPr lang="en-US" altLang="ko-KR" sz="2000" b="1" dirty="0">
              <a:solidFill>
                <a:srgbClr val="C00000"/>
              </a:solidFill>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1740500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환경변수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1852" b="11852"/>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721503" y="2928936"/>
            <a:ext cx="1593072" cy="20002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978300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환경변수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245" b="3245"/>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4209624" y="6057899"/>
            <a:ext cx="1791125" cy="3143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06593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환경변수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385" b="3385"/>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837775" y="4311650"/>
            <a:ext cx="1348213" cy="2603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9131A897-1A6E-460D-BC5B-7AA4A66B334E}"/>
              </a:ext>
            </a:extLst>
          </p:cNvPr>
          <p:cNvSpPr/>
          <p:nvPr/>
        </p:nvSpPr>
        <p:spPr>
          <a:xfrm>
            <a:off x="961600" y="5443861"/>
            <a:ext cx="567163" cy="2603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E0E94B73-F1AE-43E9-9013-5BD7DE91F46F}"/>
              </a:ext>
            </a:extLst>
          </p:cNvPr>
          <p:cNvSpPr/>
          <p:nvPr/>
        </p:nvSpPr>
        <p:spPr>
          <a:xfrm>
            <a:off x="3585737" y="6224910"/>
            <a:ext cx="1086276" cy="30447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E5F84449-EC0B-4C04-9F0E-19868477DFEB}"/>
              </a:ext>
            </a:extLst>
          </p:cNvPr>
          <p:cNvSpPr txBox="1"/>
          <p:nvPr/>
        </p:nvSpPr>
        <p:spPr>
          <a:xfrm>
            <a:off x="765072" y="3942318"/>
            <a:ext cx="393056" cy="369332"/>
          </a:xfrm>
          <a:prstGeom prst="rect">
            <a:avLst/>
          </a:prstGeom>
          <a:noFill/>
        </p:spPr>
        <p:txBody>
          <a:bodyPr wrap="none" rtlCol="0">
            <a:spAutoFit/>
          </a:bodyPr>
          <a:lstStyle/>
          <a:p>
            <a:r>
              <a:rPr lang="en-US" altLang="ko-KR" dirty="0">
                <a:solidFill>
                  <a:srgbClr val="C00000"/>
                </a:solidFill>
                <a:latin typeface="나눔스퀘어_ac Bold" panose="020B0600000101010101" pitchFamily="50" charset="-127"/>
                <a:ea typeface="나눔스퀘어_ac Bold" panose="020B0600000101010101" pitchFamily="50" charset="-127"/>
              </a:rPr>
              <a:t>1.</a:t>
            </a:r>
            <a:endParaRPr lang="ko-KR" altLang="en-US" dirty="0">
              <a:solidFill>
                <a:srgbClr val="C00000"/>
              </a:solidFill>
              <a:latin typeface="나눔스퀘어_ac Bold" panose="020B0600000101010101" pitchFamily="50" charset="-127"/>
              <a:ea typeface="나눔스퀘어_ac Bold" panose="020B0600000101010101" pitchFamily="50" charset="-127"/>
            </a:endParaRPr>
          </a:p>
        </p:txBody>
      </p:sp>
      <p:sp>
        <p:nvSpPr>
          <p:cNvPr id="18" name="TextBox 17">
            <a:extLst>
              <a:ext uri="{FF2B5EF4-FFF2-40B4-BE49-F238E27FC236}">
                <a16:creationId xmlns:a16="http://schemas.microsoft.com/office/drawing/2014/main" id="{F5555E86-4574-47EE-A941-8EE239B7155E}"/>
              </a:ext>
            </a:extLst>
          </p:cNvPr>
          <p:cNvSpPr txBox="1"/>
          <p:nvPr/>
        </p:nvSpPr>
        <p:spPr>
          <a:xfrm>
            <a:off x="568544" y="5334879"/>
            <a:ext cx="393056" cy="369332"/>
          </a:xfrm>
          <a:prstGeom prst="rect">
            <a:avLst/>
          </a:prstGeom>
          <a:noFill/>
        </p:spPr>
        <p:txBody>
          <a:bodyPr wrap="none" rtlCol="0">
            <a:spAutoFit/>
          </a:bodyPr>
          <a:lstStyle/>
          <a:p>
            <a:r>
              <a:rPr lang="en-US" altLang="ko-KR" dirty="0">
                <a:solidFill>
                  <a:srgbClr val="C00000"/>
                </a:solidFill>
                <a:latin typeface="나눔스퀘어_ac Bold" panose="020B0600000101010101" pitchFamily="50" charset="-127"/>
                <a:ea typeface="나눔스퀘어_ac Bold" panose="020B0600000101010101" pitchFamily="50" charset="-127"/>
              </a:rPr>
              <a:t>2.</a:t>
            </a:r>
            <a:endParaRPr lang="ko-KR" altLang="en-US" dirty="0">
              <a:solidFill>
                <a:srgbClr val="C00000"/>
              </a:solidFill>
              <a:latin typeface="나눔스퀘어_ac Bold" panose="020B0600000101010101" pitchFamily="50" charset="-127"/>
              <a:ea typeface="나눔스퀘어_ac Bold" panose="020B0600000101010101" pitchFamily="50" charset="-127"/>
            </a:endParaRPr>
          </a:p>
        </p:txBody>
      </p:sp>
      <p:sp>
        <p:nvSpPr>
          <p:cNvPr id="20" name="TextBox 19">
            <a:extLst>
              <a:ext uri="{FF2B5EF4-FFF2-40B4-BE49-F238E27FC236}">
                <a16:creationId xmlns:a16="http://schemas.microsoft.com/office/drawing/2014/main" id="{051835C8-98D8-4F57-BB08-A3EC566299D0}"/>
              </a:ext>
            </a:extLst>
          </p:cNvPr>
          <p:cNvSpPr txBox="1"/>
          <p:nvPr/>
        </p:nvSpPr>
        <p:spPr>
          <a:xfrm>
            <a:off x="3585737" y="5855578"/>
            <a:ext cx="393056" cy="369332"/>
          </a:xfrm>
          <a:prstGeom prst="rect">
            <a:avLst/>
          </a:prstGeom>
          <a:noFill/>
        </p:spPr>
        <p:txBody>
          <a:bodyPr wrap="none" rtlCol="0">
            <a:spAutoFit/>
          </a:bodyPr>
          <a:lstStyle/>
          <a:p>
            <a:r>
              <a:rPr lang="en-US" altLang="ko-KR" dirty="0">
                <a:solidFill>
                  <a:srgbClr val="C00000"/>
                </a:solidFill>
                <a:latin typeface="나눔스퀘어_ac Bold" panose="020B0600000101010101" pitchFamily="50" charset="-127"/>
                <a:ea typeface="나눔스퀘어_ac Bold" panose="020B0600000101010101" pitchFamily="50" charset="-127"/>
              </a:rPr>
              <a:t>3.</a:t>
            </a:r>
            <a:endParaRPr lang="ko-KR" altLang="en-US" dirty="0">
              <a:solidFill>
                <a:srgbClr val="C00000"/>
              </a:solidFill>
              <a:latin typeface="나눔스퀘어_ac Bold" panose="020B0600000101010101" pitchFamily="50" charset="-127"/>
              <a:ea typeface="나눔스퀘어_ac Bold" panose="020B0600000101010101" pitchFamily="50" charset="-127"/>
            </a:endParaRPr>
          </a:p>
        </p:txBody>
      </p: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시스템 변수  </a:t>
            </a:r>
            <a:r>
              <a:rPr lang="ko-KR" altLang="en-US" sz="2000" dirty="0">
                <a:latin typeface="나눔스퀘어_ac Bold" panose="020B0600000101010101" pitchFamily="50" charset="-127"/>
                <a:ea typeface="나눔스퀘어_ac Bold" panose="020B0600000101010101" pitchFamily="50" charset="-127"/>
              </a:rPr>
              <a:t>중 </a:t>
            </a:r>
            <a:r>
              <a:rPr lang="en-US" altLang="ko-KR" sz="2000" dirty="0">
                <a:solidFill>
                  <a:srgbClr val="C00000"/>
                </a:solidFill>
                <a:latin typeface="나눔스퀘어_ac Bold" panose="020B0600000101010101" pitchFamily="50" charset="-127"/>
                <a:ea typeface="나눔스퀘어_ac Bold" panose="020B0600000101010101" pitchFamily="50" charset="-127"/>
              </a:rPr>
              <a:t>Path </a:t>
            </a:r>
            <a:r>
              <a:rPr lang="ko-KR" altLang="en-US" sz="2000" dirty="0">
                <a:solidFill>
                  <a:srgbClr val="C00000"/>
                </a:solidFill>
                <a:latin typeface="나눔스퀘어_ac Bold" panose="020B0600000101010101" pitchFamily="50" charset="-127"/>
                <a:ea typeface="나눔스퀘어_ac Bold" panose="020B0600000101010101" pitchFamily="50" charset="-127"/>
              </a:rPr>
              <a:t>변수</a:t>
            </a:r>
            <a:r>
              <a:rPr lang="ko-KR" altLang="en-US" sz="2000" dirty="0">
                <a:latin typeface="나눔스퀘어_ac Bold" panose="020B0600000101010101" pitchFamily="50" charset="-127"/>
                <a:ea typeface="나눔스퀘어_ac Bold" panose="020B0600000101010101" pitchFamily="50" charset="-127"/>
              </a:rPr>
              <a:t> 수정 </a:t>
            </a:r>
            <a:endParaRPr lang="en-US" altLang="ko-KR" sz="2000" b="1"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595027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환경변수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208" b="1208"/>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2640593" y="3571874"/>
            <a:ext cx="2702932" cy="28574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맨 앞쪽에 </a:t>
            </a:r>
            <a:r>
              <a:rPr lang="en-US" altLang="ko-KR" sz="2000" b="1" dirty="0">
                <a:solidFill>
                  <a:srgbClr val="C00000"/>
                </a:solidFill>
                <a:latin typeface="나눔스퀘어_ac Bold" panose="020B0600000101010101" pitchFamily="50" charset="-127"/>
                <a:ea typeface="나눔스퀘어_ac Bold" panose="020B0600000101010101" pitchFamily="50" charset="-127"/>
              </a:rPr>
              <a:t>C:\Program Files\MariaDB 10.5\bin;</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추가</a:t>
            </a:r>
            <a:endParaRPr lang="en-US" altLang="ko-KR" sz="2000" b="1"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478088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MariaDB – </a:t>
            </a:r>
            <a:r>
              <a:rPr lang="ko-KR" altLang="en-US" sz="2800" dirty="0">
                <a:latin typeface="DX국민시대" panose="02020600000000000000" pitchFamily="18" charset="-127"/>
                <a:ea typeface="DX국민시대" panose="02020600000000000000" pitchFamily="18" charset="-127"/>
              </a:rPr>
              <a:t>실행</a:t>
            </a:r>
          </a:p>
        </p:txBody>
      </p:sp>
      <p:sp>
        <p:nvSpPr>
          <p:cNvPr id="13" name="텍스트 개체 틀 5">
            <a:extLst>
              <a:ext uri="{FF2B5EF4-FFF2-40B4-BE49-F238E27FC236}">
                <a16:creationId xmlns:a16="http://schemas.microsoft.com/office/drawing/2014/main" id="{C22B3298-BA6E-4B4B-9471-089AD9993673}"/>
              </a:ext>
            </a:extLst>
          </p:cNvPr>
          <p:cNvSpPr>
            <a:spLocks noGrp="1"/>
          </p:cNvSpPr>
          <p:nvPr>
            <p:ph type="body" sz="half" idx="2"/>
          </p:nvPr>
        </p:nvSpPr>
        <p:spPr>
          <a:xfrm>
            <a:off x="472380" y="6962066"/>
            <a:ext cx="5913238" cy="2270834"/>
          </a:xfrm>
        </p:spPr>
        <p:txBody>
          <a:bodyPr>
            <a:normAutofit/>
          </a:bodyPr>
          <a:lstStyle/>
          <a:p>
            <a:r>
              <a:rPr lang="en-US" altLang="ko-KR" sz="2000" dirty="0" err="1">
                <a:latin typeface="나눔스퀘어_ac Bold" panose="020B0600000101010101" pitchFamily="50" charset="-127"/>
                <a:ea typeface="나눔스퀘어_ac Bold" panose="020B0600000101010101" pitchFamily="50" charset="-127"/>
              </a:rPr>
              <a:t>cmd</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창에서 </a:t>
            </a:r>
            <a:r>
              <a:rPr lang="en-US" altLang="ko-KR" sz="2000" dirty="0" err="1">
                <a:solidFill>
                  <a:srgbClr val="C00000"/>
                </a:solidFill>
                <a:latin typeface="나눔스퀘어_ac Bold" panose="020B0600000101010101" pitchFamily="50" charset="-127"/>
                <a:ea typeface="나눔스퀘어_ac Bold" panose="020B0600000101010101" pitchFamily="50" charset="-127"/>
              </a:rPr>
              <a:t>mysql</a:t>
            </a:r>
            <a:r>
              <a:rPr lang="en-US" altLang="ko-KR" sz="2000" dirty="0">
                <a:solidFill>
                  <a:srgbClr val="C00000"/>
                </a:solidFill>
                <a:latin typeface="나눔스퀘어_ac Bold" panose="020B0600000101010101" pitchFamily="50" charset="-127"/>
                <a:ea typeface="나눔스퀘어_ac Bold" panose="020B0600000101010101" pitchFamily="50" charset="-127"/>
              </a:rPr>
              <a:t> –u root –p</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입력 후 </a:t>
            </a:r>
            <a:r>
              <a:rPr lang="en-US" altLang="ko-KR" sz="2000" dirty="0">
                <a:latin typeface="나눔스퀘어_ac Bold" panose="020B0600000101010101" pitchFamily="50" charset="-127"/>
                <a:ea typeface="나눔스퀘어_ac Bold" panose="020B0600000101010101" pitchFamily="50" charset="-127"/>
              </a:rPr>
              <a:t>MariaDB </a:t>
            </a:r>
            <a:r>
              <a:rPr lang="ko-KR" altLang="en-US" sz="2000" dirty="0">
                <a:latin typeface="나눔스퀘어_ac Bold" panose="020B0600000101010101" pitchFamily="50" charset="-127"/>
                <a:ea typeface="나눔스퀘어_ac Bold" panose="020B0600000101010101" pitchFamily="50" charset="-127"/>
              </a:rPr>
              <a:t>설치 시 입력했던 </a:t>
            </a:r>
            <a:r>
              <a:rPr lang="en-US" altLang="ko-KR" sz="2000" dirty="0">
                <a:latin typeface="나눔스퀘어_ac Bold" panose="020B0600000101010101" pitchFamily="50" charset="-127"/>
                <a:ea typeface="나눔스퀘어_ac Bold" panose="020B0600000101010101" pitchFamily="50" charset="-127"/>
              </a:rPr>
              <a:t>root </a:t>
            </a:r>
            <a:r>
              <a:rPr lang="ko-KR" altLang="en-US" sz="2000" dirty="0">
                <a:latin typeface="나눔스퀘어_ac Bold" panose="020B0600000101010101" pitchFamily="50" charset="-127"/>
                <a:ea typeface="나눔스퀘어_ac Bold" panose="020B0600000101010101" pitchFamily="50" charset="-127"/>
              </a:rPr>
              <a:t>패스워드를 입력하면 정상적으로 </a:t>
            </a:r>
            <a:r>
              <a:rPr lang="en-US" altLang="ko-KR" sz="2000" dirty="0">
                <a:latin typeface="나눔스퀘어_ac Bold" panose="020B0600000101010101" pitchFamily="50" charset="-127"/>
                <a:ea typeface="나눔스퀘어_ac Bold" panose="020B0600000101010101" pitchFamily="50" charset="-127"/>
              </a:rPr>
              <a:t>MariaDB</a:t>
            </a:r>
            <a:r>
              <a:rPr lang="ko-KR" altLang="en-US" sz="2000" dirty="0">
                <a:latin typeface="나눔스퀘어_ac Bold" panose="020B0600000101010101" pitchFamily="50" charset="-127"/>
                <a:ea typeface="나눔스퀘어_ac Bold" panose="020B0600000101010101" pitchFamily="50" charset="-127"/>
              </a:rPr>
              <a:t>에 접속이 된 것을 확인할 수 있음</a:t>
            </a:r>
            <a:endParaRPr lang="en-US" altLang="ko-KR" sz="2000" dirty="0">
              <a:latin typeface="나눔스퀘어_ac Bold" panose="020B0600000101010101" pitchFamily="50" charset="-127"/>
              <a:ea typeface="나눔스퀘어_ac Bold" panose="020B0600000101010101" pitchFamily="50" charset="-127"/>
            </a:endParaRPr>
          </a:p>
        </p:txBody>
      </p:sp>
      <p:sp>
        <p:nvSpPr>
          <p:cNvPr id="8" name="텍스트 개체 틀 5">
            <a:extLst>
              <a:ext uri="{FF2B5EF4-FFF2-40B4-BE49-F238E27FC236}">
                <a16:creationId xmlns:a16="http://schemas.microsoft.com/office/drawing/2014/main" id="{F497BAFF-A3AA-4C33-B9B4-00AC67500DA8}"/>
              </a:ext>
            </a:extLst>
          </p:cNvPr>
          <p:cNvSpPr txBox="1">
            <a:spLocks/>
          </p:cNvSpPr>
          <p:nvPr/>
        </p:nvSpPr>
        <p:spPr>
          <a:xfrm>
            <a:off x="472380" y="1968500"/>
            <a:ext cx="5913238" cy="4686300"/>
          </a:xfrm>
          <a:prstGeom prst="rect">
            <a:avLst/>
          </a:prstGeom>
          <a:solidFill>
            <a:schemeClr val="tx1"/>
          </a:solidFill>
        </p:spPr>
        <p:txBody>
          <a:bodyPr vert="horz" lIns="91440" tIns="45720" rIns="91440" bIns="45720" rtlCol="0">
            <a:normAutofit fontScale="85000" lnSpcReduction="20000"/>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altLang="ko-KR" sz="1800" dirty="0">
                <a:solidFill>
                  <a:schemeClr val="bg1"/>
                </a:solidFill>
                <a:latin typeface="Consolas" panose="020B0609020204030204" pitchFamily="49" charset="0"/>
                <a:ea typeface="나눔스퀘어_ac Bold" panose="020B0600000101010101" pitchFamily="50" charset="-127"/>
              </a:rPr>
              <a:t>Microsoft</a:t>
            </a:r>
            <a:r>
              <a:rPr lang="ko-KR" altLang="en-US" sz="1800" dirty="0">
                <a:solidFill>
                  <a:schemeClr val="bg1"/>
                </a:solidFill>
                <a:latin typeface="Consolas" panose="020B0609020204030204" pitchFamily="49" charset="0"/>
                <a:ea typeface="나눔스퀘어_ac Bold" panose="020B0600000101010101" pitchFamily="50" charset="-127"/>
              </a:rPr>
              <a:t> </a:t>
            </a:r>
            <a:r>
              <a:rPr lang="en-US" altLang="ko-KR" sz="1800" dirty="0">
                <a:solidFill>
                  <a:schemeClr val="bg1"/>
                </a:solidFill>
                <a:latin typeface="Consolas" panose="020B0609020204030204" pitchFamily="49" charset="0"/>
                <a:ea typeface="나눔스퀘어_ac Bold" panose="020B0600000101010101" pitchFamily="50" charset="-127"/>
              </a:rPr>
              <a:t>Windows</a:t>
            </a:r>
            <a:r>
              <a:rPr lang="ko-KR" altLang="en-US" sz="1800" dirty="0">
                <a:solidFill>
                  <a:schemeClr val="bg1"/>
                </a:solidFill>
                <a:latin typeface="Consolas" panose="020B0609020204030204" pitchFamily="49" charset="0"/>
                <a:ea typeface="나눔스퀘어_ac Bold" panose="020B0600000101010101" pitchFamily="50" charset="-127"/>
              </a:rPr>
              <a:t> </a:t>
            </a:r>
            <a:r>
              <a:rPr lang="en-US" altLang="ko-KR" sz="1800" dirty="0">
                <a:solidFill>
                  <a:schemeClr val="bg1"/>
                </a:solidFill>
                <a:latin typeface="Consolas" panose="020B0609020204030204" pitchFamily="49" charset="0"/>
                <a:ea typeface="나눔스퀘어_ac Bold" panose="020B0600000101010101" pitchFamily="50" charset="-127"/>
              </a:rPr>
              <a:t>[Version</a:t>
            </a:r>
            <a:r>
              <a:rPr lang="ko-KR" altLang="en-US" sz="1800" dirty="0">
                <a:solidFill>
                  <a:schemeClr val="bg1"/>
                </a:solidFill>
                <a:latin typeface="Consolas" panose="020B0609020204030204" pitchFamily="49" charset="0"/>
                <a:ea typeface="나눔스퀘어_ac Bold" panose="020B0600000101010101" pitchFamily="50" charset="-127"/>
              </a:rPr>
              <a:t> </a:t>
            </a:r>
            <a:r>
              <a:rPr lang="en-US" altLang="ko-KR" sz="1800" dirty="0">
                <a:solidFill>
                  <a:schemeClr val="bg1"/>
                </a:solidFill>
                <a:latin typeface="Consolas" panose="020B0609020204030204" pitchFamily="49" charset="0"/>
                <a:ea typeface="나눔스퀘어_ac Bold" panose="020B0600000101010101" pitchFamily="50" charset="-127"/>
              </a:rPr>
              <a:t>6.3.9600]</a:t>
            </a:r>
          </a:p>
          <a:p>
            <a:r>
              <a:rPr lang="en-US" altLang="ko-KR" sz="1800" dirty="0">
                <a:solidFill>
                  <a:schemeClr val="bg1"/>
                </a:solidFill>
                <a:latin typeface="Consolas" panose="020B0609020204030204" pitchFamily="49" charset="0"/>
                <a:ea typeface="나눔스퀘어_ac Bold" panose="020B0600000101010101" pitchFamily="50" charset="-127"/>
              </a:rPr>
              <a:t>(c) 2013 Microsoft Corporation. All rights reserved.</a:t>
            </a:r>
          </a:p>
          <a:p>
            <a:endParaRPr lang="en-US" altLang="ko-KR" sz="1800" dirty="0">
              <a:solidFill>
                <a:schemeClr val="bg1"/>
              </a:solidFill>
              <a:latin typeface="Consolas" panose="020B0609020204030204" pitchFamily="49" charset="0"/>
              <a:ea typeface="나눔스퀘어_ac Bold" panose="020B0600000101010101" pitchFamily="50" charset="-127"/>
            </a:endParaRPr>
          </a:p>
          <a:p>
            <a:r>
              <a:rPr lang="en-US" altLang="ko-KR" sz="1800" dirty="0">
                <a:solidFill>
                  <a:schemeClr val="bg1"/>
                </a:solidFill>
                <a:latin typeface="Consolas" panose="020B0609020204030204" pitchFamily="49" charset="0"/>
                <a:ea typeface="나눔스퀘어_ac Bold" panose="020B0600000101010101" pitchFamily="50" charset="-127"/>
              </a:rPr>
              <a:t>C:\Users\Administrator&gt;mysql –u root –p</a:t>
            </a:r>
          </a:p>
          <a:p>
            <a:r>
              <a:rPr lang="en-US" altLang="ko-KR" sz="1800" dirty="0">
                <a:solidFill>
                  <a:schemeClr val="bg1"/>
                </a:solidFill>
                <a:latin typeface="Consolas" panose="020B0609020204030204" pitchFamily="49" charset="0"/>
                <a:ea typeface="나눔스퀘어_ac Bold" panose="020B0600000101010101" pitchFamily="50" charset="-127"/>
              </a:rPr>
              <a:t>Enter password: ****</a:t>
            </a:r>
          </a:p>
          <a:p>
            <a:r>
              <a:rPr lang="en-US" altLang="ko-KR" sz="1800" dirty="0">
                <a:solidFill>
                  <a:schemeClr val="bg1"/>
                </a:solidFill>
                <a:latin typeface="Consolas" panose="020B0609020204030204" pitchFamily="49" charset="0"/>
                <a:ea typeface="나눔스퀘어_ac Bold" panose="020B0600000101010101" pitchFamily="50" charset="-127"/>
              </a:rPr>
              <a:t>Welcome to the MariaDB monitor. Commands end with ; or \g.</a:t>
            </a:r>
          </a:p>
          <a:p>
            <a:r>
              <a:rPr lang="en-US" altLang="ko-KR" sz="1800" dirty="0">
                <a:solidFill>
                  <a:schemeClr val="bg1"/>
                </a:solidFill>
                <a:latin typeface="Consolas" panose="020B0609020204030204" pitchFamily="49" charset="0"/>
                <a:ea typeface="나눔스퀘어_ac Bold" panose="020B0600000101010101" pitchFamily="50" charset="-127"/>
              </a:rPr>
              <a:t>Your MariaDB connection id is 3</a:t>
            </a:r>
          </a:p>
          <a:p>
            <a:r>
              <a:rPr lang="en-US" altLang="ko-KR" sz="1800" dirty="0">
                <a:solidFill>
                  <a:schemeClr val="bg1"/>
                </a:solidFill>
                <a:latin typeface="Consolas" panose="020B0609020204030204" pitchFamily="49" charset="0"/>
                <a:ea typeface="나눔스퀘어_ac Bold" panose="020B0600000101010101" pitchFamily="50" charset="-127"/>
              </a:rPr>
              <a:t>Server version: 10.5.8-MariaDB mariadb.org binary distribution</a:t>
            </a:r>
          </a:p>
          <a:p>
            <a:endParaRPr lang="en-US" altLang="ko-KR" sz="1800" dirty="0">
              <a:solidFill>
                <a:schemeClr val="bg1"/>
              </a:solidFill>
              <a:latin typeface="Consolas" panose="020B0609020204030204" pitchFamily="49" charset="0"/>
              <a:ea typeface="나눔스퀘어_ac Bold" panose="020B0600000101010101" pitchFamily="50" charset="-127"/>
            </a:endParaRPr>
          </a:p>
          <a:p>
            <a:r>
              <a:rPr lang="en-US" altLang="ko-KR" sz="1800" dirty="0">
                <a:solidFill>
                  <a:schemeClr val="bg1"/>
                </a:solidFill>
                <a:latin typeface="Consolas" panose="020B0609020204030204" pitchFamily="49" charset="0"/>
                <a:ea typeface="나눔스퀘어_ac Bold" panose="020B0600000101010101" pitchFamily="50" charset="-127"/>
              </a:rPr>
              <a:t>Copyright (c) 2000, 2018, Oracle, MariaDB Corporation Ab and others.</a:t>
            </a:r>
          </a:p>
          <a:p>
            <a:endParaRPr lang="en-US" altLang="ko-KR" sz="1800" dirty="0">
              <a:solidFill>
                <a:schemeClr val="bg1"/>
              </a:solidFill>
              <a:latin typeface="Consolas" panose="020B0609020204030204" pitchFamily="49" charset="0"/>
              <a:ea typeface="나눔스퀘어_ac Bold" panose="020B0600000101010101" pitchFamily="50" charset="-127"/>
            </a:endParaRPr>
          </a:p>
          <a:p>
            <a:r>
              <a:rPr lang="en-US" altLang="ko-KR" sz="1800" dirty="0">
                <a:solidFill>
                  <a:schemeClr val="bg1"/>
                </a:solidFill>
                <a:latin typeface="Consolas" panose="020B0609020204030204" pitchFamily="49" charset="0"/>
                <a:ea typeface="나눔스퀘어_ac Bold" panose="020B0600000101010101" pitchFamily="50" charset="-127"/>
              </a:rPr>
              <a:t>Type ‘help;’ or ‘\h’ for help. Type ‘\c’ to clear the current input statement.</a:t>
            </a:r>
          </a:p>
          <a:p>
            <a:endParaRPr lang="en-US" altLang="ko-KR" sz="1800" dirty="0">
              <a:solidFill>
                <a:schemeClr val="bg1"/>
              </a:solidFill>
              <a:latin typeface="Consolas" panose="020B0609020204030204" pitchFamily="49" charset="0"/>
              <a:ea typeface="나눔스퀘어_ac Bold" panose="020B0600000101010101" pitchFamily="50" charset="-127"/>
            </a:endParaRPr>
          </a:p>
          <a:p>
            <a:r>
              <a:rPr lang="en-US" altLang="ko-KR" sz="1800" dirty="0">
                <a:solidFill>
                  <a:schemeClr val="bg1"/>
                </a:solidFill>
                <a:latin typeface="Consolas" panose="020B0609020204030204" pitchFamily="49" charset="0"/>
                <a:ea typeface="나눔스퀘어_ac Bold" panose="020B0600000101010101" pitchFamily="50" charset="-127"/>
              </a:rPr>
              <a:t>MariaDB [(none)]&gt; </a:t>
            </a:r>
          </a:p>
        </p:txBody>
      </p:sp>
      <p:cxnSp>
        <p:nvCxnSpPr>
          <p:cNvPr id="15" name="직선 연결선 14">
            <a:extLst>
              <a:ext uri="{FF2B5EF4-FFF2-40B4-BE49-F238E27FC236}">
                <a16:creationId xmlns:a16="http://schemas.microsoft.com/office/drawing/2014/main" id="{EAB54A5C-507D-4ECE-A115-89C819D2D333}"/>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텍스트 개체 틀 5">
            <a:extLst>
              <a:ext uri="{FF2B5EF4-FFF2-40B4-BE49-F238E27FC236}">
                <a16:creationId xmlns:a16="http://schemas.microsoft.com/office/drawing/2014/main" id="{980BFB5B-6148-4ACD-B8CB-C8A0207C0760}"/>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sp>
        <p:nvSpPr>
          <p:cNvPr id="6" name="직사각형 5">
            <a:extLst>
              <a:ext uri="{FF2B5EF4-FFF2-40B4-BE49-F238E27FC236}">
                <a16:creationId xmlns:a16="http://schemas.microsoft.com/office/drawing/2014/main" id="{D3E1DB80-7796-4143-97CC-07D534273D17}"/>
              </a:ext>
            </a:extLst>
          </p:cNvPr>
          <p:cNvSpPr/>
          <p:nvPr/>
        </p:nvSpPr>
        <p:spPr>
          <a:xfrm>
            <a:off x="486668" y="2735547"/>
            <a:ext cx="4213920" cy="55057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633FEC0-4EB0-49F4-B134-AB1C9875424A}"/>
              </a:ext>
            </a:extLst>
          </p:cNvPr>
          <p:cNvSpPr/>
          <p:nvPr/>
        </p:nvSpPr>
        <p:spPr>
          <a:xfrm>
            <a:off x="486668" y="5957888"/>
            <a:ext cx="1942207" cy="32861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220224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PHP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611" b="2611"/>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1076771" y="4125882"/>
            <a:ext cx="386270" cy="27847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PHP</a:t>
            </a:r>
            <a:r>
              <a:rPr lang="ko-KR" altLang="en-US" sz="2000" b="1" dirty="0">
                <a:latin typeface="나눔스퀘어_ac Bold" panose="020B0600000101010101" pitchFamily="50" charset="-127"/>
                <a:ea typeface="나눔스퀘어_ac Bold" panose="020B0600000101010101" pitchFamily="50" charset="-127"/>
              </a:rPr>
              <a:t>를 설치하기 위해 </a:t>
            </a:r>
            <a:r>
              <a:rPr lang="en-US" altLang="ko-KR" sz="2000" b="1" dirty="0">
                <a:latin typeface="나눔스퀘어_ac Bold" panose="020B0600000101010101" pitchFamily="50" charset="-127"/>
                <a:ea typeface="나눔스퀘어_ac Bold" panose="020B0600000101010101" pitchFamily="50" charset="-127"/>
                <a:hlinkClick r:id="rId4"/>
              </a:rPr>
              <a:t>https://windows.php.net/download/</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에서 </a:t>
            </a:r>
            <a:endParaRPr lang="en-US" altLang="ko-KR" sz="2000" b="1" dirty="0">
              <a:latin typeface="나눔스퀘어_ac Bold" panose="020B0600000101010101" pitchFamily="50" charset="-127"/>
              <a:ea typeface="나눔스퀘어_ac Bold" panose="020B0600000101010101" pitchFamily="50" charset="-127"/>
            </a:endParaRPr>
          </a:p>
          <a:p>
            <a:r>
              <a:rPr lang="en-US" altLang="ko-KR" sz="2000" b="1" dirty="0">
                <a:latin typeface="나눔스퀘어_ac Bold" panose="020B0600000101010101" pitchFamily="50" charset="-127"/>
                <a:ea typeface="나눔스퀘어_ac Bold" panose="020B0600000101010101" pitchFamily="50" charset="-127"/>
              </a:rPr>
              <a:t>zip </a:t>
            </a:r>
            <a:r>
              <a:rPr lang="ko-KR" altLang="en-US" sz="2000" b="1" dirty="0">
                <a:latin typeface="나눔스퀘어_ac Bold" panose="020B0600000101010101" pitchFamily="50" charset="-127"/>
                <a:ea typeface="나눔스퀘어_ac Bold" panose="020B0600000101010101" pitchFamily="50" charset="-127"/>
              </a:rPr>
              <a:t>파일 다운 </a:t>
            </a:r>
            <a:endParaRPr lang="en-US" altLang="ko-KR" sz="2000" b="1"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095070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dotGrid">
          <a:fgClr>
            <a:srgbClr val="B7D7D8"/>
          </a:fgClr>
          <a:bgClr>
            <a:srgbClr val="EDF7F5"/>
          </a:bgClr>
        </a:pattFill>
        <a:effectLst/>
      </p:bgPr>
    </p:bg>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3661A93-3991-4913-94F3-62BD06023FE5}"/>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endParaRPr>
          </a:p>
        </p:txBody>
      </p:sp>
      <p:sp>
        <p:nvSpPr>
          <p:cNvPr id="13" name="사각형: 둥근 위쪽 모서리 12">
            <a:extLst>
              <a:ext uri="{FF2B5EF4-FFF2-40B4-BE49-F238E27FC236}">
                <a16:creationId xmlns:a16="http://schemas.microsoft.com/office/drawing/2014/main" id="{4970B356-884D-4505-A465-39E0CB9344B0}"/>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14" name="텍스트 개체 틀 5">
            <a:extLst>
              <a:ext uri="{FF2B5EF4-FFF2-40B4-BE49-F238E27FC236}">
                <a16:creationId xmlns:a16="http://schemas.microsoft.com/office/drawing/2014/main" id="{092274C3-3F70-4386-A0E3-60BF0C5FEED0}"/>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0" marR="0" lvl="0" indent="0" algn="ctr" defTabSz="685800" rtl="0" eaLnBrk="1" fontAlgn="auto" latinLnBrk="1" hangingPunct="1">
              <a:lnSpc>
                <a:spcPct val="90000"/>
              </a:lnSpc>
              <a:spcBef>
                <a:spcPts val="750"/>
              </a:spcBef>
              <a:spcAft>
                <a:spcPts val="0"/>
              </a:spcAft>
              <a:buClrTx/>
              <a:buSzTx/>
              <a:buFont typeface="Arial" panose="020B0604020202020204" pitchFamily="34" charset="0"/>
              <a:buNone/>
              <a:tabLst/>
              <a:defRPr/>
            </a:pPr>
            <a:r>
              <a:rPr kumimoji="0" lang="en-US" altLang="ko-KR" sz="20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rPr>
              <a:t>IIS</a:t>
            </a:r>
            <a:endParaRPr kumimoji="0" lang="ko-KR" altLang="en-US" sz="20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endParaRPr>
          </a:p>
        </p:txBody>
      </p:sp>
      <p:cxnSp>
        <p:nvCxnSpPr>
          <p:cNvPr id="15" name="직선 연결선 14">
            <a:extLst>
              <a:ext uri="{FF2B5EF4-FFF2-40B4-BE49-F238E27FC236}">
                <a16:creationId xmlns:a16="http://schemas.microsoft.com/office/drawing/2014/main" id="{BB863F2B-21ED-448C-B9E9-BA83394EBDB1}"/>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제목 4">
            <a:extLst>
              <a:ext uri="{FF2B5EF4-FFF2-40B4-BE49-F238E27FC236}">
                <a16:creationId xmlns:a16="http://schemas.microsoft.com/office/drawing/2014/main" id="{435FE9A8-9CE6-4A55-BED9-90ACB77D5DF2}"/>
              </a:ext>
            </a:extLst>
          </p:cNvPr>
          <p:cNvSpPr>
            <a:spLocks noGrp="1"/>
          </p:cNvSpPr>
          <p:nvPr>
            <p:ph type="title"/>
          </p:nvPr>
        </p:nvSpPr>
        <p:spPr>
          <a:xfrm>
            <a:off x="471488" y="914401"/>
            <a:ext cx="5915025" cy="719099"/>
          </a:xfrm>
        </p:spPr>
        <p:txBody>
          <a:bodyPr>
            <a:normAutofit/>
          </a:bodyPr>
          <a:lstStyle/>
          <a:p>
            <a:pPr algn="ctr"/>
            <a:r>
              <a:rPr lang="en-US" altLang="ko-KR" sz="2800" dirty="0">
                <a:latin typeface="DX국민시대"/>
                <a:ea typeface="DX국민시대"/>
              </a:rPr>
              <a:t>IIS</a:t>
            </a:r>
            <a:r>
              <a:rPr lang="ko-KR" altLang="en-US" sz="2800" dirty="0">
                <a:latin typeface="DX국민시대"/>
                <a:ea typeface="DX국민시대"/>
              </a:rPr>
              <a:t>란</a:t>
            </a:r>
            <a:endParaRPr lang="ko-KR" altLang="en-US" sz="2800" dirty="0">
              <a:latin typeface="DX국민시대" panose="02020600000000000000" pitchFamily="18" charset="-127"/>
              <a:ea typeface="DX국민시대" panose="02020600000000000000" pitchFamily="18" charset="-127"/>
            </a:endParaRPr>
          </a:p>
        </p:txBody>
      </p:sp>
      <p:sp>
        <p:nvSpPr>
          <p:cNvPr id="6" name="내용 개체 틀 5">
            <a:extLst>
              <a:ext uri="{FF2B5EF4-FFF2-40B4-BE49-F238E27FC236}">
                <a16:creationId xmlns:a16="http://schemas.microsoft.com/office/drawing/2014/main" id="{E65F6B49-F820-42BB-BBF5-01A3A0412918}"/>
              </a:ext>
            </a:extLst>
          </p:cNvPr>
          <p:cNvSpPr>
            <a:spLocks noGrp="1"/>
          </p:cNvSpPr>
          <p:nvPr>
            <p:ph sz="half" idx="1"/>
          </p:nvPr>
        </p:nvSpPr>
        <p:spPr>
          <a:xfrm>
            <a:off x="471487" y="1968498"/>
            <a:ext cx="5902671" cy="6953782"/>
          </a:xfrm>
        </p:spPr>
        <p:txBody>
          <a:bodyPr/>
          <a:lstStyle/>
          <a:p>
            <a:endParaRPr lang="ko-KR" altLang="en-US" dirty="0">
              <a:latin typeface="나눔스퀘어_ac Bold" panose="020B0600000101010101" pitchFamily="50" charset="-127"/>
              <a:ea typeface="나눔스퀘어_ac Bold" panose="020B0600000101010101" pitchFamily="50" charset="-127"/>
            </a:endParaRPr>
          </a:p>
          <a:p>
            <a:endParaRPr lang="ko-KR" altLang="en-US" dirty="0">
              <a:latin typeface="나눔스퀘어_ac Bold" panose="020B0600000101010101" pitchFamily="50" charset="-127"/>
              <a:ea typeface="나눔스퀘어_ac Bold" panose="020B0600000101010101" pitchFamily="50" charset="-127"/>
            </a:endParaRPr>
          </a:p>
          <a:p>
            <a:pPr marL="0" indent="0">
              <a:buNone/>
            </a:pPr>
            <a:r>
              <a:rPr lang="ko-KR" altLang="en-US" dirty="0">
                <a:latin typeface="나눔스퀘어_ac Bold" panose="020B0600000101010101" pitchFamily="50" charset="-127"/>
                <a:ea typeface="나눔스퀘어_ac Bold" panose="020B0600000101010101" pitchFamily="50" charset="-127"/>
              </a:rPr>
              <a:t>▶ </a:t>
            </a:r>
            <a:r>
              <a:rPr lang="en-US" altLang="ko-KR" dirty="0">
                <a:latin typeface="나눔스퀘어_ac Bold" panose="020B0600000101010101" pitchFamily="50" charset="-127"/>
                <a:ea typeface="나눔스퀘어_ac Bold" panose="020B0600000101010101" pitchFamily="50" charset="-127"/>
              </a:rPr>
              <a:t>IIS </a:t>
            </a:r>
            <a:r>
              <a:rPr lang="ko-KR" altLang="en-US" dirty="0">
                <a:latin typeface="나눔스퀘어_ac Bold" panose="020B0600000101010101" pitchFamily="50" charset="-127"/>
                <a:ea typeface="나눔스퀘어_ac Bold" panose="020B0600000101010101" pitchFamily="50" charset="-127"/>
              </a:rPr>
              <a:t>웹서버는 인터넷 정보 서비스</a:t>
            </a:r>
            <a:r>
              <a:rPr lang="en-US" altLang="ko-KR" dirty="0">
                <a:latin typeface="나눔스퀘어_ac Bold" panose="020B0600000101010101" pitchFamily="50" charset="-127"/>
                <a:ea typeface="나눔스퀘어_ac Bold" panose="020B0600000101010101" pitchFamily="50" charset="-127"/>
              </a:rPr>
              <a:t>(Internet Information Services)</a:t>
            </a:r>
            <a:r>
              <a:rPr lang="ko-KR" altLang="en-US" dirty="0">
                <a:latin typeface="나눔스퀘어_ac Bold" panose="020B0600000101010101" pitchFamily="50" charset="-127"/>
                <a:ea typeface="나눔스퀘어_ac Bold" panose="020B0600000101010101" pitchFamily="50" charset="-127"/>
              </a:rPr>
              <a:t>의 약자로써</a:t>
            </a:r>
            <a:r>
              <a:rPr lang="en-US" altLang="ko-KR" dirty="0">
                <a:latin typeface="나눔스퀘어_ac Bold" panose="020B0600000101010101" pitchFamily="50" charset="-127"/>
                <a:ea typeface="나눔스퀘어_ac Bold" panose="020B0600000101010101" pitchFamily="50" charset="-127"/>
              </a:rPr>
              <a:t>, </a:t>
            </a:r>
            <a:r>
              <a:rPr lang="ko-KR" altLang="en-US" dirty="0">
                <a:latin typeface="나눔스퀘어_ac Bold" panose="020B0600000101010101" pitchFamily="50" charset="-127"/>
                <a:ea typeface="나눔스퀘어_ac Bold" panose="020B0600000101010101" pitchFamily="50" charset="-127"/>
              </a:rPr>
              <a:t>마이크로소프트 윈도우를 사용하는 서버들을 위한 인터넷 기반 서비스들의 모임이다</a:t>
            </a:r>
            <a:r>
              <a:rPr lang="en-US" altLang="ko-KR" dirty="0">
                <a:latin typeface="나눔스퀘어_ac Bold" panose="020B0600000101010101" pitchFamily="50" charset="-127"/>
                <a:ea typeface="나눔스퀘어_ac Bold" panose="020B0600000101010101" pitchFamily="50" charset="-127"/>
              </a:rPr>
              <a:t>. IIS</a:t>
            </a:r>
            <a:r>
              <a:rPr lang="ko-KR" altLang="en-US" dirty="0">
                <a:latin typeface="나눔스퀘어_ac Bold" panose="020B0600000101010101" pitchFamily="50" charset="-127"/>
                <a:ea typeface="나눔스퀘어_ac Bold" panose="020B0600000101010101" pitchFamily="50" charset="-127"/>
              </a:rPr>
              <a:t>는 미국 마이크로소프트</a:t>
            </a:r>
            <a:r>
              <a:rPr lang="en-US" altLang="ko-KR" dirty="0">
                <a:latin typeface="나눔스퀘어_ac Bold" panose="020B0600000101010101" pitchFamily="50" charset="-127"/>
                <a:ea typeface="나눔스퀘어_ac Bold" panose="020B0600000101010101" pitchFamily="50" charset="-127"/>
              </a:rPr>
              <a:t>(Microsoft)</a:t>
            </a:r>
            <a:r>
              <a:rPr lang="ko-KR" altLang="en-US" dirty="0">
                <a:latin typeface="나눔스퀘어_ac Bold" panose="020B0600000101010101" pitchFamily="50" charset="-127"/>
                <a:ea typeface="나눔스퀘어_ac Bold" panose="020B0600000101010101" pitchFamily="50" charset="-127"/>
              </a:rPr>
              <a:t>사의 윈도우 시스템에서 사용하는 웹서버 프로그램이다</a:t>
            </a:r>
            <a:r>
              <a:rPr lang="en-US" altLang="ko-KR" dirty="0">
                <a:latin typeface="나눔스퀘어_ac Bold" panose="020B0600000101010101" pitchFamily="50" charset="-127"/>
                <a:ea typeface="나눔스퀘어_ac Bold" panose="020B0600000101010101" pitchFamily="50" charset="-127"/>
              </a:rPr>
              <a:t>.</a:t>
            </a:r>
          </a:p>
          <a:p>
            <a:endParaRPr lang="en-US" altLang="ko-KR" dirty="0">
              <a:latin typeface="나눔스퀘어_ac Bold" panose="020B0600000101010101" pitchFamily="50" charset="-127"/>
              <a:ea typeface="나눔스퀘어_ac Bold" panose="020B0600000101010101" pitchFamily="50" charset="-127"/>
            </a:endParaRPr>
          </a:p>
          <a:p>
            <a:pPr marL="0" indent="0">
              <a:buNone/>
            </a:pPr>
            <a:r>
              <a:rPr lang="en-US" altLang="ko-KR" dirty="0">
                <a:latin typeface="나눔스퀘어_ac Bold" panose="020B0600000101010101" pitchFamily="50" charset="-127"/>
                <a:ea typeface="나눔스퀘어_ac Bold" panose="020B0600000101010101" pitchFamily="50" charset="-127"/>
              </a:rPr>
              <a:t>▶ </a:t>
            </a:r>
            <a:r>
              <a:rPr lang="ko-KR" altLang="en-US" dirty="0">
                <a:latin typeface="나눔스퀘어_ac Bold" panose="020B0600000101010101" pitchFamily="50" charset="-127"/>
                <a:ea typeface="나눔스퀘어_ac Bold" panose="020B0600000101010101" pitchFamily="50" charset="-127"/>
              </a:rPr>
              <a:t>아파치 웹서버에 이어 세계에서 두번째로 가장 잘 알려진 웹서버 이다</a:t>
            </a:r>
            <a:r>
              <a:rPr lang="en-US" altLang="ko-KR" dirty="0">
                <a:latin typeface="나눔스퀘어_ac Bold" panose="020B0600000101010101" pitchFamily="50" charset="-127"/>
                <a:ea typeface="나눔스퀘어_ac Bold" panose="020B0600000101010101" pitchFamily="50" charset="-127"/>
              </a:rPr>
              <a:t>.</a:t>
            </a:r>
          </a:p>
          <a:p>
            <a:endParaRPr lang="en-US" altLang="ko-KR" dirty="0">
              <a:latin typeface="나눔스퀘어_ac Bold" panose="020B0600000101010101" pitchFamily="50" charset="-127"/>
              <a:ea typeface="나눔스퀘어_ac Bold" panose="020B0600000101010101" pitchFamily="50" charset="-127"/>
            </a:endParaRPr>
          </a:p>
          <a:p>
            <a:pPr marL="0" indent="0">
              <a:buNone/>
            </a:pPr>
            <a:r>
              <a:rPr lang="en-US" altLang="ko-KR" dirty="0">
                <a:latin typeface="나눔스퀘어_ac Bold" panose="020B0600000101010101" pitchFamily="50" charset="-127"/>
                <a:ea typeface="나눔스퀘어_ac Bold" panose="020B0600000101010101" pitchFamily="50" charset="-127"/>
              </a:rPr>
              <a:t>▶ </a:t>
            </a:r>
            <a:r>
              <a:rPr lang="ko-KR" altLang="en-US" dirty="0">
                <a:latin typeface="나눔스퀘어_ac Bold" panose="020B0600000101010101" pitchFamily="50" charset="-127"/>
                <a:ea typeface="나눔스퀘어_ac Bold" panose="020B0600000101010101" pitchFamily="50" charset="-127"/>
              </a:rPr>
              <a:t>서버는 현재 </a:t>
            </a:r>
            <a:r>
              <a:rPr lang="en-US" altLang="ko-KR" dirty="0">
                <a:latin typeface="나눔스퀘어_ac Bold" panose="020B0600000101010101" pitchFamily="50" charset="-127"/>
                <a:ea typeface="나눔스퀘어_ac Bold" panose="020B0600000101010101" pitchFamily="50" charset="-127"/>
              </a:rPr>
              <a:t>FTP, SMTP, NNTP, HTTP/HTTPS</a:t>
            </a:r>
            <a:r>
              <a:rPr lang="ko-KR" altLang="en-US" dirty="0">
                <a:latin typeface="나눔스퀘어_ac Bold" panose="020B0600000101010101" pitchFamily="50" charset="-127"/>
                <a:ea typeface="나눔스퀘어_ac Bold" panose="020B0600000101010101" pitchFamily="50" charset="-127"/>
              </a:rPr>
              <a:t>를 포함하고 있다</a:t>
            </a:r>
            <a:r>
              <a:rPr lang="en-US" altLang="ko-KR" dirty="0">
                <a:latin typeface="나눔스퀘어_ac Bold" panose="020B0600000101010101" pitchFamily="50" charset="-127"/>
                <a:ea typeface="나눔스퀘어_ac Bold" panose="020B0600000101010101" pitchFamily="50" charset="-127"/>
              </a:rPr>
              <a:t>. </a:t>
            </a:r>
          </a:p>
          <a:p>
            <a:endParaRPr lang="en-US" altLang="ko-KR" dirty="0">
              <a:latin typeface="나눔스퀘어_ac Bold" panose="020B0600000101010101" pitchFamily="50" charset="-127"/>
              <a:ea typeface="나눔스퀘어_ac Bold" panose="020B0600000101010101" pitchFamily="50" charset="-127"/>
            </a:endParaRPr>
          </a:p>
          <a:p>
            <a:pPr marL="0" indent="0">
              <a:buNone/>
            </a:pPr>
            <a:r>
              <a:rPr lang="en-US" altLang="ko-KR" dirty="0">
                <a:latin typeface="나눔스퀘어_ac Bold" panose="020B0600000101010101" pitchFamily="50" charset="-127"/>
                <a:ea typeface="나눔스퀘어_ac Bold" panose="020B0600000101010101" pitchFamily="50" charset="-127"/>
              </a:rPr>
              <a:t>▶ IIS</a:t>
            </a:r>
            <a:r>
              <a:rPr lang="ko-KR" altLang="en-US" dirty="0">
                <a:latin typeface="나눔스퀘어_ac Bold" panose="020B0600000101010101" pitchFamily="50" charset="-127"/>
                <a:ea typeface="나눔스퀘어_ac Bold" panose="020B0600000101010101" pitchFamily="50" charset="-127"/>
              </a:rPr>
              <a:t>에서는 </a:t>
            </a:r>
            <a:r>
              <a:rPr lang="en-US" altLang="ko-KR" dirty="0">
                <a:latin typeface="나눔스퀘어_ac Bold" panose="020B0600000101010101" pitchFamily="50" charset="-127"/>
                <a:ea typeface="나눔스퀘어_ac Bold" panose="020B0600000101010101" pitchFamily="50" charset="-127"/>
              </a:rPr>
              <a:t>ASP </a:t>
            </a:r>
            <a:r>
              <a:rPr lang="ko-KR" altLang="en-US" dirty="0">
                <a:latin typeface="나눔스퀘어_ac Bold" panose="020B0600000101010101" pitchFamily="50" charset="-127"/>
                <a:ea typeface="나눔스퀘어_ac Bold" panose="020B0600000101010101" pitchFamily="50" charset="-127"/>
              </a:rPr>
              <a:t>스크립트 언어를 사용 할 수 있다</a:t>
            </a:r>
            <a:r>
              <a:rPr lang="en-US" altLang="ko-KR" dirty="0">
                <a:latin typeface="나눔스퀘어_ac Bold" panose="020B0600000101010101" pitchFamily="50" charset="-127"/>
                <a:ea typeface="나눔스퀘어_ac Bold" panose="020B0600000101010101" pitchFamily="50" charset="-127"/>
              </a:rPr>
              <a:t>.</a:t>
            </a:r>
          </a:p>
          <a:p>
            <a:endParaRPr lang="en-US" altLang="ko-KR" dirty="0">
              <a:latin typeface="나눔스퀘어_ac Bold" panose="020B0600000101010101" pitchFamily="50" charset="-127"/>
              <a:ea typeface="나눔스퀘어_ac Bold" panose="020B0600000101010101" pitchFamily="50" charset="-127"/>
            </a:endParaRPr>
          </a:p>
          <a:p>
            <a:endParaRPr lang="en-US" altLang="ko-KR" dirty="0">
              <a:latin typeface="나눔스퀘어_ac Bold" panose="020B0600000101010101" pitchFamily="50" charset="-127"/>
              <a:ea typeface="나눔스퀘어_ac Bold" panose="020B0600000101010101" pitchFamily="50" charset="-127"/>
            </a:endParaRPr>
          </a:p>
          <a:p>
            <a:endParaRPr lang="en-US" altLang="ko-KR" dirty="0">
              <a:latin typeface="나눔스퀘어_ac Bold" panose="020B0600000101010101" pitchFamily="50" charset="-127"/>
              <a:ea typeface="나눔스퀘어_ac Bold" panose="020B0600000101010101" pitchFamily="50" charset="-127"/>
            </a:endParaRPr>
          </a:p>
          <a:p>
            <a:endParaRPr lang="en-US" altLang="ko-KR" dirty="0">
              <a:latin typeface="나눔스퀘어_ac Bold" panose="020B0600000101010101" pitchFamily="50" charset="-127"/>
              <a:ea typeface="나눔스퀘어_ac Bold" panose="020B0600000101010101" pitchFamily="50" charset="-127"/>
            </a:endParaRPr>
          </a:p>
          <a:p>
            <a:endParaRPr lang="en-US" altLang="ko-KR" dirty="0">
              <a:latin typeface="나눔스퀘어_ac Bold" panose="020B0600000101010101" pitchFamily="50" charset="-127"/>
              <a:ea typeface="나눔스퀘어_ac Bold" panose="020B0600000101010101" pitchFamily="50" charset="-127"/>
            </a:endParaRPr>
          </a:p>
          <a:p>
            <a:endParaRPr lang="ko-KR" altLang="en-US"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097247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PHP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5995" r="5995"/>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1549210" y="5288279"/>
            <a:ext cx="1765489" cy="24429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다운받은 </a:t>
            </a:r>
            <a:r>
              <a:rPr lang="en-US" altLang="ko-KR" sz="2000" b="1" dirty="0">
                <a:latin typeface="나눔스퀘어_ac Bold" panose="020B0600000101010101" pitchFamily="50" charset="-127"/>
                <a:ea typeface="나눔스퀘어_ac Bold" panose="020B0600000101010101" pitchFamily="50" charset="-127"/>
              </a:rPr>
              <a:t>zip </a:t>
            </a:r>
            <a:r>
              <a:rPr lang="ko-KR" altLang="en-US" sz="2000" b="1" dirty="0">
                <a:latin typeface="나눔스퀘어_ac Bold" panose="020B0600000101010101" pitchFamily="50" charset="-127"/>
                <a:ea typeface="나눔스퀘어_ac Bold" panose="020B0600000101010101" pitchFamily="50" charset="-127"/>
              </a:rPr>
              <a:t>파일 압축 풀기</a:t>
            </a:r>
            <a:endParaRPr lang="en-US" altLang="ko-KR" sz="2000" b="1"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1927685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PHP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5234" r="5234"/>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1663511" y="5034052"/>
            <a:ext cx="652970" cy="2542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C</a:t>
            </a:r>
            <a:r>
              <a:rPr lang="ko-KR" altLang="en-US" sz="2000" b="1" dirty="0">
                <a:latin typeface="나눔스퀘어_ac Bold" panose="020B0600000101010101" pitchFamily="50" charset="-127"/>
                <a:ea typeface="나눔스퀘어_ac Bold" panose="020B0600000101010101" pitchFamily="50" charset="-127"/>
              </a:rPr>
              <a:t>드라이브 밑에 압축 풀고 나서 디렉터리의 이름을 </a:t>
            </a:r>
            <a:r>
              <a:rPr lang="en-US" altLang="ko-KR" sz="2000" b="1" dirty="0">
                <a:latin typeface="나눔스퀘어_ac Bold" panose="020B0600000101010101" pitchFamily="50" charset="-127"/>
                <a:ea typeface="나눔스퀘어_ac Bold" panose="020B0600000101010101" pitchFamily="50" charset="-127"/>
              </a:rPr>
              <a:t>PHP</a:t>
            </a:r>
            <a:r>
              <a:rPr lang="ko-KR" altLang="en-US" sz="2000" b="1" dirty="0">
                <a:latin typeface="나눔스퀘어_ac Bold" panose="020B0600000101010101" pitchFamily="50" charset="-127"/>
                <a:ea typeface="나눔스퀘어_ac Bold" panose="020B0600000101010101" pitchFamily="50" charset="-127"/>
              </a:rPr>
              <a:t>로 바꿈</a:t>
            </a:r>
            <a:endParaRPr lang="en-US" altLang="ko-KR" sz="2000" b="1"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581584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PHP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8688" b="8688"/>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4" name="직사각형 3">
            <a:extLst>
              <a:ext uri="{FF2B5EF4-FFF2-40B4-BE49-F238E27FC236}">
                <a16:creationId xmlns:a16="http://schemas.microsoft.com/office/drawing/2014/main" id="{0984B73C-B901-4443-8E38-D8290A23579D}"/>
              </a:ext>
            </a:extLst>
          </p:cNvPr>
          <p:cNvSpPr/>
          <p:nvPr/>
        </p:nvSpPr>
        <p:spPr>
          <a:xfrm>
            <a:off x="3549460" y="3290977"/>
            <a:ext cx="679639" cy="28089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내 컴퓨터 </a:t>
            </a:r>
            <a:r>
              <a:rPr lang="ko-KR" altLang="en-US" sz="2000" b="1" dirty="0" err="1">
                <a:latin typeface="나눔스퀘어_ac Bold" panose="020B0600000101010101" pitchFamily="50" charset="-127"/>
                <a:ea typeface="나눔스퀘어_ac Bold" panose="020B0600000101010101" pitchFamily="50" charset="-127"/>
                <a:sym typeface="Wingdings" panose="05000000000000000000" pitchFamily="2" charset="2"/>
              </a:rPr>
              <a:t>우클릭</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 </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속성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 </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고급 시스템 설정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 </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환경 변수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 </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시스템 변수 중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Path </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편집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 C:\PHP</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 추가</a:t>
            </a:r>
            <a:endParaRPr lang="en-US" altLang="ko-KR" sz="2000" b="1"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535622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PHP – MariaDB</a:t>
            </a:r>
            <a:r>
              <a:rPr lang="ko-KR" altLang="en-US" sz="2800" dirty="0">
                <a:latin typeface="DX국민시대" panose="02020600000000000000" pitchFamily="18" charset="-127"/>
                <a:ea typeface="DX국민시대" panose="02020600000000000000" pitchFamily="18" charset="-127"/>
              </a:rPr>
              <a:t> 연동</a:t>
            </a:r>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err="1">
                <a:latin typeface="나눔스퀘어_ac Bold" panose="020B0600000101010101" pitchFamily="50" charset="-127"/>
                <a:ea typeface="나눔스퀘어_ac Bold" panose="020B0600000101010101" pitchFamily="50" charset="-127"/>
              </a:rPr>
              <a:t>extension_dir</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앞에 있는 주석을 삭제하고 </a:t>
            </a:r>
            <a:r>
              <a:rPr lang="en-US" altLang="ko-KR" sz="2000" b="1" dirty="0" err="1">
                <a:latin typeface="나눔스퀘어_ac Bold" panose="020B0600000101010101" pitchFamily="50" charset="-127"/>
                <a:ea typeface="나눔스퀘어_ac Bold" panose="020B0600000101010101" pitchFamily="50" charset="-127"/>
              </a:rPr>
              <a:t>ext</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대신에 </a:t>
            </a:r>
            <a:r>
              <a:rPr lang="en-US" altLang="ko-KR" sz="2000" b="1" dirty="0">
                <a:latin typeface="나눔스퀘어_ac Bold" panose="020B0600000101010101" pitchFamily="50" charset="-127"/>
                <a:ea typeface="나눔스퀘어_ac Bold" panose="020B0600000101010101" pitchFamily="50" charset="-127"/>
              </a:rPr>
              <a:t>C:\PHP\ext </a:t>
            </a:r>
            <a:r>
              <a:rPr lang="ko-KR" altLang="en-US" sz="2000" b="1" dirty="0">
                <a:latin typeface="나눔스퀘어_ac Bold" panose="020B0600000101010101" pitchFamily="50" charset="-127"/>
                <a:ea typeface="나눔스퀘어_ac Bold" panose="020B0600000101010101" pitchFamily="50" charset="-127"/>
              </a:rPr>
              <a:t>입력</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5DFCD00B-FD29-40BF-8FC9-E89912F4078A}"/>
              </a:ext>
            </a:extLst>
          </p:cNvPr>
          <p:cNvSpPr/>
          <p:nvPr/>
        </p:nvSpPr>
        <p:spPr>
          <a:xfrm>
            <a:off x="579060" y="5427990"/>
            <a:ext cx="1996500" cy="11276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165" b="2165"/>
          <a:stretch/>
        </p:blipFill>
        <p:spPr>
          <a:xfrm>
            <a:off x="473075" y="1968500"/>
            <a:ext cx="5911850" cy="4686300"/>
          </a:xfrm>
          <a:ln w="12700">
            <a:solidFill>
              <a:schemeClr val="tx1"/>
            </a:solidFill>
          </a:ln>
        </p:spPr>
      </p:pic>
      <p:sp>
        <p:nvSpPr>
          <p:cNvPr id="4" name="직사각형 3">
            <a:extLst>
              <a:ext uri="{FF2B5EF4-FFF2-40B4-BE49-F238E27FC236}">
                <a16:creationId xmlns:a16="http://schemas.microsoft.com/office/drawing/2014/main" id="{112B04D9-EC42-4C29-8F40-92EA9E8B063A}"/>
              </a:ext>
            </a:extLst>
          </p:cNvPr>
          <p:cNvSpPr/>
          <p:nvPr/>
        </p:nvSpPr>
        <p:spPr>
          <a:xfrm>
            <a:off x="579060" y="4523730"/>
            <a:ext cx="2133660" cy="2616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24748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PHP – MariaDB</a:t>
            </a:r>
            <a:r>
              <a:rPr lang="ko-KR" altLang="en-US" sz="2800" dirty="0">
                <a:latin typeface="DX국민시대" panose="02020600000000000000" pitchFamily="18" charset="-127"/>
                <a:ea typeface="DX국민시대" panose="02020600000000000000" pitchFamily="18" charset="-127"/>
              </a:rPr>
              <a:t> 연동</a:t>
            </a:r>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DB</a:t>
            </a:r>
            <a:r>
              <a:rPr lang="ko-KR" altLang="en-US" sz="2000" b="1" dirty="0">
                <a:latin typeface="나눔스퀘어_ac Bold" panose="020B0600000101010101" pitchFamily="50" charset="-127"/>
                <a:ea typeface="나눔스퀘어_ac Bold" panose="020B0600000101010101" pitchFamily="50" charset="-127"/>
              </a:rPr>
              <a:t>랑 연동하기 위해 </a:t>
            </a:r>
            <a:r>
              <a:rPr lang="en-US" altLang="ko-KR" sz="2000" b="1" dirty="0">
                <a:latin typeface="나눔스퀘어_ac Bold" panose="020B0600000101010101" pitchFamily="50" charset="-127"/>
                <a:ea typeface="나눔스퀘어_ac Bold" panose="020B0600000101010101" pitchFamily="50" charset="-127"/>
              </a:rPr>
              <a:t>extension=</a:t>
            </a:r>
            <a:r>
              <a:rPr lang="en-US" altLang="ko-KR" sz="2000" b="1" dirty="0" err="1">
                <a:latin typeface="나눔스퀘어_ac Bold" panose="020B0600000101010101" pitchFamily="50" charset="-127"/>
                <a:ea typeface="나눔스퀘어_ac Bold" panose="020B0600000101010101" pitchFamily="50" charset="-127"/>
              </a:rPr>
              <a:t>mysqli</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앞에 있는 주석</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삭제 후 </a:t>
            </a:r>
            <a:r>
              <a:rPr lang="en-US" altLang="ko-KR" sz="2000" b="1" dirty="0">
                <a:latin typeface="나눔스퀘어_ac Bold" panose="020B0600000101010101" pitchFamily="50" charset="-127"/>
                <a:ea typeface="나눔스퀘어_ac Bold" panose="020B0600000101010101" pitchFamily="50" charset="-127"/>
              </a:rPr>
              <a:t>php.ini</a:t>
            </a:r>
            <a:r>
              <a:rPr lang="ko-KR" altLang="en-US" sz="2000" b="1" dirty="0">
                <a:latin typeface="나눔스퀘어_ac Bold" panose="020B0600000101010101" pitchFamily="50" charset="-127"/>
                <a:ea typeface="나눔스퀘어_ac Bold" panose="020B0600000101010101" pitchFamily="50" charset="-127"/>
              </a:rPr>
              <a:t> 로 저장</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5DFCD00B-FD29-40BF-8FC9-E89912F4078A}"/>
              </a:ext>
            </a:extLst>
          </p:cNvPr>
          <p:cNvSpPr/>
          <p:nvPr/>
        </p:nvSpPr>
        <p:spPr>
          <a:xfrm>
            <a:off x="579060" y="5427990"/>
            <a:ext cx="1996500" cy="11276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201" b="2201"/>
          <a:stretch/>
        </p:blipFill>
        <p:spPr>
          <a:xfrm>
            <a:off x="473075" y="1968500"/>
            <a:ext cx="5911850" cy="4686300"/>
          </a:xfrm>
          <a:ln w="12700">
            <a:solidFill>
              <a:schemeClr val="tx1"/>
            </a:solidFill>
          </a:ln>
        </p:spPr>
      </p:pic>
      <p:sp>
        <p:nvSpPr>
          <p:cNvPr id="4" name="직사각형 3">
            <a:extLst>
              <a:ext uri="{FF2B5EF4-FFF2-40B4-BE49-F238E27FC236}">
                <a16:creationId xmlns:a16="http://schemas.microsoft.com/office/drawing/2014/main" id="{112B04D9-EC42-4C29-8F40-92EA9E8B063A}"/>
              </a:ext>
            </a:extLst>
          </p:cNvPr>
          <p:cNvSpPr/>
          <p:nvPr/>
        </p:nvSpPr>
        <p:spPr>
          <a:xfrm>
            <a:off x="550484" y="4904716"/>
            <a:ext cx="1378329" cy="1803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771460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PHP – MariaDB</a:t>
            </a:r>
            <a:r>
              <a:rPr lang="ko-KR" altLang="en-US" sz="2800" dirty="0">
                <a:latin typeface="DX국민시대" panose="02020600000000000000" pitchFamily="18" charset="-127"/>
                <a:ea typeface="DX국민시대" panose="02020600000000000000" pitchFamily="18" charset="-127"/>
              </a:rPr>
              <a:t> 연동</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06" r="106"/>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C:\inetpub\wwwroot </a:t>
            </a:r>
            <a:r>
              <a:rPr lang="ko-KR" altLang="en-US" sz="2000" b="1" dirty="0">
                <a:latin typeface="나눔스퀘어_ac Bold" panose="020B0600000101010101" pitchFamily="50" charset="-127"/>
                <a:ea typeface="나눔스퀘어_ac Bold" panose="020B0600000101010101" pitchFamily="50" charset="-127"/>
              </a:rPr>
              <a:t>에 </a:t>
            </a:r>
            <a:r>
              <a:rPr lang="en-US" altLang="ko-KR" sz="2000" b="1" dirty="0" err="1">
                <a:latin typeface="나눔스퀘어_ac Bold" panose="020B0600000101010101" pitchFamily="50" charset="-127"/>
                <a:ea typeface="나눔스퀘어_ac Bold" panose="020B0600000101010101" pitchFamily="50" charset="-127"/>
              </a:rPr>
              <a:t>phpinfo.php</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파일 생성 </a:t>
            </a:r>
            <a:endParaRPr lang="en-US" altLang="ko-KR" sz="2000" b="1" dirty="0">
              <a:latin typeface="나눔스퀘어_ac Bold" panose="020B0600000101010101" pitchFamily="50" charset="-127"/>
              <a:ea typeface="나눔스퀘어_ac Bold" panose="020B0600000101010101" pitchFamily="50" charset="-127"/>
            </a:endParaRPr>
          </a:p>
          <a:p>
            <a:endParaRPr lang="en-US" altLang="ko-KR" sz="2000" b="1" dirty="0">
              <a:latin typeface="나눔스퀘어_ac Bold" panose="020B0600000101010101" pitchFamily="50" charset="-127"/>
              <a:ea typeface="나눔스퀘어_ac Bold" panose="020B0600000101010101" pitchFamily="50" charset="-127"/>
            </a:endParaRPr>
          </a:p>
          <a:p>
            <a:r>
              <a:rPr lang="en-US" altLang="ko-KR" sz="2000" b="1" dirty="0">
                <a:solidFill>
                  <a:srgbClr val="C00000"/>
                </a:solidFill>
                <a:latin typeface="나눔스퀘어_ac Bold" panose="020B0600000101010101" pitchFamily="50" charset="-127"/>
                <a:ea typeface="나눔스퀘어_ac Bold" panose="020B0600000101010101" pitchFamily="50" charset="-127"/>
              </a:rPr>
              <a:t>&lt;?php </a:t>
            </a:r>
            <a:r>
              <a:rPr lang="en-US" altLang="ko-KR" sz="2000" b="1" dirty="0" err="1">
                <a:solidFill>
                  <a:srgbClr val="C00000"/>
                </a:solidFill>
                <a:latin typeface="나눔스퀘어_ac Bold" panose="020B0600000101010101" pitchFamily="50" charset="-127"/>
                <a:ea typeface="나눔스퀘어_ac Bold" panose="020B0600000101010101" pitchFamily="50" charset="-127"/>
              </a:rPr>
              <a:t>phpinfo</a:t>
            </a:r>
            <a:r>
              <a:rPr lang="en-US" altLang="ko-KR" sz="2000" b="1" dirty="0">
                <a:solidFill>
                  <a:srgbClr val="C00000"/>
                </a:solidFill>
                <a:latin typeface="나눔스퀘어_ac Bold" panose="020B0600000101010101" pitchFamily="50" charset="-127"/>
                <a:ea typeface="나눔스퀘어_ac Bold" panose="020B0600000101010101" pitchFamily="50" charset="-127"/>
              </a:rPr>
              <a:t>(); ?&gt;</a:t>
            </a:r>
            <a:r>
              <a:rPr lang="ko-KR" altLang="en-US" sz="2000" b="1" dirty="0">
                <a:latin typeface="나눔스퀘어_ac Bold" panose="020B0600000101010101" pitchFamily="50" charset="-127"/>
                <a:ea typeface="나눔스퀘어_ac Bold" panose="020B0600000101010101" pitchFamily="50" charset="-127"/>
              </a:rPr>
              <a:t> </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5DFCD00B-FD29-40BF-8FC9-E89912F4078A}"/>
              </a:ext>
            </a:extLst>
          </p:cNvPr>
          <p:cNvSpPr/>
          <p:nvPr/>
        </p:nvSpPr>
        <p:spPr>
          <a:xfrm>
            <a:off x="571500" y="2576164"/>
            <a:ext cx="2095500" cy="3651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667793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PHP – MariaDB</a:t>
            </a:r>
            <a:r>
              <a:rPr lang="ko-KR" altLang="en-US" sz="2800" dirty="0">
                <a:latin typeface="DX국민시대" panose="02020600000000000000" pitchFamily="18" charset="-127"/>
                <a:ea typeface="DX국민시대" panose="02020600000000000000" pitchFamily="18" charset="-127"/>
              </a:rPr>
              <a:t> 연동</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215" b="3215"/>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브라우저에서 </a:t>
            </a:r>
            <a:r>
              <a:rPr lang="en-US" altLang="ko-KR" sz="2000" b="1" dirty="0">
                <a:solidFill>
                  <a:srgbClr val="C00000"/>
                </a:solidFill>
                <a:latin typeface="나눔스퀘어_ac Bold" panose="020B0600000101010101" pitchFamily="50" charset="-127"/>
                <a:ea typeface="나눔스퀘어_ac Bold" panose="020B0600000101010101" pitchFamily="50" charset="-127"/>
              </a:rPr>
              <a:t>localhost/</a:t>
            </a:r>
            <a:r>
              <a:rPr lang="en-US" altLang="ko-KR" sz="2000" b="1" dirty="0" err="1">
                <a:solidFill>
                  <a:srgbClr val="C00000"/>
                </a:solidFill>
                <a:latin typeface="나눔스퀘어_ac Bold" panose="020B0600000101010101" pitchFamily="50" charset="-127"/>
                <a:ea typeface="나눔스퀘어_ac Bold" panose="020B0600000101010101" pitchFamily="50" charset="-127"/>
              </a:rPr>
              <a:t>phpinfo.php</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로 접속 </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5DFCD00B-FD29-40BF-8FC9-E89912F4078A}"/>
              </a:ext>
            </a:extLst>
          </p:cNvPr>
          <p:cNvSpPr/>
          <p:nvPr/>
        </p:nvSpPr>
        <p:spPr>
          <a:xfrm>
            <a:off x="1021080" y="1968500"/>
            <a:ext cx="1417320" cy="24376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64878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824" b="1824"/>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hlinkClick r:id="rId4"/>
              </a:rPr>
              <a:t>https://xe1.xpressengine.com/index.php?mid=download&amp;package_id=18325662&amp;release_id=22756225</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에서 </a:t>
            </a:r>
            <a:r>
              <a:rPr lang="en-US" altLang="ko-KR" sz="2000" b="1" dirty="0">
                <a:latin typeface="나눔스퀘어_ac Bold" panose="020B0600000101010101" pitchFamily="50" charset="-127"/>
                <a:ea typeface="나눔스퀘어_ac Bold" panose="020B0600000101010101" pitchFamily="50" charset="-127"/>
              </a:rPr>
              <a:t>zip </a:t>
            </a:r>
            <a:r>
              <a:rPr lang="ko-KR" altLang="en-US" sz="2000" b="1" dirty="0">
                <a:latin typeface="나눔스퀘어_ac Bold" panose="020B0600000101010101" pitchFamily="50" charset="-127"/>
                <a:ea typeface="나눔스퀘어_ac Bold" panose="020B0600000101010101" pitchFamily="50" charset="-127"/>
              </a:rPr>
              <a:t>파일 다운 후 압축 풀기</a:t>
            </a:r>
            <a:endParaRPr lang="en-US" altLang="ko-KR" sz="2000" b="1" dirty="0">
              <a:latin typeface="나눔스퀘어_ac Bold" panose="020B0600000101010101" pitchFamily="50" charset="-127"/>
              <a:ea typeface="나눔스퀘어_ac Bold" panose="020B0600000101010101" pitchFamily="50" charset="-127"/>
            </a:endParaRPr>
          </a:p>
          <a:p>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5DFCD00B-FD29-40BF-8FC9-E89912F4078A}"/>
              </a:ext>
            </a:extLst>
          </p:cNvPr>
          <p:cNvSpPr/>
          <p:nvPr/>
        </p:nvSpPr>
        <p:spPr>
          <a:xfrm>
            <a:off x="649604" y="5760679"/>
            <a:ext cx="4251009" cy="41152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646342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298" b="2298"/>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압축을 풀고 나서 </a:t>
            </a:r>
            <a:r>
              <a:rPr lang="en-US" altLang="ko-KR" sz="2000" b="1" dirty="0" err="1">
                <a:latin typeface="나눔스퀘어_ac Bold" panose="020B0600000101010101" pitchFamily="50" charset="-127"/>
                <a:ea typeface="나눔스퀘어_ac Bold" panose="020B0600000101010101" pitchFamily="50" charset="-127"/>
              </a:rPr>
              <a:t>xe</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폴더 안의 모든 폴더 및 파일들을 복사 후 </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5DFCD00B-FD29-40BF-8FC9-E89912F4078A}"/>
              </a:ext>
            </a:extLst>
          </p:cNvPr>
          <p:cNvSpPr/>
          <p:nvPr/>
        </p:nvSpPr>
        <p:spPr>
          <a:xfrm>
            <a:off x="1735455" y="2656823"/>
            <a:ext cx="4422458" cy="347251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396892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978" r="2978"/>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C:\intetpub\wwwroot </a:t>
            </a:r>
            <a:r>
              <a:rPr lang="ko-KR" altLang="en-US" sz="2000" b="1" dirty="0">
                <a:latin typeface="나눔스퀘어_ac Bold" panose="020B0600000101010101" pitchFamily="50" charset="-127"/>
                <a:ea typeface="나눔스퀘어_ac Bold" panose="020B0600000101010101" pitchFamily="50" charset="-127"/>
              </a:rPr>
              <a:t>에 </a:t>
            </a:r>
            <a:r>
              <a:rPr lang="ko-KR" altLang="en-US" sz="2000" b="1" dirty="0" err="1">
                <a:latin typeface="나눔스퀘어_ac Bold" panose="020B0600000101010101" pitchFamily="50" charset="-127"/>
                <a:ea typeface="나눔스퀘어_ac Bold" panose="020B0600000101010101" pitchFamily="50" charset="-127"/>
              </a:rPr>
              <a:t>붙여넣음</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5DFCD00B-FD29-40BF-8FC9-E89912F4078A}"/>
              </a:ext>
            </a:extLst>
          </p:cNvPr>
          <p:cNvSpPr/>
          <p:nvPr/>
        </p:nvSpPr>
        <p:spPr>
          <a:xfrm>
            <a:off x="1230630" y="2503999"/>
            <a:ext cx="2641283" cy="20297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00561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dotGrid">
          <a:fgClr>
            <a:srgbClr val="B7D7D8"/>
          </a:fgClr>
          <a:bgClr>
            <a:srgbClr val="EDF7F5"/>
          </a:bgClr>
        </a:pattFill>
        <a:effectLst/>
      </p:bgPr>
    </p:bg>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3661A93-3991-4913-94F3-62BD06023FE5}"/>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endParaRPr>
          </a:p>
        </p:txBody>
      </p:sp>
      <p:sp>
        <p:nvSpPr>
          <p:cNvPr id="13" name="사각형: 둥근 위쪽 모서리 12">
            <a:extLst>
              <a:ext uri="{FF2B5EF4-FFF2-40B4-BE49-F238E27FC236}">
                <a16:creationId xmlns:a16="http://schemas.microsoft.com/office/drawing/2014/main" id="{4970B356-884D-4505-A465-39E0CB9344B0}"/>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14" name="텍스트 개체 틀 5">
            <a:extLst>
              <a:ext uri="{FF2B5EF4-FFF2-40B4-BE49-F238E27FC236}">
                <a16:creationId xmlns:a16="http://schemas.microsoft.com/office/drawing/2014/main" id="{092274C3-3F70-4386-A0E3-60BF0C5FEED0}"/>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0" marR="0" lvl="0" indent="0" algn="ctr" defTabSz="685800" rtl="0" eaLnBrk="1" fontAlgn="auto" latinLnBrk="1" hangingPunct="1">
              <a:lnSpc>
                <a:spcPct val="90000"/>
              </a:lnSpc>
              <a:spcBef>
                <a:spcPts val="750"/>
              </a:spcBef>
              <a:spcAft>
                <a:spcPts val="0"/>
              </a:spcAft>
              <a:buClrTx/>
              <a:buSzTx/>
              <a:buFont typeface="Arial" panose="020B0604020202020204" pitchFamily="34" charset="0"/>
              <a:buNone/>
              <a:tabLst/>
              <a:defRPr/>
            </a:pPr>
            <a:r>
              <a:rPr kumimoji="0" lang="en-US" altLang="ko-KR" sz="20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rPr>
              <a:t>IIS</a:t>
            </a:r>
            <a:endParaRPr kumimoji="0" lang="ko-KR" altLang="en-US" sz="20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endParaRPr>
          </a:p>
        </p:txBody>
      </p:sp>
      <p:cxnSp>
        <p:nvCxnSpPr>
          <p:cNvPr id="15" name="직선 연결선 14">
            <a:extLst>
              <a:ext uri="{FF2B5EF4-FFF2-40B4-BE49-F238E27FC236}">
                <a16:creationId xmlns:a16="http://schemas.microsoft.com/office/drawing/2014/main" id="{BB863F2B-21ED-448C-B9E9-BA83394EBDB1}"/>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제목 4">
            <a:extLst>
              <a:ext uri="{FF2B5EF4-FFF2-40B4-BE49-F238E27FC236}">
                <a16:creationId xmlns:a16="http://schemas.microsoft.com/office/drawing/2014/main" id="{435FE9A8-9CE6-4A55-BED9-90ACB77D5DF2}"/>
              </a:ext>
            </a:extLst>
          </p:cNvPr>
          <p:cNvSpPr>
            <a:spLocks noGrp="1"/>
          </p:cNvSpPr>
          <p:nvPr>
            <p:ph type="title"/>
          </p:nvPr>
        </p:nvSpPr>
        <p:spPr>
          <a:xfrm>
            <a:off x="471488" y="914401"/>
            <a:ext cx="5915025" cy="719099"/>
          </a:xfrm>
        </p:spPr>
        <p:txBody>
          <a:bodyPr>
            <a:normAutofit/>
          </a:bodyPr>
          <a:lstStyle/>
          <a:p>
            <a:pPr algn="ctr"/>
            <a:r>
              <a:rPr lang="en-US" altLang="ko-KR" sz="2800" dirty="0">
                <a:latin typeface="DX국민시대"/>
                <a:ea typeface="DX국민시대"/>
              </a:rPr>
              <a:t>IIS</a:t>
            </a:r>
            <a:r>
              <a:rPr lang="ko-KR" altLang="en-US" sz="2800" dirty="0">
                <a:latin typeface="DX국민시대"/>
                <a:ea typeface="DX국민시대"/>
              </a:rPr>
              <a:t>의 기능</a:t>
            </a:r>
            <a:endParaRPr lang="ko-KR" altLang="en-US" sz="2800" dirty="0">
              <a:latin typeface="DX국민시대" panose="02020600000000000000" pitchFamily="18" charset="-127"/>
              <a:ea typeface="DX국민시대" panose="02020600000000000000" pitchFamily="18" charset="-127"/>
            </a:endParaRPr>
          </a:p>
        </p:txBody>
      </p:sp>
      <p:sp>
        <p:nvSpPr>
          <p:cNvPr id="6" name="내용 개체 틀 5">
            <a:extLst>
              <a:ext uri="{FF2B5EF4-FFF2-40B4-BE49-F238E27FC236}">
                <a16:creationId xmlns:a16="http://schemas.microsoft.com/office/drawing/2014/main" id="{E65F6B49-F820-42BB-BBF5-01A3A0412918}"/>
              </a:ext>
            </a:extLst>
          </p:cNvPr>
          <p:cNvSpPr>
            <a:spLocks noGrp="1"/>
          </p:cNvSpPr>
          <p:nvPr>
            <p:ph sz="half" idx="1"/>
          </p:nvPr>
        </p:nvSpPr>
        <p:spPr>
          <a:xfrm>
            <a:off x="471487" y="1968498"/>
            <a:ext cx="5902671" cy="6953782"/>
          </a:xfrm>
        </p:spPr>
        <p:txBody>
          <a:bodyPr>
            <a:normAutofit fontScale="62500" lnSpcReduction="20000"/>
          </a:bodyPr>
          <a:lstStyle/>
          <a:p>
            <a:pPr lvl="0">
              <a:defRPr/>
            </a:pPr>
            <a:endParaRPr lang="ko-KR" altLang="en-US" sz="2800" dirty="0">
              <a:latin typeface="나눔스퀘어_ac Bold" panose="020B0600000101010101" pitchFamily="50" charset="-127"/>
              <a:ea typeface="나눔스퀘어_ac Bold" panose="020B0600000101010101" pitchFamily="50" charset="-127"/>
            </a:endParaRPr>
          </a:p>
          <a:p>
            <a:pPr lvl="0">
              <a:defRPr/>
            </a:pPr>
            <a:endParaRPr lang="ko-KR" altLang="en-US" sz="2800" dirty="0">
              <a:latin typeface="나눔스퀘어_ac Bold" panose="020B0600000101010101" pitchFamily="50" charset="-127"/>
              <a:ea typeface="나눔스퀘어_ac Bold" panose="020B0600000101010101" pitchFamily="50" charset="-127"/>
            </a:endParaRP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a:t>
            </a:r>
            <a:r>
              <a:rPr lang="en-US" altLang="ko-KR" sz="2400" dirty="0">
                <a:solidFill>
                  <a:schemeClr val="tx1"/>
                </a:solidFill>
                <a:latin typeface="나눔스퀘어_ac Bold" panose="020B0600000101010101" pitchFamily="50" charset="-127"/>
                <a:ea typeface="나눔스퀘어_ac Bold" panose="020B0600000101010101" pitchFamily="50" charset="-127"/>
              </a:rPr>
              <a:t>IIS</a:t>
            </a:r>
            <a:r>
              <a:rPr lang="ko-KR" altLang="en-US" sz="2400" dirty="0">
                <a:solidFill>
                  <a:schemeClr val="tx1"/>
                </a:solidFill>
                <a:latin typeface="나눔스퀘어_ac Bold" panose="020B0600000101010101" pitchFamily="50" charset="-127"/>
                <a:ea typeface="나눔스퀘어_ac Bold" panose="020B0600000101010101" pitchFamily="50" charset="-127"/>
              </a:rPr>
              <a:t> 관리자를 사용하여 </a:t>
            </a:r>
            <a:r>
              <a:rPr lang="en-US" altLang="ko-KR" sz="2400" dirty="0">
                <a:solidFill>
                  <a:schemeClr val="tx1"/>
                </a:solidFill>
                <a:latin typeface="나눔스퀘어_ac Bold" panose="020B0600000101010101" pitchFamily="50" charset="-127"/>
                <a:ea typeface="나눔스퀘어_ac Bold" panose="020B0600000101010101" pitchFamily="50" charset="-127"/>
              </a:rPr>
              <a:t>IIS</a:t>
            </a:r>
            <a:r>
              <a:rPr lang="ko-KR" altLang="en-US" sz="2400" dirty="0">
                <a:solidFill>
                  <a:schemeClr val="tx1"/>
                </a:solidFill>
                <a:latin typeface="나눔스퀘어_ac Bold" panose="020B0600000101010101" pitchFamily="50" charset="-127"/>
                <a:ea typeface="나눔스퀘어_ac Bold" panose="020B0600000101010101" pitchFamily="50" charset="-127"/>
              </a:rPr>
              <a:t> 기능을 구성하고 웹 사이트를 관리한다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a:t>
            </a: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a:t>
            </a:r>
            <a:r>
              <a:rPr lang="en-US" altLang="ko-KR" sz="2400" dirty="0">
                <a:solidFill>
                  <a:schemeClr val="tx1"/>
                </a:solidFill>
                <a:latin typeface="나눔스퀘어_ac Bold" panose="020B0600000101010101" pitchFamily="50" charset="-127"/>
                <a:ea typeface="나눔스퀘어_ac Bold" panose="020B0600000101010101" pitchFamily="50" charset="-127"/>
              </a:rPr>
              <a:t> FTP(</a:t>
            </a:r>
            <a:r>
              <a:rPr lang="ko-KR" altLang="en-US" sz="2400" dirty="0">
                <a:solidFill>
                  <a:schemeClr val="tx1"/>
                </a:solidFill>
                <a:latin typeface="나눔스퀘어_ac Bold" panose="020B0600000101010101" pitchFamily="50" charset="-127"/>
                <a:ea typeface="나눔스퀘어_ac Bold" panose="020B0600000101010101" pitchFamily="50" charset="-127"/>
              </a:rPr>
              <a:t>파일 전송 프로토콜</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r>
              <a:rPr lang="ko-KR" altLang="en-US" sz="2400" dirty="0">
                <a:solidFill>
                  <a:schemeClr val="tx1"/>
                </a:solidFill>
                <a:latin typeface="나눔스퀘어_ac Bold" panose="020B0600000101010101" pitchFamily="50" charset="-127"/>
                <a:ea typeface="나눔스퀘어_ac Bold" panose="020B0600000101010101" pitchFamily="50" charset="-127"/>
              </a:rPr>
              <a:t>를 사용하여 웹 사이트 소유자가 파일을 업로드 및 다운로드할 수 있다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a:t>
            </a: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웹 사이트 격리를 사용하여 웹 사이트가 서버의 다른 사이트를 방해하지 않도록 한다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a:t>
            </a: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클래식 </a:t>
            </a:r>
            <a:r>
              <a:rPr lang="en-US" altLang="ko-KR" sz="2400" dirty="0">
                <a:solidFill>
                  <a:schemeClr val="tx1"/>
                </a:solidFill>
                <a:latin typeface="나눔스퀘어_ac Bold" panose="020B0600000101010101" pitchFamily="50" charset="-127"/>
                <a:ea typeface="나눔스퀘어_ac Bold" panose="020B0600000101010101" pitchFamily="50" charset="-127"/>
              </a:rPr>
              <a:t>ASP, ASP.NET, PHP</a:t>
            </a:r>
            <a:r>
              <a:rPr lang="ko-KR" altLang="en-US" sz="2400" dirty="0">
                <a:solidFill>
                  <a:schemeClr val="tx1"/>
                </a:solidFill>
                <a:latin typeface="나눔스퀘어_ac Bold" panose="020B0600000101010101" pitchFamily="50" charset="-127"/>
                <a:ea typeface="나눔스퀘어_ac Bold" panose="020B0600000101010101" pitchFamily="50" charset="-127"/>
              </a:rPr>
              <a:t> 등의 다양한 기술을 사용하여 작성된 웹 응용 프로그램을 구성한다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lvl="0">
              <a:lnSpc>
                <a:spcPct val="130000"/>
              </a:lnSpc>
              <a:defRPr/>
            </a:pPr>
            <a:endParaRPr lang="en-US" altLang="ko-KR" sz="2400" dirty="0">
              <a:solidFill>
                <a:schemeClr val="tx1"/>
              </a:solidFill>
              <a:latin typeface="나눔스퀘어_ac Bold" panose="020B0600000101010101" pitchFamily="50" charset="-127"/>
              <a:ea typeface="나눔스퀘어_ac Bold" panose="020B0600000101010101" pitchFamily="50" charset="-127"/>
            </a:endParaRP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a:t>
            </a:r>
            <a:r>
              <a:rPr lang="en-US" altLang="ko-KR" sz="2400" dirty="0">
                <a:solidFill>
                  <a:schemeClr val="tx1"/>
                </a:solidFill>
                <a:latin typeface="나눔스퀘어_ac Bold" panose="020B0600000101010101" pitchFamily="50" charset="-127"/>
                <a:ea typeface="나눔스퀘어_ac Bold" panose="020B0600000101010101" pitchFamily="50" charset="-127"/>
              </a:rPr>
              <a:t>Window PowerShell</a:t>
            </a:r>
            <a:r>
              <a:rPr lang="ko-KR" altLang="en-US" sz="2400" dirty="0">
                <a:solidFill>
                  <a:schemeClr val="tx1"/>
                </a:solidFill>
                <a:latin typeface="나눔스퀘어_ac Bold" panose="020B0600000101010101" pitchFamily="50" charset="-127"/>
                <a:ea typeface="나눔스퀘어_ac Bold" panose="020B0600000101010101" pitchFamily="50" charset="-127"/>
              </a:rPr>
              <a:t>을 사용하여 웹 서버의 대한 대부분의 관리 작업관리 과정을 자동화 한다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lvl="0">
              <a:lnSpc>
                <a:spcPct val="130000"/>
              </a:lnSpc>
              <a:defRPr/>
            </a:pPr>
            <a:endParaRPr lang="en-US" altLang="ko-KR" sz="2400" dirty="0">
              <a:solidFill>
                <a:schemeClr val="tx1"/>
              </a:solidFill>
              <a:latin typeface="나눔스퀘어_ac Bold" panose="020B0600000101010101" pitchFamily="50" charset="-127"/>
              <a:ea typeface="나눔스퀘어_ac Bold" panose="020B0600000101010101" pitchFamily="50" charset="-127"/>
            </a:endParaRP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여러 웹 서버를 </a:t>
            </a:r>
            <a:r>
              <a:rPr lang="en-US" altLang="ko-KR" sz="2400" dirty="0">
                <a:solidFill>
                  <a:schemeClr val="tx1"/>
                </a:solidFill>
                <a:latin typeface="나눔스퀘어_ac Bold" panose="020B0600000101010101" pitchFamily="50" charset="-127"/>
                <a:ea typeface="나눔스퀘어_ac Bold" panose="020B0600000101010101" pitchFamily="50" charset="-127"/>
              </a:rPr>
              <a:t>IIS</a:t>
            </a:r>
            <a:r>
              <a:rPr lang="ko-KR" altLang="en-US" sz="2400" dirty="0">
                <a:solidFill>
                  <a:schemeClr val="tx1"/>
                </a:solidFill>
                <a:latin typeface="나눔스퀘어_ac Bold" panose="020B0600000101010101" pitchFamily="50" charset="-127"/>
                <a:ea typeface="나눔스퀘어_ac Bold" panose="020B0600000101010101" pitchFamily="50" charset="-127"/>
              </a:rPr>
              <a:t>로 관리할 수 있는 서버 팜으로 구성한다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lvl="0">
              <a:lnSpc>
                <a:spcPct val="130000"/>
              </a:lnSpc>
              <a:defRPr/>
            </a:pPr>
            <a:endParaRPr lang="en-US" altLang="ko-KR" sz="2400" dirty="0">
              <a:solidFill>
                <a:schemeClr val="tx1"/>
              </a:solidFill>
              <a:latin typeface="나눔스퀘어_ac Bold" panose="020B0600000101010101" pitchFamily="50" charset="-127"/>
              <a:ea typeface="나눔스퀘어_ac Bold" panose="020B0600000101010101" pitchFamily="50" charset="-127"/>
            </a:endParaRPr>
          </a:p>
          <a:p>
            <a:pPr marL="0" lvl="0" indent="0">
              <a:lnSpc>
                <a:spcPct val="130000"/>
              </a:lnSpc>
              <a:buNone/>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a:t>
            </a:r>
            <a:r>
              <a:rPr lang="en-US" altLang="ko-KR" sz="2400" dirty="0">
                <a:solidFill>
                  <a:schemeClr val="tx1"/>
                </a:solidFill>
                <a:latin typeface="나눔스퀘어_ac Bold" panose="020B0600000101010101" pitchFamily="50" charset="-127"/>
                <a:ea typeface="나눔스퀘어_ac Bold" panose="020B0600000101010101" pitchFamily="50" charset="-127"/>
              </a:rPr>
              <a:t>NUMA </a:t>
            </a:r>
            <a:r>
              <a:rPr lang="ko-KR" altLang="en-US" sz="2400" dirty="0">
                <a:solidFill>
                  <a:schemeClr val="tx1"/>
                </a:solidFill>
                <a:latin typeface="나눔스퀘어_ac Bold" panose="020B0600000101010101" pitchFamily="50" charset="-127"/>
                <a:ea typeface="나눔스퀘어_ac Bold" panose="020B0600000101010101" pitchFamily="50" charset="-127"/>
              </a:rPr>
              <a:t>하드웨어를 최대한 활용하고 </a:t>
            </a:r>
            <a:r>
              <a:rPr lang="en-US" altLang="ko-KR" sz="2400" dirty="0">
                <a:solidFill>
                  <a:schemeClr val="tx1"/>
                </a:solidFill>
                <a:latin typeface="나눔스퀘어_ac Bold" panose="020B0600000101010101" pitchFamily="50" charset="-127"/>
                <a:ea typeface="나눔스퀘어_ac Bold" panose="020B0600000101010101" pitchFamily="50" charset="-127"/>
              </a:rPr>
              <a:t>NUMA </a:t>
            </a:r>
            <a:r>
              <a:rPr lang="ko-KR" altLang="en-US" sz="2400" dirty="0">
                <a:solidFill>
                  <a:schemeClr val="tx1"/>
                </a:solidFill>
                <a:latin typeface="나눔스퀘어_ac Bold" panose="020B0600000101010101" pitchFamily="50" charset="-127"/>
                <a:ea typeface="나눔스퀘어_ac Bold" panose="020B0600000101010101" pitchFamily="50" charset="-127"/>
              </a:rPr>
              <a:t>사용 가능 서버의 성능을 최적화 한다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marL="0" lvl="0" indent="0">
              <a:lnSpc>
                <a:spcPct val="130000"/>
              </a:lnSpc>
              <a:buNone/>
              <a:defRPr/>
            </a:pPr>
            <a:r>
              <a:rPr lang="ko-KR" altLang="en-US" sz="3200" dirty="0">
                <a:solidFill>
                  <a:schemeClr val="tx1"/>
                </a:solidFill>
                <a:latin typeface="나눔스퀘어_ac Bold" panose="020B0600000101010101" pitchFamily="50" charset="-127"/>
                <a:ea typeface="나눔스퀘어_ac Bold" panose="020B0600000101010101" pitchFamily="50" charset="-127"/>
              </a:rPr>
              <a:t> </a:t>
            </a:r>
          </a:p>
          <a:p>
            <a:pPr lvl="0">
              <a:defRPr/>
            </a:pPr>
            <a:endParaRPr lang="ko-KR" altLang="en-US" sz="32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2854852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947" r="2947"/>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웹 브라우저에서 </a:t>
            </a:r>
            <a:r>
              <a:rPr lang="en-US" altLang="ko-KR" sz="2000" b="1" dirty="0">
                <a:latin typeface="나눔스퀘어_ac Bold" panose="020B0600000101010101" pitchFamily="50" charset="-127"/>
                <a:ea typeface="나눔스퀘어_ac Bold" panose="020B0600000101010101" pitchFamily="50" charset="-127"/>
              </a:rPr>
              <a:t>localhost</a:t>
            </a:r>
            <a:r>
              <a:rPr lang="ko-KR" altLang="en-US" sz="2000" b="1" dirty="0">
                <a:latin typeface="나눔스퀘어_ac Bold" panose="020B0600000101010101" pitchFamily="50" charset="-127"/>
                <a:ea typeface="나눔스퀘어_ac Bold" panose="020B0600000101010101" pitchFamily="50" charset="-127"/>
              </a:rPr>
              <a:t>에 접속</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0F3A6DA9-9E3A-439B-8993-DE52C71434B1}"/>
              </a:ext>
            </a:extLst>
          </p:cNvPr>
          <p:cNvSpPr/>
          <p:nvPr/>
        </p:nvSpPr>
        <p:spPr>
          <a:xfrm>
            <a:off x="2614614" y="3875600"/>
            <a:ext cx="514350" cy="21062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37794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44" b="44"/>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endParaRPr lang="en-US" altLang="ko-KR" sz="2000" b="1"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0F3A6DA9-9E3A-439B-8993-DE52C71434B1}"/>
              </a:ext>
            </a:extLst>
          </p:cNvPr>
          <p:cNvSpPr/>
          <p:nvPr/>
        </p:nvSpPr>
        <p:spPr>
          <a:xfrm>
            <a:off x="2800349" y="5811240"/>
            <a:ext cx="1685925" cy="24665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30351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 오류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525" r="1525"/>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C:\inetpub\wwwroot </a:t>
            </a:r>
            <a:r>
              <a:rPr lang="ko-KR" altLang="en-US" sz="2000" b="1" dirty="0">
                <a:latin typeface="나눔스퀘어_ac Bold" panose="020B0600000101010101" pitchFamily="50" charset="-127"/>
                <a:ea typeface="나눔스퀘어_ac Bold" panose="020B0600000101010101" pitchFamily="50" charset="-127"/>
              </a:rPr>
              <a:t>에 </a:t>
            </a:r>
            <a:r>
              <a:rPr lang="en-US" altLang="ko-KR" sz="2000" b="1" dirty="0">
                <a:latin typeface="나눔스퀘어_ac Bold" panose="020B0600000101010101" pitchFamily="50" charset="-127"/>
                <a:ea typeface="나눔스퀘어_ac Bold" panose="020B0600000101010101" pitchFamily="50" charset="-127"/>
              </a:rPr>
              <a:t>files </a:t>
            </a:r>
            <a:r>
              <a:rPr lang="ko-KR" altLang="en-US" sz="2000" b="1" dirty="0">
                <a:latin typeface="나눔스퀘어_ac Bold" panose="020B0600000101010101" pitchFamily="50" charset="-127"/>
                <a:ea typeface="나눔스퀘어_ac Bold" panose="020B0600000101010101" pitchFamily="50" charset="-127"/>
              </a:rPr>
              <a:t>디렉터리가 존재하지 않고 </a:t>
            </a:r>
            <a:r>
              <a:rPr lang="en-US" altLang="ko-KR" sz="2000" b="1" dirty="0">
                <a:latin typeface="나눔스퀘어_ac Bold" panose="020B0600000101010101" pitchFamily="50" charset="-127"/>
                <a:ea typeface="나눔스퀘어_ac Bold" panose="020B0600000101010101" pitchFamily="50" charset="-127"/>
              </a:rPr>
              <a:t>php.ini </a:t>
            </a:r>
            <a:r>
              <a:rPr lang="ko-KR" altLang="en-US" sz="2000" b="1" dirty="0">
                <a:latin typeface="나눔스퀘어_ac Bold" panose="020B0600000101010101" pitchFamily="50" charset="-127"/>
                <a:ea typeface="나눔스퀘어_ac Bold" panose="020B0600000101010101" pitchFamily="50" charset="-127"/>
              </a:rPr>
              <a:t>파일에서 </a:t>
            </a:r>
            <a:r>
              <a:rPr lang="en-US" altLang="ko-KR" sz="2000" b="1" dirty="0" err="1">
                <a:latin typeface="나눔스퀘어_ac Bold" panose="020B0600000101010101" pitchFamily="50" charset="-127"/>
                <a:ea typeface="나눔스퀘어_ac Bold" panose="020B0600000101010101" pitchFamily="50" charset="-127"/>
              </a:rPr>
              <a:t>fileinfo</a:t>
            </a:r>
            <a:r>
              <a:rPr lang="ko-KR" altLang="en-US" sz="2000" b="1" dirty="0">
                <a:latin typeface="나눔스퀘어_ac Bold" panose="020B0600000101010101" pitchFamily="50" charset="-127"/>
                <a:ea typeface="나눔스퀘어_ac Bold" panose="020B0600000101010101" pitchFamily="50" charset="-127"/>
              </a:rPr>
              <a:t>와 관련된 주석을 풀지 </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않아서 생기는 문제</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0F3A6DA9-9E3A-439B-8993-DE52C71434B1}"/>
              </a:ext>
            </a:extLst>
          </p:cNvPr>
          <p:cNvSpPr/>
          <p:nvPr/>
        </p:nvSpPr>
        <p:spPr>
          <a:xfrm>
            <a:off x="2828924" y="3653827"/>
            <a:ext cx="2571751" cy="74672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223915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 오류 해결</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89" r="2889"/>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C:\inetpub\wwwroot </a:t>
            </a:r>
            <a:r>
              <a:rPr lang="ko-KR" altLang="en-US" sz="2000" b="1" dirty="0">
                <a:latin typeface="나눔스퀘어_ac Bold" panose="020B0600000101010101" pitchFamily="50" charset="-127"/>
                <a:ea typeface="나눔스퀘어_ac Bold" panose="020B0600000101010101" pitchFamily="50" charset="-127"/>
              </a:rPr>
              <a:t>에 서 새 폴더 생성 후 </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0F3A6DA9-9E3A-439B-8993-DE52C71434B1}"/>
              </a:ext>
            </a:extLst>
          </p:cNvPr>
          <p:cNvSpPr/>
          <p:nvPr/>
        </p:nvSpPr>
        <p:spPr>
          <a:xfrm>
            <a:off x="3215005" y="2504445"/>
            <a:ext cx="473076" cy="63499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186385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 오류 해결</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2867" r="2867"/>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이름을 </a:t>
            </a:r>
            <a:r>
              <a:rPr lang="en-US" altLang="ko-KR" sz="2000" b="1" dirty="0">
                <a:latin typeface="나눔스퀘어_ac Bold" panose="020B0600000101010101" pitchFamily="50" charset="-127"/>
                <a:ea typeface="나눔스퀘어_ac Bold" panose="020B0600000101010101" pitchFamily="50" charset="-127"/>
              </a:rPr>
              <a:t>files </a:t>
            </a:r>
            <a:r>
              <a:rPr lang="ko-KR" altLang="en-US" sz="2000" b="1" dirty="0">
                <a:latin typeface="나눔스퀘어_ac Bold" panose="020B0600000101010101" pitchFamily="50" charset="-127"/>
                <a:ea typeface="나눔스퀘어_ac Bold" panose="020B0600000101010101" pitchFamily="50" charset="-127"/>
              </a:rPr>
              <a:t>라고 지정</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0F3A6DA9-9E3A-439B-8993-DE52C71434B1}"/>
              </a:ext>
            </a:extLst>
          </p:cNvPr>
          <p:cNvSpPr/>
          <p:nvPr/>
        </p:nvSpPr>
        <p:spPr>
          <a:xfrm>
            <a:off x="1340484" y="5110479"/>
            <a:ext cx="732155" cy="23876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36554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 오류 해결</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9404" b="9404"/>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생성한 </a:t>
            </a:r>
            <a:r>
              <a:rPr lang="en-US" altLang="ko-KR" sz="2000" b="1" dirty="0">
                <a:latin typeface="나눔스퀘어_ac Bold" panose="020B0600000101010101" pitchFamily="50" charset="-127"/>
                <a:ea typeface="나눔스퀘어_ac Bold" panose="020B0600000101010101" pitchFamily="50" charset="-127"/>
              </a:rPr>
              <a:t>files </a:t>
            </a:r>
            <a:r>
              <a:rPr lang="ko-KR" altLang="en-US" sz="2000" b="1" dirty="0">
                <a:latin typeface="나눔스퀘어_ac Bold" panose="020B0600000101010101" pitchFamily="50" charset="-127"/>
                <a:ea typeface="나눔스퀘어_ac Bold" panose="020B0600000101010101" pitchFamily="50" charset="-127"/>
              </a:rPr>
              <a:t>폴더 </a:t>
            </a:r>
            <a:r>
              <a:rPr lang="ko-KR" altLang="en-US" sz="2000" b="1" dirty="0" err="1">
                <a:latin typeface="나눔스퀘어_ac Bold" panose="020B0600000101010101" pitchFamily="50" charset="-127"/>
                <a:ea typeface="나눔스퀘어_ac Bold" panose="020B0600000101010101" pitchFamily="50" charset="-127"/>
              </a:rPr>
              <a:t>우클릭</a:t>
            </a:r>
            <a:r>
              <a:rPr lang="ko-KR" altLang="en-US" sz="2000" b="1" dirty="0">
                <a:latin typeface="나눔스퀘어_ac Bold" panose="020B0600000101010101" pitchFamily="50" charset="-127"/>
                <a:ea typeface="나눔스퀘어_ac Bold" panose="020B0600000101010101" pitchFamily="50" charset="-127"/>
              </a:rPr>
              <a:t>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 </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속성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 </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보안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 </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편집에 들어가서 </a:t>
            </a:r>
            <a:r>
              <a:rPr lang="en-US" altLang="ko-KR" sz="2000" b="1" dirty="0">
                <a:latin typeface="나눔스퀘어_ac Bold" panose="020B0600000101010101" pitchFamily="50" charset="-127"/>
                <a:ea typeface="나눔스퀘어_ac Bold" panose="020B0600000101010101" pitchFamily="50" charset="-127"/>
                <a:sym typeface="Wingdings" panose="05000000000000000000" pitchFamily="2" charset="2"/>
              </a:rPr>
              <a:t>Users </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에 모든 권한 부여 후 적용</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0F3A6DA9-9E3A-439B-8993-DE52C71434B1}"/>
              </a:ext>
            </a:extLst>
          </p:cNvPr>
          <p:cNvSpPr/>
          <p:nvPr/>
        </p:nvSpPr>
        <p:spPr>
          <a:xfrm>
            <a:off x="852804" y="3487360"/>
            <a:ext cx="2301876" cy="2769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a:extLst>
              <a:ext uri="{FF2B5EF4-FFF2-40B4-BE49-F238E27FC236}">
                <a16:creationId xmlns:a16="http://schemas.microsoft.com/office/drawing/2014/main" id="{42340765-E57B-4A44-B589-0B31649C6F54}"/>
              </a:ext>
            </a:extLst>
          </p:cNvPr>
          <p:cNvSpPr/>
          <p:nvPr/>
        </p:nvSpPr>
        <p:spPr>
          <a:xfrm>
            <a:off x="852804" y="5025360"/>
            <a:ext cx="2957196" cy="27692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607411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 오류 해결</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526" b="2526"/>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C:\PHP\php.ini </a:t>
            </a:r>
            <a:r>
              <a:rPr lang="ko-KR" altLang="en-US" sz="2000" b="1" dirty="0">
                <a:latin typeface="나눔스퀘어_ac Bold" panose="020B0600000101010101" pitchFamily="50" charset="-127"/>
                <a:ea typeface="나눔스퀘어_ac Bold" panose="020B0600000101010101" pitchFamily="50" charset="-127"/>
              </a:rPr>
              <a:t>파일에서 </a:t>
            </a:r>
            <a:r>
              <a:rPr lang="en-US" altLang="ko-KR" sz="2000" b="1" dirty="0">
                <a:latin typeface="나눔스퀘어_ac Bold" panose="020B0600000101010101" pitchFamily="50" charset="-127"/>
                <a:ea typeface="나눔스퀘어_ac Bold" panose="020B0600000101010101" pitchFamily="50" charset="-127"/>
              </a:rPr>
              <a:t>extension=</a:t>
            </a:r>
            <a:r>
              <a:rPr lang="en-US" altLang="ko-KR" sz="2000" b="1" dirty="0" err="1">
                <a:latin typeface="나눔스퀘어_ac Bold" panose="020B0600000101010101" pitchFamily="50" charset="-127"/>
                <a:ea typeface="나눔스퀘어_ac Bold" panose="020B0600000101010101" pitchFamily="50" charset="-127"/>
              </a:rPr>
              <a:t>fileinfo</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앞의 주석 제거 후 저장</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4" name="직사각형 3">
            <a:extLst>
              <a:ext uri="{FF2B5EF4-FFF2-40B4-BE49-F238E27FC236}">
                <a16:creationId xmlns:a16="http://schemas.microsoft.com/office/drawing/2014/main" id="{0F3A6DA9-9E3A-439B-8993-DE52C71434B1}"/>
              </a:ext>
            </a:extLst>
          </p:cNvPr>
          <p:cNvSpPr/>
          <p:nvPr/>
        </p:nvSpPr>
        <p:spPr>
          <a:xfrm>
            <a:off x="502860" y="5192946"/>
            <a:ext cx="1661220" cy="24772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196798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 – </a:t>
            </a:r>
            <a:r>
              <a:rPr lang="ko-KR" altLang="en-US" sz="2800" dirty="0">
                <a:latin typeface="DX국민시대" panose="02020600000000000000" pitchFamily="18" charset="-127"/>
                <a:ea typeface="DX국민시대" panose="02020600000000000000" pitchFamily="18" charset="-127"/>
              </a:rPr>
              <a:t>설치 오류 해결</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173" b="2173"/>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기존 </a:t>
            </a:r>
            <a:r>
              <a:rPr lang="en-US" altLang="ko-KR" sz="2000" b="1" dirty="0">
                <a:latin typeface="나눔스퀘어_ac Bold" panose="020B0600000101010101" pitchFamily="50" charset="-127"/>
                <a:ea typeface="나눔스퀘어_ac Bold" panose="020B0600000101010101" pitchFamily="50" charset="-127"/>
              </a:rPr>
              <a:t>C:\intetpub\wwwroot </a:t>
            </a:r>
            <a:r>
              <a:rPr lang="ko-KR" altLang="en-US" sz="2000" b="1" dirty="0">
                <a:latin typeface="나눔스퀘어_ac Bold" panose="020B0600000101010101" pitchFamily="50" charset="-127"/>
                <a:ea typeface="나눔스퀘어_ac Bold" panose="020B0600000101010101" pitchFamily="50" charset="-127"/>
              </a:rPr>
              <a:t>에 있던 파일들은 삭제 후 복사한 파일 및 디렉터리들 붙여넣기 </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5DFCD00B-FD29-40BF-8FC9-E89912F4078A}"/>
              </a:ext>
            </a:extLst>
          </p:cNvPr>
          <p:cNvSpPr/>
          <p:nvPr/>
        </p:nvSpPr>
        <p:spPr>
          <a:xfrm>
            <a:off x="578168" y="5211111"/>
            <a:ext cx="1407795" cy="2038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27609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946" r="1946"/>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계속 </a:t>
            </a:r>
            <a:r>
              <a:rPr lang="en-US" altLang="ko-KR" sz="2000" b="1" dirty="0">
                <a:latin typeface="나눔스퀘어_ac Bold" panose="020B0600000101010101" pitchFamily="50" charset="-127"/>
                <a:ea typeface="나눔스퀘어_ac Bold" panose="020B0600000101010101" pitchFamily="50" charset="-127"/>
              </a:rPr>
              <a:t>Extension : </a:t>
            </a:r>
            <a:r>
              <a:rPr lang="en-US" altLang="ko-KR" sz="2000" b="1" dirty="0" err="1">
                <a:latin typeface="나눔스퀘어_ac Bold" panose="020B0600000101010101" pitchFamily="50" charset="-127"/>
                <a:ea typeface="나눔스퀘어_ac Bold" panose="020B0600000101010101" pitchFamily="50" charset="-127"/>
              </a:rPr>
              <a:t>fileinfo</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불가능 메시지가 나와도 설치를 진행</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08644A4F-B59F-44CC-B42F-A0C20ED33268}"/>
              </a:ext>
            </a:extLst>
          </p:cNvPr>
          <p:cNvSpPr/>
          <p:nvPr/>
        </p:nvSpPr>
        <p:spPr>
          <a:xfrm>
            <a:off x="4850130" y="4838667"/>
            <a:ext cx="727710" cy="12957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77134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4236" r="4236"/>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계속 </a:t>
            </a:r>
            <a:r>
              <a:rPr lang="en-US" altLang="ko-KR" sz="2000" b="1" dirty="0">
                <a:latin typeface="나눔스퀘어_ac Bold" panose="020B0600000101010101" pitchFamily="50" charset="-127"/>
                <a:ea typeface="나눔스퀘어_ac Bold" panose="020B0600000101010101" pitchFamily="50" charset="-127"/>
              </a:rPr>
              <a:t>Extension : </a:t>
            </a:r>
            <a:r>
              <a:rPr lang="en-US" altLang="ko-KR" sz="2000" b="1" dirty="0" err="1">
                <a:latin typeface="나눔스퀘어_ac Bold" panose="020B0600000101010101" pitchFamily="50" charset="-127"/>
                <a:ea typeface="나눔스퀘어_ac Bold" panose="020B0600000101010101" pitchFamily="50" charset="-127"/>
              </a:rPr>
              <a:t>fileinfo</a:t>
            </a:r>
            <a:r>
              <a:rPr lang="en-US" altLang="ko-KR" sz="2000" b="1" dirty="0">
                <a:latin typeface="나눔스퀘어_ac Bold" panose="020B0600000101010101" pitchFamily="50" charset="-127"/>
                <a:ea typeface="나눔스퀘어_ac Bold" panose="020B0600000101010101" pitchFamily="50" charset="-127"/>
              </a:rPr>
              <a:t> </a:t>
            </a:r>
            <a:r>
              <a:rPr lang="ko-KR" altLang="en-US" sz="2000" b="1" dirty="0">
                <a:latin typeface="나눔스퀘어_ac Bold" panose="020B0600000101010101" pitchFamily="50" charset="-127"/>
                <a:ea typeface="나눔스퀘어_ac Bold" panose="020B0600000101010101" pitchFamily="50" charset="-127"/>
              </a:rPr>
              <a:t>불가능 메시지가 나와도 설치를 진행</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08644A4F-B59F-44CC-B42F-A0C20ED33268}"/>
              </a:ext>
            </a:extLst>
          </p:cNvPr>
          <p:cNvSpPr/>
          <p:nvPr/>
        </p:nvSpPr>
        <p:spPr>
          <a:xfrm>
            <a:off x="2432050" y="3111467"/>
            <a:ext cx="2515870" cy="46485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219288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dotGrid">
          <a:fgClr>
            <a:srgbClr val="B7D7D8"/>
          </a:fgClr>
          <a:bgClr>
            <a:srgbClr val="EDF7F5"/>
          </a:bgClr>
        </a:pattFill>
        <a:effectLst/>
      </p:bgPr>
    </p:bg>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C3661A93-3991-4913-94F3-62BD06023FE5}"/>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endParaRPr>
          </a:p>
        </p:txBody>
      </p:sp>
      <p:sp>
        <p:nvSpPr>
          <p:cNvPr id="13" name="사각형: 둥근 위쪽 모서리 12">
            <a:extLst>
              <a:ext uri="{FF2B5EF4-FFF2-40B4-BE49-F238E27FC236}">
                <a16:creationId xmlns:a16="http://schemas.microsoft.com/office/drawing/2014/main" id="{4970B356-884D-4505-A465-39E0CB9344B0}"/>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14" name="텍스트 개체 틀 5">
            <a:extLst>
              <a:ext uri="{FF2B5EF4-FFF2-40B4-BE49-F238E27FC236}">
                <a16:creationId xmlns:a16="http://schemas.microsoft.com/office/drawing/2014/main" id="{092274C3-3F70-4386-A0E3-60BF0C5FEED0}"/>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marL="0" marR="0" lvl="0" indent="0" algn="ctr" defTabSz="685800" rtl="0" eaLnBrk="1" fontAlgn="auto" latinLnBrk="1" hangingPunct="1">
              <a:lnSpc>
                <a:spcPct val="90000"/>
              </a:lnSpc>
              <a:spcBef>
                <a:spcPts val="750"/>
              </a:spcBef>
              <a:spcAft>
                <a:spcPts val="0"/>
              </a:spcAft>
              <a:buClrTx/>
              <a:buSzTx/>
              <a:buFont typeface="Arial" panose="020B0604020202020204" pitchFamily="34" charset="0"/>
              <a:buNone/>
              <a:tabLst/>
              <a:defRPr/>
            </a:pPr>
            <a:r>
              <a:rPr kumimoji="0" lang="en-US" altLang="ko-KR" sz="20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rPr>
              <a:t>IIS</a:t>
            </a:r>
            <a:endParaRPr kumimoji="0" lang="ko-KR" altLang="en-US" sz="20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endParaRPr>
          </a:p>
        </p:txBody>
      </p:sp>
      <p:cxnSp>
        <p:nvCxnSpPr>
          <p:cNvPr id="15" name="직선 연결선 14">
            <a:extLst>
              <a:ext uri="{FF2B5EF4-FFF2-40B4-BE49-F238E27FC236}">
                <a16:creationId xmlns:a16="http://schemas.microsoft.com/office/drawing/2014/main" id="{BB863F2B-21ED-448C-B9E9-BA83394EBDB1}"/>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제목 4">
            <a:extLst>
              <a:ext uri="{FF2B5EF4-FFF2-40B4-BE49-F238E27FC236}">
                <a16:creationId xmlns:a16="http://schemas.microsoft.com/office/drawing/2014/main" id="{435FE9A8-9CE6-4A55-BED9-90ACB77D5DF2}"/>
              </a:ext>
            </a:extLst>
          </p:cNvPr>
          <p:cNvSpPr>
            <a:spLocks noGrp="1"/>
          </p:cNvSpPr>
          <p:nvPr>
            <p:ph type="title"/>
          </p:nvPr>
        </p:nvSpPr>
        <p:spPr>
          <a:xfrm>
            <a:off x="471488" y="914401"/>
            <a:ext cx="5915025" cy="719099"/>
          </a:xfrm>
        </p:spPr>
        <p:txBody>
          <a:bodyPr>
            <a:normAutofit/>
          </a:bodyPr>
          <a:lstStyle/>
          <a:p>
            <a:pPr algn="ctr"/>
            <a:r>
              <a:rPr lang="en-US" altLang="ko-KR" sz="2800" dirty="0">
                <a:latin typeface="DX국민시대"/>
                <a:ea typeface="DX국민시대"/>
              </a:rPr>
              <a:t>IIS</a:t>
            </a:r>
            <a:r>
              <a:rPr lang="ko-KR" altLang="en-US" sz="2800" dirty="0">
                <a:latin typeface="DX국민시대"/>
                <a:ea typeface="DX국민시대"/>
              </a:rPr>
              <a:t> 장</a:t>
            </a:r>
            <a:r>
              <a:rPr lang="en-US" altLang="ko-KR" sz="2800" dirty="0">
                <a:latin typeface="DX국민시대"/>
                <a:ea typeface="DX국민시대"/>
              </a:rPr>
              <a:t>,</a:t>
            </a:r>
            <a:r>
              <a:rPr lang="ko-KR" altLang="en-US" sz="2800" dirty="0">
                <a:latin typeface="DX국민시대"/>
                <a:ea typeface="DX국민시대"/>
              </a:rPr>
              <a:t> 단점</a:t>
            </a:r>
            <a:endParaRPr lang="ko-KR" altLang="en-US" sz="2800" dirty="0">
              <a:latin typeface="DX국민시대" panose="02020600000000000000" pitchFamily="18" charset="-127"/>
              <a:ea typeface="DX국민시대" panose="02020600000000000000" pitchFamily="18" charset="-127"/>
            </a:endParaRPr>
          </a:p>
        </p:txBody>
      </p:sp>
      <p:sp>
        <p:nvSpPr>
          <p:cNvPr id="6" name="내용 개체 틀 5">
            <a:extLst>
              <a:ext uri="{FF2B5EF4-FFF2-40B4-BE49-F238E27FC236}">
                <a16:creationId xmlns:a16="http://schemas.microsoft.com/office/drawing/2014/main" id="{E65F6B49-F820-42BB-BBF5-01A3A0412918}"/>
              </a:ext>
            </a:extLst>
          </p:cNvPr>
          <p:cNvSpPr>
            <a:spLocks noGrp="1"/>
          </p:cNvSpPr>
          <p:nvPr>
            <p:ph sz="half" idx="1"/>
          </p:nvPr>
        </p:nvSpPr>
        <p:spPr>
          <a:xfrm>
            <a:off x="471487" y="1968498"/>
            <a:ext cx="5902671" cy="6953782"/>
          </a:xfrm>
        </p:spPr>
        <p:txBody>
          <a:bodyPr>
            <a:normAutofit fontScale="70000" lnSpcReduction="20000"/>
          </a:bodyPr>
          <a:lstStyle/>
          <a:p>
            <a:pPr marL="0" lvl="0" indent="0">
              <a:buNone/>
              <a:defRPr/>
            </a:pPr>
            <a:r>
              <a:rPr lang="ko-KR" altLang="en-US" sz="3200" dirty="0">
                <a:latin typeface="나눔스퀘어_ac Bold" panose="020B0600000101010101" pitchFamily="50" charset="-127"/>
                <a:ea typeface="나눔스퀘어_ac Bold" panose="020B0600000101010101" pitchFamily="50" charset="-127"/>
              </a:rPr>
              <a:t>장점</a:t>
            </a:r>
          </a:p>
          <a:p>
            <a:pPr marL="0" lvl="0" indent="0">
              <a:buNone/>
              <a:defRPr/>
            </a:pPr>
            <a:endParaRPr lang="ko-KR" altLang="en-US" sz="3200" dirty="0">
              <a:latin typeface="나눔스퀘어_ac Bold" panose="020B0600000101010101" pitchFamily="50" charset="-127"/>
              <a:ea typeface="나눔스퀘어_ac Bold" panose="020B0600000101010101" pitchFamily="50" charset="-127"/>
            </a:endParaRPr>
          </a:p>
          <a:p>
            <a:pPr marL="0" lvl="0" indent="0">
              <a:buNone/>
              <a:defRPr/>
            </a:pPr>
            <a:r>
              <a:rPr lang="ko-KR" altLang="en-US" sz="3200" dirty="0">
                <a:latin typeface="나눔스퀘어_ac Bold" panose="020B0600000101010101" pitchFamily="50" charset="-127"/>
                <a:ea typeface="나눔스퀘어_ac Bold" panose="020B0600000101010101" pitchFamily="50" charset="-127"/>
              </a:rPr>
              <a:t>▶ </a:t>
            </a:r>
            <a:r>
              <a:rPr lang="en-US" altLang="ko-KR" sz="3200" dirty="0">
                <a:latin typeface="나눔스퀘어_ac Bold" panose="020B0600000101010101" pitchFamily="50" charset="-127"/>
                <a:ea typeface="나눔스퀘어_ac Bold" panose="020B0600000101010101" pitchFamily="50" charset="-127"/>
              </a:rPr>
              <a:t>OS </a:t>
            </a:r>
            <a:r>
              <a:rPr lang="ko-KR" altLang="en-US" sz="3200" dirty="0">
                <a:latin typeface="나눔스퀘어_ac Bold" panose="020B0600000101010101" pitchFamily="50" charset="-127"/>
                <a:ea typeface="나눔스퀘어_ac Bold" panose="020B0600000101010101" pitchFamily="50" charset="-127"/>
              </a:rPr>
              <a:t>이용자의 대부분이 윈도우를 사용하여 쉽게 설치가 가능하며</a:t>
            </a:r>
            <a:r>
              <a:rPr lang="en-US" altLang="ko-KR" sz="3200" dirty="0">
                <a:latin typeface="나눔스퀘어_ac Bold" panose="020B0600000101010101" pitchFamily="50" charset="-127"/>
                <a:ea typeface="나눔스퀘어_ac Bold" panose="020B0600000101010101" pitchFamily="50" charset="-127"/>
              </a:rPr>
              <a:t>, </a:t>
            </a:r>
            <a:r>
              <a:rPr lang="ko-KR" altLang="en-US" sz="3200" dirty="0">
                <a:latin typeface="나눔스퀘어_ac Bold" panose="020B0600000101010101" pitchFamily="50" charset="-127"/>
                <a:ea typeface="나눔스퀘어_ac Bold" panose="020B0600000101010101" pitchFamily="50" charset="-127"/>
              </a:rPr>
              <a:t>시각적으로 창</a:t>
            </a:r>
            <a:r>
              <a:rPr lang="en-US" altLang="ko-KR" sz="3200" dirty="0">
                <a:latin typeface="나눔스퀘어_ac Bold" panose="020B0600000101010101" pitchFamily="50" charset="-127"/>
                <a:ea typeface="나눔스퀘어_ac Bold" panose="020B0600000101010101" pitchFamily="50" charset="-127"/>
              </a:rPr>
              <a:t>(Window)</a:t>
            </a:r>
            <a:r>
              <a:rPr lang="ko-KR" altLang="en-US" sz="3200" dirty="0">
                <a:latin typeface="나눔스퀘어_ac Bold" panose="020B0600000101010101" pitchFamily="50" charset="-127"/>
                <a:ea typeface="나눔스퀘어_ac Bold" panose="020B0600000101010101" pitchFamily="50" charset="-127"/>
              </a:rPr>
              <a:t>에서 작업을 하는 경우가 많아 일반적인 텍스트</a:t>
            </a:r>
            <a:r>
              <a:rPr lang="en-US" altLang="ko-KR" sz="3200" dirty="0">
                <a:latin typeface="나눔스퀘어_ac Bold" panose="020B0600000101010101" pitchFamily="50" charset="-127"/>
                <a:ea typeface="나눔스퀘어_ac Bold" panose="020B0600000101010101" pitchFamily="50" charset="-127"/>
              </a:rPr>
              <a:t>(Text)</a:t>
            </a:r>
            <a:r>
              <a:rPr lang="ko-KR" altLang="en-US" sz="3200" dirty="0">
                <a:latin typeface="나눔스퀘어_ac Bold" panose="020B0600000101010101" pitchFamily="50" charset="-127"/>
                <a:ea typeface="나눔스퀘어_ac Bold" panose="020B0600000101010101" pitchFamily="50" charset="-127"/>
              </a:rPr>
              <a:t>로 작업을 할 때 보다는 훨씬 용이한 작업이 가능하다</a:t>
            </a:r>
            <a:r>
              <a:rPr lang="en-US" altLang="ko-KR" sz="3200" dirty="0">
                <a:latin typeface="나눔스퀘어_ac Bold" panose="020B0600000101010101" pitchFamily="50" charset="-127"/>
                <a:ea typeface="나눔스퀘어_ac Bold" panose="020B0600000101010101" pitchFamily="50" charset="-127"/>
              </a:rPr>
              <a:t>.</a:t>
            </a:r>
          </a:p>
          <a:p>
            <a:pPr marL="0" lvl="0" indent="0">
              <a:buNone/>
              <a:defRPr/>
            </a:pPr>
            <a:endParaRPr lang="en-US" altLang="ko-KR" sz="3200" dirty="0">
              <a:latin typeface="나눔스퀘어_ac Bold" panose="020B0600000101010101" pitchFamily="50" charset="-127"/>
              <a:ea typeface="나눔스퀘어_ac Bold" panose="020B0600000101010101" pitchFamily="50" charset="-127"/>
            </a:endParaRPr>
          </a:p>
          <a:p>
            <a:pPr marL="0" lvl="0" indent="0">
              <a:buNone/>
              <a:defRPr/>
            </a:pPr>
            <a:r>
              <a:rPr lang="en-US" altLang="ko-KR" sz="3200" dirty="0">
                <a:latin typeface="나눔스퀘어_ac Bold" panose="020B0600000101010101" pitchFamily="50" charset="-127"/>
                <a:ea typeface="나눔스퀘어_ac Bold" panose="020B0600000101010101" pitchFamily="50" charset="-127"/>
              </a:rPr>
              <a:t>▶ </a:t>
            </a:r>
            <a:r>
              <a:rPr lang="ko-KR" altLang="en-US" sz="3200" dirty="0">
                <a:latin typeface="나눔스퀘어_ac Bold" panose="020B0600000101010101" pitchFamily="50" charset="-127"/>
                <a:ea typeface="나눔스퀘어_ac Bold" panose="020B0600000101010101" pitchFamily="50" charset="-127"/>
              </a:rPr>
              <a:t>웹 프로그램을 쉽게 설치 </a:t>
            </a:r>
            <a:r>
              <a:rPr lang="en-US" altLang="ko-KR" sz="3200" dirty="0">
                <a:latin typeface="나눔스퀘어_ac Bold" panose="020B0600000101010101" pitchFamily="50" charset="-127"/>
                <a:ea typeface="나눔스퀘어_ac Bold" panose="020B0600000101010101" pitchFamily="50" charset="-127"/>
              </a:rPr>
              <a:t>&amp; </a:t>
            </a:r>
            <a:r>
              <a:rPr lang="ko-KR" altLang="en-US" sz="3200" dirty="0">
                <a:latin typeface="나눔스퀘어_ac Bold" panose="020B0600000101010101" pitchFamily="50" charset="-127"/>
                <a:ea typeface="나눔스퀘어_ac Bold" panose="020B0600000101010101" pitchFamily="50" charset="-127"/>
              </a:rPr>
              <a:t>관리가 가능하고</a:t>
            </a:r>
            <a:r>
              <a:rPr lang="en-US" altLang="ko-KR" sz="3200" dirty="0">
                <a:latin typeface="나눔스퀘어_ac Bold" panose="020B0600000101010101" pitchFamily="50" charset="-127"/>
                <a:ea typeface="나눔스퀘어_ac Bold" panose="020B0600000101010101" pitchFamily="50" charset="-127"/>
              </a:rPr>
              <a:t>, </a:t>
            </a:r>
            <a:r>
              <a:rPr lang="ko-KR" altLang="en-US" sz="3200" dirty="0">
                <a:latin typeface="나눔스퀘어_ac Bold" panose="020B0600000101010101" pitchFamily="50" charset="-127"/>
                <a:ea typeface="나눔스퀘어_ac Bold" panose="020B0600000101010101" pitchFamily="50" charset="-127"/>
              </a:rPr>
              <a:t>쉽게 설정 및 확인이 가능하다</a:t>
            </a:r>
            <a:r>
              <a:rPr lang="en-US" altLang="ko-KR" sz="3200" dirty="0">
                <a:latin typeface="나눔스퀘어_ac Bold" panose="020B0600000101010101" pitchFamily="50" charset="-127"/>
                <a:ea typeface="나눔스퀘어_ac Bold" panose="020B0600000101010101" pitchFamily="50" charset="-127"/>
              </a:rPr>
              <a:t>.</a:t>
            </a:r>
          </a:p>
          <a:p>
            <a:pPr marL="0" lvl="0" indent="0">
              <a:buNone/>
              <a:defRPr/>
            </a:pPr>
            <a:endParaRPr lang="en-US" altLang="ko-KR" sz="3200" dirty="0">
              <a:latin typeface="나눔스퀘어_ac Bold" panose="020B0600000101010101" pitchFamily="50" charset="-127"/>
              <a:ea typeface="나눔스퀘어_ac Bold" panose="020B0600000101010101" pitchFamily="50" charset="-127"/>
            </a:endParaRPr>
          </a:p>
          <a:p>
            <a:pPr marL="0" lvl="0" indent="0">
              <a:buNone/>
              <a:defRPr/>
            </a:pPr>
            <a:endParaRPr lang="en-US" altLang="ko-KR" sz="3200" dirty="0">
              <a:latin typeface="나눔스퀘어_ac Bold" panose="020B0600000101010101" pitchFamily="50" charset="-127"/>
              <a:ea typeface="나눔스퀘어_ac Bold" panose="020B0600000101010101" pitchFamily="50" charset="-127"/>
            </a:endParaRPr>
          </a:p>
          <a:p>
            <a:pPr marL="0" lvl="0" indent="0">
              <a:buNone/>
              <a:defRPr/>
            </a:pPr>
            <a:r>
              <a:rPr lang="ko-KR" altLang="en-US" sz="3200" dirty="0">
                <a:latin typeface="나눔스퀘어_ac Bold" panose="020B0600000101010101" pitchFamily="50" charset="-127"/>
                <a:ea typeface="나눔스퀘어_ac Bold" panose="020B0600000101010101" pitchFamily="50" charset="-127"/>
              </a:rPr>
              <a:t>단점</a:t>
            </a:r>
          </a:p>
          <a:p>
            <a:pPr marL="0" lvl="0" indent="0">
              <a:buNone/>
              <a:defRPr/>
            </a:pPr>
            <a:endParaRPr lang="ko-KR" altLang="en-US" sz="3200" dirty="0">
              <a:latin typeface="나눔스퀘어_ac Bold" panose="020B0600000101010101" pitchFamily="50" charset="-127"/>
              <a:ea typeface="나눔스퀘어_ac Bold" panose="020B0600000101010101" pitchFamily="50" charset="-127"/>
            </a:endParaRPr>
          </a:p>
          <a:p>
            <a:pPr marL="0" lvl="0" indent="0">
              <a:buNone/>
              <a:defRPr/>
            </a:pPr>
            <a:r>
              <a:rPr lang="ko-KR" altLang="en-US" sz="3200" dirty="0">
                <a:latin typeface="나눔스퀘어_ac Bold" panose="020B0600000101010101" pitchFamily="50" charset="-127"/>
                <a:ea typeface="나눔스퀘어_ac Bold" panose="020B0600000101010101" pitchFamily="50" charset="-127"/>
              </a:rPr>
              <a:t>▶ 운영체제 사용이 윈도우만 가능하여</a:t>
            </a:r>
            <a:r>
              <a:rPr lang="en-US" altLang="ko-KR" sz="3200" dirty="0">
                <a:latin typeface="나눔스퀘어_ac Bold" panose="020B0600000101010101" pitchFamily="50" charset="-127"/>
                <a:ea typeface="나눔스퀘어_ac Bold" panose="020B0600000101010101" pitchFamily="50" charset="-127"/>
              </a:rPr>
              <a:t>, </a:t>
            </a:r>
            <a:r>
              <a:rPr lang="ko-KR" altLang="en-US" sz="3200" dirty="0">
                <a:latin typeface="나눔스퀘어_ac Bold" panose="020B0600000101010101" pitchFamily="50" charset="-127"/>
                <a:ea typeface="나눔스퀘어_ac Bold" panose="020B0600000101010101" pitchFamily="50" charset="-127"/>
              </a:rPr>
              <a:t>다른 </a:t>
            </a:r>
            <a:r>
              <a:rPr lang="en-US" altLang="ko-KR" sz="3200" dirty="0">
                <a:latin typeface="나눔스퀘어_ac Bold" panose="020B0600000101010101" pitchFamily="50" charset="-127"/>
                <a:ea typeface="나눔스퀘어_ac Bold" panose="020B0600000101010101" pitchFamily="50" charset="-127"/>
              </a:rPr>
              <a:t>OS</a:t>
            </a:r>
            <a:r>
              <a:rPr lang="ko-KR" altLang="en-US" sz="3200" dirty="0">
                <a:latin typeface="나눔스퀘어_ac Bold" panose="020B0600000101010101" pitchFamily="50" charset="-127"/>
                <a:ea typeface="나눔스퀘어_ac Bold" panose="020B0600000101010101" pitchFamily="50" charset="-127"/>
              </a:rPr>
              <a:t>를 사용하는 분들은 사용이 거의 불가능하다</a:t>
            </a:r>
            <a:r>
              <a:rPr lang="en-US" altLang="ko-KR" sz="3200" dirty="0">
                <a:latin typeface="나눔스퀘어_ac Bold" panose="020B0600000101010101" pitchFamily="50" charset="-127"/>
                <a:ea typeface="나눔스퀘어_ac Bold" panose="020B0600000101010101" pitchFamily="50" charset="-127"/>
              </a:rPr>
              <a:t>.</a:t>
            </a:r>
          </a:p>
          <a:p>
            <a:pPr marL="0" lvl="0" indent="0">
              <a:buNone/>
              <a:defRPr/>
            </a:pPr>
            <a:endParaRPr lang="en-US" altLang="ko-KR" sz="3200" dirty="0">
              <a:latin typeface="나눔스퀘어_ac Bold" panose="020B0600000101010101" pitchFamily="50" charset="-127"/>
              <a:ea typeface="나눔스퀘어_ac Bold" panose="020B0600000101010101" pitchFamily="50" charset="-127"/>
            </a:endParaRPr>
          </a:p>
          <a:p>
            <a:pPr marL="0" lvl="0" indent="0">
              <a:buNone/>
              <a:defRPr/>
            </a:pPr>
            <a:r>
              <a:rPr lang="en-US" altLang="ko-KR" sz="3200" dirty="0">
                <a:latin typeface="나눔스퀘어_ac Bold" panose="020B0600000101010101" pitchFamily="50" charset="-127"/>
                <a:ea typeface="나눔스퀘어_ac Bold" panose="020B0600000101010101" pitchFamily="50" charset="-127"/>
              </a:rPr>
              <a:t>▶ </a:t>
            </a:r>
            <a:r>
              <a:rPr lang="ko-KR" altLang="en-US" sz="3200" dirty="0">
                <a:latin typeface="나눔스퀘어_ac Bold" panose="020B0600000101010101" pitchFamily="50" charset="-127"/>
                <a:ea typeface="나눔스퀘어_ac Bold" panose="020B0600000101010101" pitchFamily="50" charset="-127"/>
              </a:rPr>
              <a:t>아파치</a:t>
            </a:r>
            <a:r>
              <a:rPr lang="en-US" altLang="ko-KR" sz="3200" dirty="0">
                <a:latin typeface="나눔스퀘어_ac Bold" panose="020B0600000101010101" pitchFamily="50" charset="-127"/>
                <a:ea typeface="나눔스퀘어_ac Bold" panose="020B0600000101010101" pitchFamily="50" charset="-127"/>
              </a:rPr>
              <a:t>(Apache)</a:t>
            </a:r>
            <a:r>
              <a:rPr lang="ko-KR" altLang="en-US" sz="3200" dirty="0">
                <a:latin typeface="나눔스퀘어_ac Bold" panose="020B0600000101010101" pitchFamily="50" charset="-127"/>
                <a:ea typeface="나눔스퀘어_ac Bold" panose="020B0600000101010101" pitchFamily="50" charset="-127"/>
              </a:rPr>
              <a:t>보다는 이용자수가 적어서 고급 정보를 찾기 힘들 때가 있으나</a:t>
            </a:r>
            <a:r>
              <a:rPr lang="en-US" altLang="ko-KR" sz="3200" dirty="0">
                <a:latin typeface="나눔스퀘어_ac Bold" panose="020B0600000101010101" pitchFamily="50" charset="-127"/>
                <a:ea typeface="나눔스퀘어_ac Bold" panose="020B0600000101010101" pitchFamily="50" charset="-127"/>
              </a:rPr>
              <a:t>, </a:t>
            </a:r>
            <a:r>
              <a:rPr lang="ko-KR" altLang="en-US" sz="3200" dirty="0">
                <a:latin typeface="나눔스퀘어_ac Bold" panose="020B0600000101010101" pitchFamily="50" charset="-127"/>
                <a:ea typeface="나눔스퀘어_ac Bold" panose="020B0600000101010101" pitchFamily="50" charset="-127"/>
              </a:rPr>
              <a:t>대부분의 정보들은 찾을 수 있다</a:t>
            </a:r>
            <a:r>
              <a:rPr lang="en-US" altLang="ko-KR" sz="3200" dirty="0">
                <a:latin typeface="나눔스퀘어_ac Bold" panose="020B0600000101010101" pitchFamily="50" charset="-127"/>
                <a:ea typeface="나눔스퀘어_ac Bold" panose="020B0600000101010101" pitchFamily="50" charset="-127"/>
              </a:rPr>
              <a:t>.</a:t>
            </a:r>
          </a:p>
          <a:p>
            <a:pPr marL="0" lvl="0" indent="0">
              <a:buNone/>
              <a:defRPr/>
            </a:pPr>
            <a:endParaRPr lang="en-US" altLang="ko-KR" sz="3200" dirty="0">
              <a:latin typeface="나눔스퀘어_ac Bold" panose="020B0600000101010101" pitchFamily="50" charset="-127"/>
              <a:ea typeface="나눔스퀘어_ac Bold" panose="020B0600000101010101" pitchFamily="50" charset="-127"/>
            </a:endParaRPr>
          </a:p>
          <a:p>
            <a:pPr marL="0" lvl="0" indent="0">
              <a:buNone/>
              <a:defRPr/>
            </a:pPr>
            <a:r>
              <a:rPr lang="en-US" altLang="ko-KR" sz="3200" dirty="0">
                <a:latin typeface="나눔스퀘어_ac Bold" panose="020B0600000101010101" pitchFamily="50" charset="-127"/>
                <a:ea typeface="나눔스퀘어_ac Bold" panose="020B0600000101010101" pitchFamily="50" charset="-127"/>
              </a:rPr>
              <a:t>▶ OS</a:t>
            </a:r>
            <a:r>
              <a:rPr lang="ko-KR" altLang="en-US" sz="3200" dirty="0">
                <a:latin typeface="나눔스퀘어_ac Bold" panose="020B0600000101010101" pitchFamily="50" charset="-127"/>
                <a:ea typeface="나눔스퀘어_ac Bold" panose="020B0600000101010101" pitchFamily="50" charset="-127"/>
              </a:rPr>
              <a:t>를 윈도우 서버로 설치하였을 때와 단순히 윈도우 </a:t>
            </a:r>
            <a:r>
              <a:rPr lang="en-US" altLang="ko-KR" sz="3200" dirty="0">
                <a:latin typeface="나눔스퀘어_ac Bold" panose="020B0600000101010101" pitchFamily="50" charset="-127"/>
                <a:ea typeface="나눔스퀘어_ac Bold" panose="020B0600000101010101" pitchFamily="50" charset="-127"/>
              </a:rPr>
              <a:t>7 / 8 / 8.1 </a:t>
            </a:r>
            <a:r>
              <a:rPr lang="ko-KR" altLang="en-US" sz="3200" dirty="0">
                <a:latin typeface="나눔스퀘어_ac Bold" panose="020B0600000101010101" pitchFamily="50" charset="-127"/>
                <a:ea typeface="나눔스퀘어_ac Bold" panose="020B0600000101010101" pitchFamily="50" charset="-127"/>
              </a:rPr>
              <a:t>들을 설치하였을 때와는 기능이 조금 차이가 있다</a:t>
            </a:r>
            <a:r>
              <a:rPr lang="en-US" altLang="ko-KR" sz="3200" dirty="0">
                <a:latin typeface="나눔스퀘어_ac Bold" panose="020B0600000101010101" pitchFamily="50" charset="-127"/>
                <a:ea typeface="나눔스퀘어_ac Bold" panose="020B0600000101010101" pitchFamily="50" charset="-127"/>
              </a:rPr>
              <a:t>.</a:t>
            </a:r>
          </a:p>
          <a:p>
            <a:pPr marL="0" lvl="0" indent="0">
              <a:buNone/>
              <a:defRPr/>
            </a:pPr>
            <a:endParaRPr lang="en-US" altLang="ko-KR" sz="3200" dirty="0">
              <a:latin typeface="나눔스퀘어_ac Bold" panose="020B0600000101010101" pitchFamily="50" charset="-127"/>
              <a:ea typeface="나눔스퀘어_ac Bold" panose="020B0600000101010101" pitchFamily="50" charset="-127"/>
            </a:endParaRPr>
          </a:p>
          <a:p>
            <a:pPr marL="0" lvl="0" indent="0">
              <a:buNone/>
              <a:defRPr/>
            </a:pPr>
            <a:endParaRPr lang="ko-KR" altLang="en-US" sz="32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41953533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설치</a:t>
            </a:r>
          </a:p>
        </p:txBody>
      </p:sp>
      <p:sp>
        <p:nvSpPr>
          <p:cNvPr id="13" name="텍스트 개체 틀 5">
            <a:extLst>
              <a:ext uri="{FF2B5EF4-FFF2-40B4-BE49-F238E27FC236}">
                <a16:creationId xmlns:a16="http://schemas.microsoft.com/office/drawing/2014/main" id="{C22B3298-BA6E-4B4B-9471-089AD9993673}"/>
              </a:ext>
            </a:extLst>
          </p:cNvPr>
          <p:cNvSpPr>
            <a:spLocks noGrp="1"/>
          </p:cNvSpPr>
          <p:nvPr>
            <p:ph type="body" sz="half" idx="2"/>
          </p:nvPr>
        </p:nvSpPr>
        <p:spPr>
          <a:xfrm>
            <a:off x="472380" y="6962066"/>
            <a:ext cx="5913238" cy="2270834"/>
          </a:xfrm>
        </p:spPr>
        <p:txBody>
          <a:bodyPr>
            <a:normAutofit/>
          </a:bodyPr>
          <a:lstStyle/>
          <a:p>
            <a:r>
              <a:rPr lang="en-US" altLang="ko-KR" sz="2000" dirty="0" err="1">
                <a:latin typeface="나눔스퀘어_ac Bold" panose="020B0600000101010101" pitchFamily="50" charset="-127"/>
                <a:ea typeface="나눔스퀘어_ac Bold" panose="020B0600000101010101" pitchFamily="50" charset="-127"/>
              </a:rPr>
              <a:t>cmd</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에서 </a:t>
            </a:r>
            <a:r>
              <a:rPr lang="en-US" altLang="ko-KR" sz="2000" dirty="0" err="1">
                <a:latin typeface="나눔스퀘어_ac Bold" panose="020B0600000101010101" pitchFamily="50" charset="-127"/>
                <a:ea typeface="나눔스퀘어_ac Bold" panose="020B0600000101010101" pitchFamily="50" charset="-127"/>
              </a:rPr>
              <a:t>mariadb</a:t>
            </a:r>
            <a:r>
              <a:rPr lang="ko-KR" altLang="en-US" sz="2000" dirty="0">
                <a:latin typeface="나눔스퀘어_ac Bold" panose="020B0600000101010101" pitchFamily="50" charset="-127"/>
                <a:ea typeface="나눔스퀘어_ac Bold" panose="020B0600000101010101" pitchFamily="50" charset="-127"/>
              </a:rPr>
              <a:t>에 접속한 후 </a:t>
            </a:r>
            <a:r>
              <a:rPr lang="en-US" altLang="ko-KR" sz="2000" dirty="0" err="1">
                <a:latin typeface="나눔스퀘어_ac Bold" panose="020B0600000101010101" pitchFamily="50" charset="-127"/>
                <a:ea typeface="나눔스퀘어_ac Bold" panose="020B0600000101010101" pitchFamily="50" charset="-127"/>
              </a:rPr>
              <a:t>xe</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라는 데이터베이스 생성</a:t>
            </a:r>
            <a:endParaRPr lang="en-US" altLang="ko-KR" sz="2000" dirty="0">
              <a:latin typeface="나눔스퀘어_ac Bold" panose="020B0600000101010101" pitchFamily="50" charset="-127"/>
              <a:ea typeface="나눔스퀘어_ac Bold" panose="020B0600000101010101" pitchFamily="50" charset="-127"/>
            </a:endParaRPr>
          </a:p>
        </p:txBody>
      </p:sp>
      <p:sp>
        <p:nvSpPr>
          <p:cNvPr id="8" name="텍스트 개체 틀 5">
            <a:extLst>
              <a:ext uri="{FF2B5EF4-FFF2-40B4-BE49-F238E27FC236}">
                <a16:creationId xmlns:a16="http://schemas.microsoft.com/office/drawing/2014/main" id="{F497BAFF-A3AA-4C33-B9B4-00AC67500DA8}"/>
              </a:ext>
            </a:extLst>
          </p:cNvPr>
          <p:cNvSpPr txBox="1">
            <a:spLocks/>
          </p:cNvSpPr>
          <p:nvPr/>
        </p:nvSpPr>
        <p:spPr>
          <a:xfrm>
            <a:off x="472380" y="1968500"/>
            <a:ext cx="5913238" cy="4686300"/>
          </a:xfrm>
          <a:prstGeom prst="rect">
            <a:avLst/>
          </a:prstGeom>
          <a:solidFill>
            <a:schemeClr val="tx1"/>
          </a:solidFill>
        </p:spPr>
        <p:txBody>
          <a:bodyPr vert="horz" lIns="91440" tIns="45720" rIns="91440" bIns="45720" rtlCol="0">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r>
              <a:rPr lang="en-US" altLang="ko-KR" sz="1800" dirty="0">
                <a:solidFill>
                  <a:schemeClr val="bg1"/>
                </a:solidFill>
                <a:latin typeface="Consolas" panose="020B0609020204030204" pitchFamily="49" charset="0"/>
                <a:ea typeface="나눔스퀘어_ac Bold" panose="020B0600000101010101" pitchFamily="50" charset="-127"/>
              </a:rPr>
              <a:t>Microsoft</a:t>
            </a:r>
            <a:r>
              <a:rPr lang="ko-KR" altLang="en-US" sz="1800" dirty="0">
                <a:solidFill>
                  <a:schemeClr val="bg1"/>
                </a:solidFill>
                <a:latin typeface="Consolas" panose="020B0609020204030204" pitchFamily="49" charset="0"/>
                <a:ea typeface="나눔스퀘어_ac Bold" panose="020B0600000101010101" pitchFamily="50" charset="-127"/>
              </a:rPr>
              <a:t> </a:t>
            </a:r>
            <a:r>
              <a:rPr lang="en-US" altLang="ko-KR" sz="1800" dirty="0">
                <a:solidFill>
                  <a:schemeClr val="bg1"/>
                </a:solidFill>
                <a:latin typeface="Consolas" panose="020B0609020204030204" pitchFamily="49" charset="0"/>
                <a:ea typeface="나눔스퀘어_ac Bold" panose="020B0600000101010101" pitchFamily="50" charset="-127"/>
              </a:rPr>
              <a:t>Windows</a:t>
            </a:r>
            <a:r>
              <a:rPr lang="ko-KR" altLang="en-US" sz="1800" dirty="0">
                <a:solidFill>
                  <a:schemeClr val="bg1"/>
                </a:solidFill>
                <a:latin typeface="Consolas" panose="020B0609020204030204" pitchFamily="49" charset="0"/>
                <a:ea typeface="나눔스퀘어_ac Bold" panose="020B0600000101010101" pitchFamily="50" charset="-127"/>
              </a:rPr>
              <a:t> </a:t>
            </a:r>
            <a:r>
              <a:rPr lang="en-US" altLang="ko-KR" sz="1800" dirty="0">
                <a:solidFill>
                  <a:schemeClr val="bg1"/>
                </a:solidFill>
                <a:latin typeface="Consolas" panose="020B0609020204030204" pitchFamily="49" charset="0"/>
                <a:ea typeface="나눔스퀘어_ac Bold" panose="020B0600000101010101" pitchFamily="50" charset="-127"/>
              </a:rPr>
              <a:t>[Version</a:t>
            </a:r>
            <a:r>
              <a:rPr lang="ko-KR" altLang="en-US" sz="1800" dirty="0">
                <a:solidFill>
                  <a:schemeClr val="bg1"/>
                </a:solidFill>
                <a:latin typeface="Consolas" panose="020B0609020204030204" pitchFamily="49" charset="0"/>
                <a:ea typeface="나눔스퀘어_ac Bold" panose="020B0600000101010101" pitchFamily="50" charset="-127"/>
              </a:rPr>
              <a:t> </a:t>
            </a:r>
            <a:r>
              <a:rPr lang="en-US" altLang="ko-KR" sz="1800" dirty="0">
                <a:solidFill>
                  <a:schemeClr val="bg1"/>
                </a:solidFill>
                <a:latin typeface="Consolas" panose="020B0609020204030204" pitchFamily="49" charset="0"/>
                <a:ea typeface="나눔스퀘어_ac Bold" panose="020B0600000101010101" pitchFamily="50" charset="-127"/>
              </a:rPr>
              <a:t>6.3.9600]</a:t>
            </a:r>
          </a:p>
          <a:p>
            <a:r>
              <a:rPr lang="en-US" altLang="ko-KR" sz="1800" dirty="0">
                <a:solidFill>
                  <a:schemeClr val="bg1"/>
                </a:solidFill>
                <a:latin typeface="Consolas" panose="020B0609020204030204" pitchFamily="49" charset="0"/>
                <a:ea typeface="나눔스퀘어_ac Bold" panose="020B0600000101010101" pitchFamily="50" charset="-127"/>
              </a:rPr>
              <a:t>(c) 2013 Microsoft Corporation. All rights reserved.</a:t>
            </a:r>
          </a:p>
          <a:p>
            <a:endParaRPr lang="en-US" altLang="ko-KR" sz="1800" dirty="0">
              <a:solidFill>
                <a:schemeClr val="bg1"/>
              </a:solidFill>
              <a:latin typeface="Consolas" panose="020B0609020204030204" pitchFamily="49" charset="0"/>
              <a:ea typeface="나눔스퀘어_ac Bold" panose="020B0600000101010101" pitchFamily="50" charset="-127"/>
            </a:endParaRPr>
          </a:p>
          <a:p>
            <a:r>
              <a:rPr lang="en-US" altLang="ko-KR" sz="1800" dirty="0">
                <a:solidFill>
                  <a:schemeClr val="bg1"/>
                </a:solidFill>
                <a:latin typeface="Consolas" panose="020B0609020204030204" pitchFamily="49" charset="0"/>
                <a:ea typeface="나눔스퀘어_ac Bold" panose="020B0600000101010101" pitchFamily="50" charset="-127"/>
              </a:rPr>
              <a:t>C:\Users\Administrator&gt;mysql –u root –p</a:t>
            </a:r>
          </a:p>
          <a:p>
            <a:r>
              <a:rPr lang="en-US" altLang="ko-KR" sz="1800" dirty="0">
                <a:solidFill>
                  <a:schemeClr val="bg1"/>
                </a:solidFill>
                <a:latin typeface="Consolas" panose="020B0609020204030204" pitchFamily="49" charset="0"/>
                <a:ea typeface="나눔스퀘어_ac Bold" panose="020B0600000101010101" pitchFamily="50" charset="-127"/>
              </a:rPr>
              <a:t>Enter password: ****</a:t>
            </a:r>
          </a:p>
          <a:p>
            <a:r>
              <a:rPr lang="en-US" altLang="ko-KR" sz="1800" dirty="0">
                <a:solidFill>
                  <a:schemeClr val="bg1"/>
                </a:solidFill>
                <a:latin typeface="Consolas" panose="020B0609020204030204" pitchFamily="49" charset="0"/>
                <a:ea typeface="나눔스퀘어_ac Bold" panose="020B0600000101010101" pitchFamily="50" charset="-127"/>
              </a:rPr>
              <a:t>…</a:t>
            </a:r>
          </a:p>
          <a:p>
            <a:r>
              <a:rPr lang="en-US" altLang="ko-KR" sz="1800" dirty="0">
                <a:solidFill>
                  <a:schemeClr val="bg1"/>
                </a:solidFill>
                <a:latin typeface="Consolas" panose="020B0609020204030204" pitchFamily="49" charset="0"/>
                <a:ea typeface="나눔스퀘어_ac Bold" panose="020B0600000101010101" pitchFamily="50" charset="-127"/>
              </a:rPr>
              <a:t>MariaDB [(none)]&gt; CREATE DATABASE </a:t>
            </a:r>
            <a:r>
              <a:rPr lang="en-US" altLang="ko-KR" sz="1800" dirty="0" err="1">
                <a:solidFill>
                  <a:schemeClr val="bg1"/>
                </a:solidFill>
                <a:latin typeface="Consolas" panose="020B0609020204030204" pitchFamily="49" charset="0"/>
                <a:ea typeface="나눔스퀘어_ac Bold" panose="020B0600000101010101" pitchFamily="50" charset="-127"/>
              </a:rPr>
              <a:t>xe</a:t>
            </a:r>
            <a:r>
              <a:rPr lang="en-US" altLang="ko-KR" sz="1800" dirty="0">
                <a:solidFill>
                  <a:schemeClr val="bg1"/>
                </a:solidFill>
                <a:latin typeface="Consolas" panose="020B0609020204030204" pitchFamily="49" charset="0"/>
                <a:ea typeface="나눔스퀘어_ac Bold" panose="020B0600000101010101" pitchFamily="50" charset="-127"/>
              </a:rPr>
              <a:t>;</a:t>
            </a:r>
          </a:p>
          <a:p>
            <a:r>
              <a:rPr lang="en-US" altLang="ko-KR" sz="1800" dirty="0">
                <a:solidFill>
                  <a:schemeClr val="bg1"/>
                </a:solidFill>
                <a:latin typeface="Consolas" panose="020B0609020204030204" pitchFamily="49" charset="0"/>
                <a:ea typeface="나눔스퀘어_ac Bold" panose="020B0600000101010101" pitchFamily="50" charset="-127"/>
              </a:rPr>
              <a:t>Query OK, 1 row affected (0.002 sec)</a:t>
            </a:r>
          </a:p>
          <a:p>
            <a:endParaRPr lang="en-US" altLang="ko-KR" sz="1800" dirty="0">
              <a:solidFill>
                <a:schemeClr val="bg1"/>
              </a:solidFill>
              <a:latin typeface="Consolas" panose="020B0609020204030204" pitchFamily="49" charset="0"/>
              <a:ea typeface="나눔스퀘어_ac Bold" panose="020B0600000101010101" pitchFamily="50" charset="-127"/>
            </a:endParaRPr>
          </a:p>
          <a:p>
            <a:r>
              <a:rPr lang="en-US" altLang="ko-KR" sz="1800" dirty="0">
                <a:solidFill>
                  <a:schemeClr val="bg1"/>
                </a:solidFill>
                <a:latin typeface="Consolas" panose="020B0609020204030204" pitchFamily="49" charset="0"/>
                <a:ea typeface="나눔스퀘어_ac Bold" panose="020B0600000101010101" pitchFamily="50" charset="-127"/>
              </a:rPr>
              <a:t>MariaDB [(none)]&gt;</a:t>
            </a:r>
          </a:p>
        </p:txBody>
      </p:sp>
      <p:cxnSp>
        <p:nvCxnSpPr>
          <p:cNvPr id="15" name="직선 연결선 14">
            <a:extLst>
              <a:ext uri="{FF2B5EF4-FFF2-40B4-BE49-F238E27FC236}">
                <a16:creationId xmlns:a16="http://schemas.microsoft.com/office/drawing/2014/main" id="{EAB54A5C-507D-4ECE-A115-89C819D2D333}"/>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5" name="텍스트 개체 틀 5">
            <a:extLst>
              <a:ext uri="{FF2B5EF4-FFF2-40B4-BE49-F238E27FC236}">
                <a16:creationId xmlns:a16="http://schemas.microsoft.com/office/drawing/2014/main" id="{980BFB5B-6148-4ACD-B8CB-C8A0207C0760}"/>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sp>
        <p:nvSpPr>
          <p:cNvPr id="6" name="직사각형 5">
            <a:extLst>
              <a:ext uri="{FF2B5EF4-FFF2-40B4-BE49-F238E27FC236}">
                <a16:creationId xmlns:a16="http://schemas.microsoft.com/office/drawing/2014/main" id="{D3E1DB80-7796-4143-97CC-07D534273D17}"/>
              </a:ext>
            </a:extLst>
          </p:cNvPr>
          <p:cNvSpPr/>
          <p:nvPr/>
        </p:nvSpPr>
        <p:spPr>
          <a:xfrm>
            <a:off x="486668" y="3284187"/>
            <a:ext cx="5243572" cy="32861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A633FEC0-4EB0-49F4-B134-AB1C9875424A}"/>
              </a:ext>
            </a:extLst>
          </p:cNvPr>
          <p:cNvSpPr/>
          <p:nvPr/>
        </p:nvSpPr>
        <p:spPr>
          <a:xfrm>
            <a:off x="486668" y="4295458"/>
            <a:ext cx="4725412" cy="32861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438865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93" r="93"/>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pPr marL="457200" indent="-457200">
              <a:buFont typeface="+mj-lt"/>
              <a:buAutoNum type="arabicPeriod"/>
            </a:pPr>
            <a:r>
              <a:rPr lang="en-US" altLang="ko-KR" sz="2000" b="1" dirty="0">
                <a:latin typeface="나눔스퀘어_ac Bold" panose="020B0600000101010101" pitchFamily="50" charset="-127"/>
                <a:ea typeface="나눔스퀘어_ac Bold" panose="020B0600000101010101" pitchFamily="50" charset="-127"/>
              </a:rPr>
              <a:t>DB </a:t>
            </a:r>
            <a:r>
              <a:rPr lang="ko-KR" altLang="en-US" sz="2000" b="1" dirty="0">
                <a:latin typeface="나눔스퀘어_ac Bold" panose="020B0600000101010101" pitchFamily="50" charset="-127"/>
                <a:ea typeface="나눔스퀘어_ac Bold" panose="020B0600000101010101" pitchFamily="50" charset="-127"/>
              </a:rPr>
              <a:t>아이디 </a:t>
            </a:r>
            <a:r>
              <a:rPr lang="en-US" altLang="ko-KR" sz="2000" b="1" dirty="0">
                <a:latin typeface="나눔스퀘어_ac Bold" panose="020B0600000101010101" pitchFamily="50" charset="-127"/>
                <a:ea typeface="나눔스퀘어_ac Bold" panose="020B0600000101010101" pitchFamily="50" charset="-127"/>
              </a:rPr>
              <a:t>: root</a:t>
            </a:r>
          </a:p>
          <a:p>
            <a:pPr marL="457200" indent="-457200">
              <a:buFont typeface="+mj-lt"/>
              <a:buAutoNum type="arabicPeriod"/>
            </a:pPr>
            <a:r>
              <a:rPr lang="en-US" altLang="ko-KR" sz="2000" b="1" dirty="0">
                <a:latin typeface="나눔스퀘어_ac Bold" panose="020B0600000101010101" pitchFamily="50" charset="-127"/>
                <a:ea typeface="나눔스퀘어_ac Bold" panose="020B0600000101010101" pitchFamily="50" charset="-127"/>
              </a:rPr>
              <a:t>DB </a:t>
            </a:r>
            <a:r>
              <a:rPr lang="ko-KR" altLang="en-US" sz="2000" b="1" dirty="0">
                <a:latin typeface="나눔스퀘어_ac Bold" panose="020B0600000101010101" pitchFamily="50" charset="-127"/>
                <a:ea typeface="나눔스퀘어_ac Bold" panose="020B0600000101010101" pitchFamily="50" charset="-127"/>
              </a:rPr>
              <a:t>비밀번호 </a:t>
            </a:r>
            <a:r>
              <a:rPr lang="en-US" altLang="ko-KR" sz="2000" b="1" dirty="0">
                <a:latin typeface="나눔스퀘어_ac Bold" panose="020B0600000101010101" pitchFamily="50" charset="-127"/>
                <a:ea typeface="나눔스퀘어_ac Bold" panose="020B0600000101010101" pitchFamily="50" charset="-127"/>
              </a:rPr>
              <a:t>: </a:t>
            </a:r>
            <a:r>
              <a:rPr lang="en-US" altLang="ko-KR" sz="2000" b="1" dirty="0" err="1">
                <a:latin typeface="나눔스퀘어_ac Bold" panose="020B0600000101010101" pitchFamily="50" charset="-127"/>
                <a:ea typeface="나눔스퀘어_ac Bold" panose="020B0600000101010101" pitchFamily="50" charset="-127"/>
              </a:rPr>
              <a:t>toor</a:t>
            </a:r>
            <a:endParaRPr lang="en-US" altLang="ko-KR" sz="2000" b="1" dirty="0">
              <a:latin typeface="나눔스퀘어_ac Bold" panose="020B0600000101010101" pitchFamily="50" charset="-127"/>
              <a:ea typeface="나눔스퀘어_ac Bold" panose="020B0600000101010101" pitchFamily="50" charset="-127"/>
            </a:endParaRPr>
          </a:p>
          <a:p>
            <a:pPr marL="457200" indent="-457200">
              <a:buFont typeface="+mj-lt"/>
              <a:buAutoNum type="arabicPeriod"/>
            </a:pPr>
            <a:r>
              <a:rPr lang="en-US" altLang="ko-KR" sz="2000" b="1" dirty="0">
                <a:latin typeface="나눔스퀘어_ac Bold" panose="020B0600000101010101" pitchFamily="50" charset="-127"/>
                <a:ea typeface="나눔스퀘어_ac Bold" panose="020B0600000101010101" pitchFamily="50" charset="-127"/>
              </a:rPr>
              <a:t>DB </a:t>
            </a:r>
            <a:r>
              <a:rPr lang="ko-KR" altLang="en-US" sz="2000" b="1" dirty="0">
                <a:latin typeface="나눔스퀘어_ac Bold" panose="020B0600000101010101" pitchFamily="50" charset="-127"/>
                <a:ea typeface="나눔스퀘어_ac Bold" panose="020B0600000101010101" pitchFamily="50" charset="-127"/>
              </a:rPr>
              <a:t>이름 </a:t>
            </a:r>
            <a:r>
              <a:rPr lang="en-US" altLang="ko-KR" sz="2000" b="1" dirty="0">
                <a:latin typeface="나눔스퀘어_ac Bold" panose="020B0600000101010101" pitchFamily="50" charset="-127"/>
                <a:ea typeface="나눔스퀘어_ac Bold" panose="020B0600000101010101" pitchFamily="50" charset="-127"/>
              </a:rPr>
              <a:t>: </a:t>
            </a:r>
            <a:r>
              <a:rPr lang="en-US" altLang="ko-KR" sz="2000" b="1" dirty="0" err="1">
                <a:latin typeface="나눔스퀘어_ac Bold" panose="020B0600000101010101" pitchFamily="50" charset="-127"/>
                <a:ea typeface="나눔스퀘어_ac Bold" panose="020B0600000101010101" pitchFamily="50" charset="-127"/>
              </a:rPr>
              <a:t>xe</a:t>
            </a:r>
            <a:r>
              <a:rPr lang="en-US" altLang="ko-KR" sz="2000" b="1" dirty="0">
                <a:latin typeface="나눔스퀘어_ac Bold" panose="020B0600000101010101" pitchFamily="50" charset="-127"/>
                <a:ea typeface="나눔스퀘어_ac Bold" panose="020B0600000101010101" pitchFamily="50" charset="-127"/>
              </a:rPr>
              <a:t> </a:t>
            </a:r>
          </a:p>
        </p:txBody>
      </p:sp>
      <p:sp>
        <p:nvSpPr>
          <p:cNvPr id="6" name="직사각형 5">
            <a:extLst>
              <a:ext uri="{FF2B5EF4-FFF2-40B4-BE49-F238E27FC236}">
                <a16:creationId xmlns:a16="http://schemas.microsoft.com/office/drawing/2014/main" id="{08644A4F-B59F-44CC-B42F-A0C20ED33268}"/>
              </a:ext>
            </a:extLst>
          </p:cNvPr>
          <p:cNvSpPr/>
          <p:nvPr/>
        </p:nvSpPr>
        <p:spPr>
          <a:xfrm>
            <a:off x="2432050" y="3111467"/>
            <a:ext cx="2880730" cy="127533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8139600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678" b="2678"/>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08644A4F-B59F-44CC-B42F-A0C20ED33268}"/>
              </a:ext>
            </a:extLst>
          </p:cNvPr>
          <p:cNvSpPr/>
          <p:nvPr/>
        </p:nvSpPr>
        <p:spPr>
          <a:xfrm>
            <a:off x="5288280" y="4747260"/>
            <a:ext cx="457200" cy="2057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244203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859" b="2859"/>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08644A4F-B59F-44CC-B42F-A0C20ED33268}"/>
              </a:ext>
            </a:extLst>
          </p:cNvPr>
          <p:cNvSpPr/>
          <p:nvPr/>
        </p:nvSpPr>
        <p:spPr>
          <a:xfrm>
            <a:off x="2971799" y="3432809"/>
            <a:ext cx="2271714" cy="215360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1B529274-F573-4DBC-BBAF-52550406FBF5}"/>
              </a:ext>
            </a:extLst>
          </p:cNvPr>
          <p:cNvSpPr/>
          <p:nvPr/>
        </p:nvSpPr>
        <p:spPr>
          <a:xfrm>
            <a:off x="3691890" y="3581400"/>
            <a:ext cx="1169670" cy="140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900" dirty="0">
                <a:solidFill>
                  <a:schemeClr val="tx1"/>
                </a:solidFill>
              </a:rPr>
              <a:t>~~~@~~~.com</a:t>
            </a:r>
            <a:endParaRPr lang="ko-KR" altLang="en-US" sz="900" dirty="0">
              <a:solidFill>
                <a:schemeClr val="tx1"/>
              </a:solidFill>
            </a:endParaRPr>
          </a:p>
        </p:txBody>
      </p:sp>
    </p:spTree>
    <p:extLst>
      <p:ext uri="{BB962C8B-B14F-4D97-AF65-F5344CB8AC3E}">
        <p14:creationId xmlns:p14="http://schemas.microsoft.com/office/powerpoint/2010/main" val="20061342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3153" b="3153"/>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08644A4F-B59F-44CC-B42F-A0C20ED33268}"/>
              </a:ext>
            </a:extLst>
          </p:cNvPr>
          <p:cNvSpPr/>
          <p:nvPr/>
        </p:nvSpPr>
        <p:spPr>
          <a:xfrm>
            <a:off x="571498" y="5229225"/>
            <a:ext cx="800102" cy="3067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912936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설치</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613" b="2613"/>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08644A4F-B59F-44CC-B42F-A0C20ED33268}"/>
              </a:ext>
            </a:extLst>
          </p:cNvPr>
          <p:cNvSpPr/>
          <p:nvPr/>
        </p:nvSpPr>
        <p:spPr>
          <a:xfrm>
            <a:off x="4906010" y="4992684"/>
            <a:ext cx="1362710" cy="1787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직사각형 3">
            <a:extLst>
              <a:ext uri="{FF2B5EF4-FFF2-40B4-BE49-F238E27FC236}">
                <a16:creationId xmlns:a16="http://schemas.microsoft.com/office/drawing/2014/main" id="{8EA2DB04-689B-4DEB-BDB2-71BAED49CD5E}"/>
              </a:ext>
            </a:extLst>
          </p:cNvPr>
          <p:cNvSpPr/>
          <p:nvPr/>
        </p:nvSpPr>
        <p:spPr>
          <a:xfrm>
            <a:off x="6004560" y="5790662"/>
            <a:ext cx="264160" cy="17875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692502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메뉴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842" b="842"/>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endParaRPr lang="en-US" altLang="ko-KR" sz="2000" b="1" dirty="0">
              <a:latin typeface="나눔스퀘어_ac Bold" panose="020B0600000101010101" pitchFamily="50" charset="-127"/>
              <a:ea typeface="나눔스퀘어_ac Bold" panose="020B0600000101010101" pitchFamily="50" charset="-127"/>
            </a:endParaRPr>
          </a:p>
        </p:txBody>
      </p:sp>
      <p:sp>
        <p:nvSpPr>
          <p:cNvPr id="6" name="직사각형 5">
            <a:extLst>
              <a:ext uri="{FF2B5EF4-FFF2-40B4-BE49-F238E27FC236}">
                <a16:creationId xmlns:a16="http://schemas.microsoft.com/office/drawing/2014/main" id="{08644A4F-B59F-44CC-B42F-A0C20ED33268}"/>
              </a:ext>
            </a:extLst>
          </p:cNvPr>
          <p:cNvSpPr/>
          <p:nvPr/>
        </p:nvSpPr>
        <p:spPr>
          <a:xfrm>
            <a:off x="588010" y="3143564"/>
            <a:ext cx="824230" cy="1482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직사각형 6">
            <a:extLst>
              <a:ext uri="{FF2B5EF4-FFF2-40B4-BE49-F238E27FC236}">
                <a16:creationId xmlns:a16="http://schemas.microsoft.com/office/drawing/2014/main" id="{2D03DB0D-09E5-4D25-8DD8-B61042BC3BCC}"/>
              </a:ext>
            </a:extLst>
          </p:cNvPr>
          <p:cNvSpPr/>
          <p:nvPr/>
        </p:nvSpPr>
        <p:spPr>
          <a:xfrm>
            <a:off x="1918970" y="3312160"/>
            <a:ext cx="610870" cy="132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C945E90A-E5DC-4FD3-A33C-DBD867819F12}"/>
              </a:ext>
            </a:extLst>
          </p:cNvPr>
          <p:cNvSpPr/>
          <p:nvPr/>
        </p:nvSpPr>
        <p:spPr>
          <a:xfrm>
            <a:off x="3603306" y="3286760"/>
            <a:ext cx="1222693" cy="1574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F98C4CD-8340-4DB3-BD9A-91E9843211DE}"/>
              </a:ext>
            </a:extLst>
          </p:cNvPr>
          <p:cNvSpPr/>
          <p:nvPr/>
        </p:nvSpPr>
        <p:spPr>
          <a:xfrm>
            <a:off x="5048724" y="3444240"/>
            <a:ext cx="1222693" cy="1574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03C7971-6936-4ABE-8239-A4691B40CFCA}"/>
              </a:ext>
            </a:extLst>
          </p:cNvPr>
          <p:cNvSpPr txBox="1"/>
          <p:nvPr/>
        </p:nvSpPr>
        <p:spPr>
          <a:xfrm>
            <a:off x="391482" y="2656823"/>
            <a:ext cx="393056" cy="369332"/>
          </a:xfrm>
          <a:prstGeom prst="rect">
            <a:avLst/>
          </a:prstGeom>
          <a:noFill/>
        </p:spPr>
        <p:txBody>
          <a:bodyPr wrap="none" rtlCol="0">
            <a:spAutoFit/>
          </a:bodyPr>
          <a:lstStyle/>
          <a:p>
            <a:r>
              <a:rPr lang="en-US" altLang="ko-KR" dirty="0">
                <a:solidFill>
                  <a:srgbClr val="C00000"/>
                </a:solidFill>
                <a:latin typeface="나눔스퀘어_ac Bold" panose="020B0600000101010101" pitchFamily="50" charset="-127"/>
                <a:ea typeface="나눔스퀘어_ac Bold" panose="020B0600000101010101" pitchFamily="50" charset="-127"/>
              </a:rPr>
              <a:t>1.</a:t>
            </a:r>
            <a:endParaRPr lang="ko-KR" altLang="en-US" dirty="0">
              <a:solidFill>
                <a:srgbClr val="C00000"/>
              </a:solidFill>
              <a:latin typeface="나눔스퀘어_ac Bold" panose="020B0600000101010101" pitchFamily="50" charset="-127"/>
              <a:ea typeface="나눔스퀘어_ac Bold" panose="020B0600000101010101" pitchFamily="50" charset="-127"/>
            </a:endParaRPr>
          </a:p>
        </p:txBody>
      </p:sp>
      <p:sp>
        <p:nvSpPr>
          <p:cNvPr id="17" name="TextBox 16">
            <a:extLst>
              <a:ext uri="{FF2B5EF4-FFF2-40B4-BE49-F238E27FC236}">
                <a16:creationId xmlns:a16="http://schemas.microsoft.com/office/drawing/2014/main" id="{F58A61EA-7E60-4889-8710-95572EA1E540}"/>
              </a:ext>
            </a:extLst>
          </p:cNvPr>
          <p:cNvSpPr txBox="1"/>
          <p:nvPr/>
        </p:nvSpPr>
        <p:spPr>
          <a:xfrm>
            <a:off x="1798647" y="2941303"/>
            <a:ext cx="393056" cy="369332"/>
          </a:xfrm>
          <a:prstGeom prst="rect">
            <a:avLst/>
          </a:prstGeom>
          <a:noFill/>
        </p:spPr>
        <p:txBody>
          <a:bodyPr wrap="none" rtlCol="0">
            <a:spAutoFit/>
          </a:bodyPr>
          <a:lstStyle/>
          <a:p>
            <a:r>
              <a:rPr lang="en-US" altLang="ko-KR" dirty="0">
                <a:solidFill>
                  <a:srgbClr val="C00000"/>
                </a:solidFill>
                <a:latin typeface="나눔스퀘어_ac Bold" panose="020B0600000101010101" pitchFamily="50" charset="-127"/>
                <a:ea typeface="나눔스퀘어_ac Bold" panose="020B0600000101010101" pitchFamily="50" charset="-127"/>
              </a:rPr>
              <a:t>2.</a:t>
            </a:r>
            <a:endParaRPr lang="ko-KR" altLang="en-US" dirty="0">
              <a:solidFill>
                <a:srgbClr val="C00000"/>
              </a:solidFill>
              <a:latin typeface="나눔스퀘어_ac Bold" panose="020B0600000101010101" pitchFamily="50" charset="-127"/>
              <a:ea typeface="나눔스퀘어_ac Bold" panose="020B0600000101010101" pitchFamily="50" charset="-127"/>
            </a:endParaRPr>
          </a:p>
        </p:txBody>
      </p:sp>
      <p:sp>
        <p:nvSpPr>
          <p:cNvPr id="19" name="TextBox 18">
            <a:extLst>
              <a:ext uri="{FF2B5EF4-FFF2-40B4-BE49-F238E27FC236}">
                <a16:creationId xmlns:a16="http://schemas.microsoft.com/office/drawing/2014/main" id="{DE0F0C60-2096-42C8-834C-2A87567CB154}"/>
              </a:ext>
            </a:extLst>
          </p:cNvPr>
          <p:cNvSpPr txBox="1"/>
          <p:nvPr/>
        </p:nvSpPr>
        <p:spPr>
          <a:xfrm>
            <a:off x="3507279" y="2958898"/>
            <a:ext cx="393056" cy="369332"/>
          </a:xfrm>
          <a:prstGeom prst="rect">
            <a:avLst/>
          </a:prstGeom>
          <a:noFill/>
        </p:spPr>
        <p:txBody>
          <a:bodyPr wrap="none" rtlCol="0">
            <a:spAutoFit/>
          </a:bodyPr>
          <a:lstStyle/>
          <a:p>
            <a:r>
              <a:rPr lang="en-US" altLang="ko-KR" dirty="0">
                <a:solidFill>
                  <a:srgbClr val="C00000"/>
                </a:solidFill>
                <a:latin typeface="나눔스퀘어_ac Bold" panose="020B0600000101010101" pitchFamily="50" charset="-127"/>
                <a:ea typeface="나눔스퀘어_ac Bold" panose="020B0600000101010101" pitchFamily="50" charset="-127"/>
              </a:rPr>
              <a:t>3.</a:t>
            </a:r>
            <a:endParaRPr lang="ko-KR" altLang="en-US" dirty="0">
              <a:solidFill>
                <a:srgbClr val="C00000"/>
              </a:solidFill>
              <a:latin typeface="나눔스퀘어_ac Bold" panose="020B0600000101010101" pitchFamily="50" charset="-127"/>
              <a:ea typeface="나눔스퀘어_ac Bold" panose="020B0600000101010101" pitchFamily="50" charset="-127"/>
            </a:endParaRPr>
          </a:p>
        </p:txBody>
      </p:sp>
      <p:sp>
        <p:nvSpPr>
          <p:cNvPr id="23" name="TextBox 22">
            <a:extLst>
              <a:ext uri="{FF2B5EF4-FFF2-40B4-BE49-F238E27FC236}">
                <a16:creationId xmlns:a16="http://schemas.microsoft.com/office/drawing/2014/main" id="{4800CCD5-A001-4579-9AE6-9315C9639298}"/>
              </a:ext>
            </a:extLst>
          </p:cNvPr>
          <p:cNvSpPr txBox="1"/>
          <p:nvPr/>
        </p:nvSpPr>
        <p:spPr>
          <a:xfrm>
            <a:off x="4973801" y="3101340"/>
            <a:ext cx="393056" cy="369332"/>
          </a:xfrm>
          <a:prstGeom prst="rect">
            <a:avLst/>
          </a:prstGeom>
          <a:noFill/>
        </p:spPr>
        <p:txBody>
          <a:bodyPr wrap="none" rtlCol="0">
            <a:spAutoFit/>
          </a:bodyPr>
          <a:lstStyle/>
          <a:p>
            <a:r>
              <a:rPr lang="en-US" altLang="ko-KR" dirty="0">
                <a:solidFill>
                  <a:srgbClr val="C00000"/>
                </a:solidFill>
                <a:latin typeface="나눔스퀘어_ac Bold" panose="020B0600000101010101" pitchFamily="50" charset="-127"/>
                <a:ea typeface="나눔스퀘어_ac Bold" panose="020B0600000101010101" pitchFamily="50" charset="-127"/>
              </a:rPr>
              <a:t>4.</a:t>
            </a:r>
            <a:endParaRPr lang="ko-KR" altLang="en-US" dirty="0">
              <a:solidFill>
                <a:srgbClr val="C00000"/>
              </a:solidFill>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683620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메뉴 추가</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3372" r="3372"/>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메뉴 이름 및 메뉴 </a:t>
            </a:r>
            <a:r>
              <a:rPr lang="en-US" altLang="ko-KR" sz="2000" b="1" dirty="0">
                <a:latin typeface="나눔스퀘어_ac Bold" panose="020B0600000101010101" pitchFamily="50" charset="-127"/>
                <a:ea typeface="나눔스퀘어_ac Bold" panose="020B0600000101010101" pitchFamily="50" charset="-127"/>
              </a:rPr>
              <a:t>ID </a:t>
            </a:r>
            <a:r>
              <a:rPr lang="ko-KR" altLang="en-US" sz="2000" b="1" dirty="0">
                <a:latin typeface="나눔스퀘어_ac Bold" panose="020B0600000101010101" pitchFamily="50" charset="-127"/>
                <a:ea typeface="나눔스퀘어_ac Bold" panose="020B0600000101010101" pitchFamily="50" charset="-127"/>
              </a:rPr>
              <a:t>지정</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9" name="직사각형 8">
            <a:extLst>
              <a:ext uri="{FF2B5EF4-FFF2-40B4-BE49-F238E27FC236}">
                <a16:creationId xmlns:a16="http://schemas.microsoft.com/office/drawing/2014/main" id="{0F98C4CD-8340-4DB3-BD9A-91E9843211DE}"/>
              </a:ext>
            </a:extLst>
          </p:cNvPr>
          <p:cNvSpPr/>
          <p:nvPr/>
        </p:nvSpPr>
        <p:spPr>
          <a:xfrm>
            <a:off x="4986338" y="3100387"/>
            <a:ext cx="1387821" cy="11001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4025577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첨부 파일 용량 제한</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787" b="2787"/>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기본 첨부 파일 업로드 용량은 최대 </a:t>
            </a:r>
            <a:r>
              <a:rPr lang="en-US" altLang="ko-KR" sz="2000" b="1" dirty="0">
                <a:latin typeface="나눔스퀘어_ac Bold" panose="020B0600000101010101" pitchFamily="50" charset="-127"/>
                <a:ea typeface="나눔스퀘어_ac Bold" panose="020B0600000101010101" pitchFamily="50" charset="-127"/>
              </a:rPr>
              <a:t>2MB</a:t>
            </a:r>
            <a:r>
              <a:rPr lang="ko-KR" altLang="en-US" sz="2000" b="1" dirty="0">
                <a:latin typeface="나눔스퀘어_ac Bold" panose="020B0600000101010101" pitchFamily="50" charset="-127"/>
                <a:ea typeface="나눔스퀘어_ac Bold" panose="020B0600000101010101" pitchFamily="50" charset="-127"/>
              </a:rPr>
              <a:t>로 지정되어 있음</a:t>
            </a:r>
            <a:endParaRPr lang="en-US" altLang="ko-KR" sz="2000" b="1" dirty="0">
              <a:latin typeface="나눔스퀘어_ac Bold" panose="020B0600000101010101" pitchFamily="50" charset="-127"/>
              <a:ea typeface="나눔스퀘어_ac Bold" panose="020B0600000101010101" pitchFamily="50" charset="-127"/>
            </a:endParaRPr>
          </a:p>
        </p:txBody>
      </p:sp>
      <p:pic>
        <p:nvPicPr>
          <p:cNvPr id="4" name="그림 3">
            <a:extLst>
              <a:ext uri="{FF2B5EF4-FFF2-40B4-BE49-F238E27FC236}">
                <a16:creationId xmlns:a16="http://schemas.microsoft.com/office/drawing/2014/main" id="{8B914739-44A5-40F8-9D8A-ABD4107FEC9B}"/>
              </a:ext>
            </a:extLst>
          </p:cNvPr>
          <p:cNvPicPr>
            <a:picLocks noChangeAspect="1"/>
          </p:cNvPicPr>
          <p:nvPr/>
        </p:nvPicPr>
        <p:blipFill>
          <a:blip r:embed="rId4"/>
          <a:stretch>
            <a:fillRect/>
          </a:stretch>
        </p:blipFill>
        <p:spPr>
          <a:xfrm>
            <a:off x="1345565" y="5070684"/>
            <a:ext cx="1722755" cy="185526"/>
          </a:xfrm>
          <a:prstGeom prst="rect">
            <a:avLst/>
          </a:prstGeom>
        </p:spPr>
      </p:pic>
      <p:sp>
        <p:nvSpPr>
          <p:cNvPr id="6" name="직사각형 5">
            <a:extLst>
              <a:ext uri="{FF2B5EF4-FFF2-40B4-BE49-F238E27FC236}">
                <a16:creationId xmlns:a16="http://schemas.microsoft.com/office/drawing/2014/main" id="{C91437F6-4D9F-4E3C-9A6C-4B9DFD0A688E}"/>
              </a:ext>
            </a:extLst>
          </p:cNvPr>
          <p:cNvSpPr/>
          <p:nvPr/>
        </p:nvSpPr>
        <p:spPr>
          <a:xfrm>
            <a:off x="3068320" y="5039360"/>
            <a:ext cx="142240" cy="22352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직사각형 8">
            <a:extLst>
              <a:ext uri="{FF2B5EF4-FFF2-40B4-BE49-F238E27FC236}">
                <a16:creationId xmlns:a16="http://schemas.microsoft.com/office/drawing/2014/main" id="{0F98C4CD-8340-4DB3-BD9A-91E9843211DE}"/>
              </a:ext>
            </a:extLst>
          </p:cNvPr>
          <p:cNvSpPr/>
          <p:nvPr/>
        </p:nvSpPr>
        <p:spPr>
          <a:xfrm>
            <a:off x="1345565" y="5027611"/>
            <a:ext cx="1722755" cy="2590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346803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첨부 파일 용량 제한</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254" b="1254"/>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C:\PHP\php.ini </a:t>
            </a:r>
            <a:r>
              <a:rPr lang="ko-KR" altLang="en-US" sz="2000" b="1" dirty="0">
                <a:latin typeface="나눔스퀘어_ac Bold" panose="020B0600000101010101" pitchFamily="50" charset="-127"/>
                <a:ea typeface="나눔스퀘어_ac Bold" panose="020B0600000101010101" pitchFamily="50" charset="-127"/>
              </a:rPr>
              <a:t>파일에서 여러 파일을 한번에 업로드 할 때 모든 파일의 용량 합계 최대치를 지정하는 </a:t>
            </a:r>
            <a:r>
              <a:rPr lang="en-US" altLang="ko-KR" sz="2000" b="1" dirty="0" err="1">
                <a:solidFill>
                  <a:srgbClr val="C00000"/>
                </a:solidFill>
                <a:latin typeface="나눔스퀘어_ac Bold" panose="020B0600000101010101" pitchFamily="50" charset="-127"/>
                <a:ea typeface="나눔스퀘어_ac Bold" panose="020B0600000101010101" pitchFamily="50" charset="-127"/>
              </a:rPr>
              <a:t>upload_max_filesize</a:t>
            </a:r>
            <a:r>
              <a:rPr lang="ko-KR" altLang="en-US" sz="2000" b="1" dirty="0">
                <a:latin typeface="나눔스퀘어_ac Bold" panose="020B0600000101010101" pitchFamily="50" charset="-127"/>
                <a:ea typeface="나눔스퀘어_ac Bold" panose="020B0600000101010101" pitchFamily="50" charset="-127"/>
              </a:rPr>
              <a:t> 를 </a:t>
            </a:r>
            <a:r>
              <a:rPr lang="en-US" altLang="ko-KR" sz="2000" b="1" dirty="0">
                <a:latin typeface="나눔스퀘어_ac Bold" panose="020B0600000101010101" pitchFamily="50" charset="-127"/>
                <a:ea typeface="나눔스퀘어_ac Bold" panose="020B0600000101010101" pitchFamily="50" charset="-127"/>
              </a:rPr>
              <a:t>1024M </a:t>
            </a:r>
            <a:r>
              <a:rPr lang="ko-KR" altLang="en-US" sz="2000" b="1" dirty="0">
                <a:latin typeface="나눔스퀘어_ac Bold" panose="020B0600000101010101" pitchFamily="50" charset="-127"/>
                <a:ea typeface="나눔스퀘어_ac Bold" panose="020B0600000101010101" pitchFamily="50" charset="-127"/>
              </a:rPr>
              <a:t>로 변경</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9" name="직사각형 8">
            <a:extLst>
              <a:ext uri="{FF2B5EF4-FFF2-40B4-BE49-F238E27FC236}">
                <a16:creationId xmlns:a16="http://schemas.microsoft.com/office/drawing/2014/main" id="{0F98C4CD-8340-4DB3-BD9A-91E9843211DE}"/>
              </a:ext>
            </a:extLst>
          </p:cNvPr>
          <p:cNvSpPr/>
          <p:nvPr/>
        </p:nvSpPr>
        <p:spPr>
          <a:xfrm>
            <a:off x="631189" y="4540883"/>
            <a:ext cx="2026285" cy="24543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776630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12A34401-599B-45B7-85F2-254DBEDFA9A0}"/>
              </a:ext>
            </a:extLst>
          </p:cNvPr>
          <p:cNvSpPr/>
          <p:nvPr/>
        </p:nvSpPr>
        <p:spPr>
          <a:xfrm>
            <a:off x="254004" y="241297"/>
            <a:ext cx="6349993" cy="9397999"/>
          </a:xfrm>
          <a:prstGeom prst="rect">
            <a:avLst/>
          </a:prstGeom>
          <a:solidFill>
            <a:schemeClr val="bg1">
              <a:alpha val="2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endParaRPr>
          </a:p>
        </p:txBody>
      </p:sp>
      <p:sp>
        <p:nvSpPr>
          <p:cNvPr id="25" name="사각형: 둥근 위쪽 모서리 24">
            <a:extLst>
              <a:ext uri="{FF2B5EF4-FFF2-40B4-BE49-F238E27FC236}">
                <a16:creationId xmlns:a16="http://schemas.microsoft.com/office/drawing/2014/main" id="{1898EFCF-EF1C-40AB-BA71-A382CFBBA3B4}"/>
              </a:ext>
            </a:extLst>
          </p:cNvPr>
          <p:cNvSpPr/>
          <p:nvPr/>
        </p:nvSpPr>
        <p:spPr>
          <a:xfrm rot="16200000">
            <a:off x="2724152" y="-57143"/>
            <a:ext cx="2298698" cy="546099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7" name="제목 36">
            <a:extLst>
              <a:ext uri="{FF2B5EF4-FFF2-40B4-BE49-F238E27FC236}">
                <a16:creationId xmlns:a16="http://schemas.microsoft.com/office/drawing/2014/main" id="{9F4B6E55-904B-464D-918A-13440A5DEE5D}"/>
              </a:ext>
            </a:extLst>
          </p:cNvPr>
          <p:cNvSpPr>
            <a:spLocks noGrp="1"/>
          </p:cNvSpPr>
          <p:nvPr>
            <p:ph type="ctrTitle"/>
          </p:nvPr>
        </p:nvSpPr>
        <p:spPr>
          <a:xfrm>
            <a:off x="1533531" y="1996900"/>
            <a:ext cx="4933945" cy="1352903"/>
          </a:xfrm>
        </p:spPr>
        <p:txBody>
          <a:bodyPr anchor="ctr"/>
          <a:lstStyle/>
          <a:p>
            <a:r>
              <a:rPr lang="en-US" altLang="ko-KR" dirty="0">
                <a:solidFill>
                  <a:schemeClr val="bg1"/>
                </a:solidFill>
                <a:latin typeface="DX국민시대" panose="02020600000000000000" pitchFamily="18" charset="-127"/>
                <a:ea typeface="DX국민시대" panose="02020600000000000000" pitchFamily="18" charset="-127"/>
              </a:rPr>
              <a:t>IIS </a:t>
            </a:r>
            <a:r>
              <a:rPr lang="en-US" altLang="ko-KR" sz="2800" dirty="0">
                <a:solidFill>
                  <a:schemeClr val="bg1"/>
                </a:solidFill>
                <a:latin typeface="DX국민시대" panose="02020600000000000000" pitchFamily="18" charset="-127"/>
                <a:ea typeface="DX국민시대" panose="02020600000000000000" pitchFamily="18" charset="-127"/>
              </a:rPr>
              <a:t>Windows Server 2012</a:t>
            </a:r>
            <a:endParaRPr lang="ko-KR" altLang="en-US" dirty="0">
              <a:solidFill>
                <a:schemeClr val="bg1"/>
              </a:solidFill>
              <a:latin typeface="DX국민시대" panose="02020600000000000000" pitchFamily="18" charset="-127"/>
              <a:ea typeface="DX국민시대" panose="02020600000000000000" pitchFamily="18" charset="-127"/>
            </a:endParaRPr>
          </a:p>
        </p:txBody>
      </p:sp>
      <p:sp>
        <p:nvSpPr>
          <p:cNvPr id="38" name="부제목 37">
            <a:extLst>
              <a:ext uri="{FF2B5EF4-FFF2-40B4-BE49-F238E27FC236}">
                <a16:creationId xmlns:a16="http://schemas.microsoft.com/office/drawing/2014/main" id="{F900AFB5-8FB4-429A-A1A5-D8BC883ECC0F}"/>
              </a:ext>
            </a:extLst>
          </p:cNvPr>
          <p:cNvSpPr>
            <a:spLocks noGrp="1"/>
          </p:cNvSpPr>
          <p:nvPr>
            <p:ph type="subTitle" idx="1"/>
          </p:nvPr>
        </p:nvSpPr>
        <p:spPr>
          <a:xfrm>
            <a:off x="1579568" y="4009144"/>
            <a:ext cx="4841870" cy="842224"/>
          </a:xfrm>
        </p:spPr>
        <p:txBody>
          <a:bodyPr/>
          <a:lstStyle/>
          <a:p>
            <a:pPr algn="r"/>
            <a:endParaRPr lang="en-US" altLang="ko-KR"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13800531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첨부 파일 용량 제한</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315" r="1315"/>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C:\PHP\php.ini </a:t>
            </a:r>
            <a:r>
              <a:rPr lang="ko-KR" altLang="en-US" sz="2000" b="1" dirty="0">
                <a:latin typeface="나눔스퀘어_ac Bold" panose="020B0600000101010101" pitchFamily="50" charset="-127"/>
                <a:ea typeface="나눔스퀘어_ac Bold" panose="020B0600000101010101" pitchFamily="50" charset="-127"/>
              </a:rPr>
              <a:t>파일에서 업로드 할 때 파일 한 개의 최대 크기를 정하는 </a:t>
            </a:r>
            <a:r>
              <a:rPr lang="en-US" altLang="ko-KR" sz="2000" b="1" dirty="0" err="1">
                <a:solidFill>
                  <a:srgbClr val="C00000"/>
                </a:solidFill>
                <a:latin typeface="나눔스퀘어_ac Bold" panose="020B0600000101010101" pitchFamily="50" charset="-127"/>
                <a:ea typeface="나눔스퀘어_ac Bold" panose="020B0600000101010101" pitchFamily="50" charset="-127"/>
              </a:rPr>
              <a:t>post_max_size</a:t>
            </a:r>
            <a:r>
              <a:rPr lang="ko-KR" altLang="en-US" sz="2000" b="1" dirty="0">
                <a:latin typeface="나눔스퀘어_ac Bold" panose="020B0600000101010101" pitchFamily="50" charset="-127"/>
                <a:ea typeface="나눔스퀘어_ac Bold" panose="020B0600000101010101" pitchFamily="50" charset="-127"/>
              </a:rPr>
              <a:t> 를 </a:t>
            </a:r>
            <a:r>
              <a:rPr lang="en-US" altLang="ko-KR" sz="2000" b="1" dirty="0">
                <a:latin typeface="나눔스퀘어_ac Bold" panose="020B0600000101010101" pitchFamily="50" charset="-127"/>
                <a:ea typeface="나눔스퀘어_ac Bold" panose="020B0600000101010101" pitchFamily="50" charset="-127"/>
              </a:rPr>
              <a:t>1024M </a:t>
            </a:r>
            <a:r>
              <a:rPr lang="ko-KR" altLang="en-US" sz="2000" b="1" dirty="0">
                <a:latin typeface="나눔스퀘어_ac Bold" panose="020B0600000101010101" pitchFamily="50" charset="-127"/>
                <a:ea typeface="나눔스퀘어_ac Bold" panose="020B0600000101010101" pitchFamily="50" charset="-127"/>
              </a:rPr>
              <a:t>로 변경</a:t>
            </a:r>
            <a:endParaRPr lang="en-US" altLang="ko-KR" sz="2000" b="1" dirty="0">
              <a:latin typeface="나눔스퀘어_ac Bold" panose="020B0600000101010101" pitchFamily="50" charset="-127"/>
              <a:ea typeface="나눔스퀘어_ac Bold" panose="020B0600000101010101" pitchFamily="50" charset="-127"/>
            </a:endParaRPr>
          </a:p>
          <a:p>
            <a:endParaRPr lang="en-US" altLang="ko-KR" sz="2000" b="1" dirty="0">
              <a:latin typeface="나눔스퀘어_ac Bold" panose="020B0600000101010101" pitchFamily="50" charset="-127"/>
              <a:ea typeface="나눔스퀘어_ac Bold" panose="020B0600000101010101" pitchFamily="50" charset="-127"/>
            </a:endParaRPr>
          </a:p>
        </p:txBody>
      </p:sp>
      <p:sp>
        <p:nvSpPr>
          <p:cNvPr id="9" name="직사각형 8">
            <a:extLst>
              <a:ext uri="{FF2B5EF4-FFF2-40B4-BE49-F238E27FC236}">
                <a16:creationId xmlns:a16="http://schemas.microsoft.com/office/drawing/2014/main" id="{0F98C4CD-8340-4DB3-BD9A-91E9843211DE}"/>
              </a:ext>
            </a:extLst>
          </p:cNvPr>
          <p:cNvSpPr/>
          <p:nvPr/>
        </p:nvSpPr>
        <p:spPr>
          <a:xfrm>
            <a:off x="472381" y="4707570"/>
            <a:ext cx="1642170" cy="2454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3568252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첨부 파일 용량 제한</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840" r="1840"/>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IIS </a:t>
            </a:r>
            <a:r>
              <a:rPr lang="ko-KR" altLang="en-US" sz="2000" b="1" dirty="0">
                <a:latin typeface="나눔스퀘어_ac Bold" panose="020B0600000101010101" pitchFamily="50" charset="-127"/>
                <a:ea typeface="나눔스퀘어_ac Bold" panose="020B0600000101010101" pitchFamily="50" charset="-127"/>
              </a:rPr>
              <a:t>에서도 파일 업로드 용량이 기본적으로 최대 </a:t>
            </a:r>
            <a:r>
              <a:rPr lang="en-US" altLang="ko-KR" sz="2000" b="1" dirty="0">
                <a:latin typeface="나눔스퀘어_ac Bold" panose="020B0600000101010101" pitchFamily="50" charset="-127"/>
                <a:ea typeface="나눔스퀘어_ac Bold" panose="020B0600000101010101" pitchFamily="50" charset="-127"/>
              </a:rPr>
              <a:t>300M</a:t>
            </a:r>
            <a:r>
              <a:rPr lang="ko-KR" altLang="en-US" sz="2000" b="1" dirty="0">
                <a:latin typeface="나눔스퀘어_ac Bold" panose="020B0600000101010101" pitchFamily="50" charset="-127"/>
                <a:ea typeface="나눔스퀘어_ac Bold" panose="020B0600000101010101" pitchFamily="50" charset="-127"/>
              </a:rPr>
              <a:t>로 정해져 있기 때문에 </a:t>
            </a:r>
            <a:r>
              <a:rPr lang="en-US" altLang="ko-KR" sz="2000" b="1" dirty="0">
                <a:solidFill>
                  <a:srgbClr val="C00000"/>
                </a:solidFill>
                <a:latin typeface="나눔스퀘어_ac Bold" panose="020B0600000101010101" pitchFamily="50" charset="-127"/>
                <a:ea typeface="나눔스퀘어_ac Bold" panose="020B0600000101010101" pitchFamily="50" charset="-127"/>
              </a:rPr>
              <a:t>IIS </a:t>
            </a:r>
            <a:r>
              <a:rPr lang="ko-KR" altLang="en-US" sz="2000" b="1" dirty="0">
                <a:solidFill>
                  <a:srgbClr val="C00000"/>
                </a:solidFill>
                <a:latin typeface="나눔스퀘어_ac Bold" panose="020B0600000101010101" pitchFamily="50" charset="-127"/>
                <a:ea typeface="나눔스퀘어_ac Bold" panose="020B0600000101010101" pitchFamily="50" charset="-127"/>
              </a:rPr>
              <a:t>관리자 </a:t>
            </a:r>
            <a:r>
              <a:rPr lang="en-US" altLang="ko-KR" sz="2000" b="1" dirty="0">
                <a:solidFill>
                  <a:srgbClr val="C00000"/>
                </a:solidFill>
                <a:latin typeface="나눔스퀘어_ac Bold" panose="020B0600000101010101" pitchFamily="50" charset="-127"/>
                <a:ea typeface="나눔스퀘어_ac Bold" panose="020B0600000101010101" pitchFamily="50" charset="-127"/>
                <a:sym typeface="Wingdings" panose="05000000000000000000" pitchFamily="2" charset="2"/>
              </a:rPr>
              <a:t> </a:t>
            </a:r>
            <a:r>
              <a:rPr lang="ko-KR" altLang="en-US" sz="2000" b="1" dirty="0">
                <a:solidFill>
                  <a:srgbClr val="C00000"/>
                </a:solidFill>
                <a:latin typeface="나눔스퀘어_ac Bold" panose="020B0600000101010101" pitchFamily="50" charset="-127"/>
                <a:ea typeface="나눔스퀘어_ac Bold" panose="020B0600000101010101" pitchFamily="50" charset="-127"/>
                <a:sym typeface="Wingdings" panose="05000000000000000000" pitchFamily="2" charset="2"/>
              </a:rPr>
              <a:t>요청 필터링</a:t>
            </a:r>
            <a:r>
              <a:rPr lang="ko-KR" altLang="en-US" sz="2000" b="1" dirty="0">
                <a:latin typeface="나눔스퀘어_ac Bold" panose="020B0600000101010101" pitchFamily="50" charset="-127"/>
                <a:ea typeface="나눔스퀘어_ac Bold" panose="020B0600000101010101" pitchFamily="50" charset="-127"/>
                <a:sym typeface="Wingdings" panose="05000000000000000000" pitchFamily="2" charset="2"/>
              </a:rPr>
              <a:t>에서 수정</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9" name="직사각형 8">
            <a:extLst>
              <a:ext uri="{FF2B5EF4-FFF2-40B4-BE49-F238E27FC236}">
                <a16:creationId xmlns:a16="http://schemas.microsoft.com/office/drawing/2014/main" id="{0F98C4CD-8340-4DB3-BD9A-91E9843211DE}"/>
              </a:ext>
            </a:extLst>
          </p:cNvPr>
          <p:cNvSpPr/>
          <p:nvPr/>
        </p:nvSpPr>
        <p:spPr>
          <a:xfrm>
            <a:off x="4250278" y="3678870"/>
            <a:ext cx="507460" cy="37878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8477288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첨부 파일 용량 제한</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537" r="1537"/>
          <a:stretch/>
        </p:blipFill>
        <p:spPr>
          <a:xfrm>
            <a:off x="473075" y="1968500"/>
            <a:ext cx="5911850" cy="4686300"/>
          </a:xfrm>
          <a:ln w="12700">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endParaRPr lang="en-US" altLang="ko-KR" sz="2000" b="1" dirty="0">
              <a:latin typeface="나눔스퀘어_ac Bold" panose="020B0600000101010101" pitchFamily="50" charset="-127"/>
              <a:ea typeface="나눔스퀘어_ac Bold" panose="020B0600000101010101" pitchFamily="50" charset="-127"/>
            </a:endParaRPr>
          </a:p>
        </p:txBody>
      </p:sp>
      <p:sp>
        <p:nvSpPr>
          <p:cNvPr id="9" name="직사각형 8">
            <a:extLst>
              <a:ext uri="{FF2B5EF4-FFF2-40B4-BE49-F238E27FC236}">
                <a16:creationId xmlns:a16="http://schemas.microsoft.com/office/drawing/2014/main" id="{0F98C4CD-8340-4DB3-BD9A-91E9843211DE}"/>
              </a:ext>
            </a:extLst>
          </p:cNvPr>
          <p:cNvSpPr/>
          <p:nvPr/>
        </p:nvSpPr>
        <p:spPr>
          <a:xfrm>
            <a:off x="5250403" y="3686301"/>
            <a:ext cx="736060" cy="2284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535790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XE</a:t>
            </a:r>
            <a:r>
              <a:rPr lang="ko-KR" altLang="en-US" sz="2800" dirty="0">
                <a:latin typeface="DX국민시대" panose="02020600000000000000" pitchFamily="18" charset="-127"/>
                <a:ea typeface="DX국민시대" panose="02020600000000000000" pitchFamily="18" charset="-127"/>
              </a:rPr>
              <a:t> </a:t>
            </a:r>
            <a:r>
              <a:rPr lang="en-US" altLang="ko-KR" sz="2800" dirty="0">
                <a:latin typeface="DX국민시대" panose="02020600000000000000" pitchFamily="18" charset="-127"/>
                <a:ea typeface="DX국민시대" panose="02020600000000000000" pitchFamily="18" charset="-127"/>
              </a:rPr>
              <a:t>–</a:t>
            </a:r>
            <a:r>
              <a:rPr lang="ko-KR" altLang="en-US" sz="2800" dirty="0">
                <a:latin typeface="DX국민시대" panose="02020600000000000000" pitchFamily="18" charset="-127"/>
                <a:ea typeface="DX국민시대" panose="02020600000000000000" pitchFamily="18" charset="-127"/>
              </a:rPr>
              <a:t> 첨부 파일 용량 제한</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6520" b="16520"/>
          <a:stretch/>
        </p:blipFill>
        <p:spPr>
          <a:xfrm>
            <a:off x="473075" y="1968500"/>
            <a:ext cx="5911850" cy="4686300"/>
          </a:xfrm>
          <a:ln w="12700">
            <a:solidFill>
              <a:schemeClr val="tx1"/>
            </a:solidFill>
          </a:ln>
        </p:spPr>
      </p:pic>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최대 </a:t>
            </a:r>
            <a:r>
              <a:rPr lang="en-US" altLang="ko-KR" sz="2000" b="1" dirty="0">
                <a:latin typeface="나눔스퀘어_ac Bold" panose="020B0600000101010101" pitchFamily="50" charset="-127"/>
                <a:ea typeface="나눔스퀘어_ac Bold" panose="020B0600000101010101" pitchFamily="50" charset="-127"/>
              </a:rPr>
              <a:t>1GB</a:t>
            </a:r>
            <a:r>
              <a:rPr lang="ko-KR" altLang="en-US" sz="2000" b="1" dirty="0">
                <a:latin typeface="나눔스퀘어_ac Bold" panose="020B0600000101010101" pitchFamily="50" charset="-127"/>
                <a:ea typeface="나눔스퀘어_ac Bold" panose="020B0600000101010101" pitchFamily="50" charset="-127"/>
              </a:rPr>
              <a:t>를 업로드할 수 있게 하기 위해 </a:t>
            </a:r>
            <a:r>
              <a:rPr lang="en-US" altLang="ko-KR" sz="2000" b="1" dirty="0">
                <a:latin typeface="나눔스퀘어_ac Bold" panose="020B0600000101010101" pitchFamily="50" charset="-127"/>
                <a:ea typeface="나눔스퀘어_ac Bold" panose="020B0600000101010101" pitchFamily="50" charset="-127"/>
              </a:rPr>
              <a:t>1073741824(1024 *</a:t>
            </a:r>
            <a:r>
              <a:rPr lang="ko-KR" altLang="en-US" sz="2000" b="1" dirty="0">
                <a:latin typeface="나눔스퀘어_ac Bold" panose="020B0600000101010101" pitchFamily="50" charset="-127"/>
                <a:ea typeface="나눔스퀘어_ac Bold" panose="020B0600000101010101" pitchFamily="50" charset="-127"/>
              </a:rPr>
              <a:t> </a:t>
            </a:r>
            <a:r>
              <a:rPr lang="en-US" altLang="ko-KR" sz="2000" b="1" dirty="0">
                <a:latin typeface="나눔스퀘어_ac Bold" panose="020B0600000101010101" pitchFamily="50" charset="-127"/>
                <a:ea typeface="나눔스퀘어_ac Bold" panose="020B0600000101010101" pitchFamily="50" charset="-127"/>
              </a:rPr>
              <a:t>1024</a:t>
            </a:r>
            <a:r>
              <a:rPr lang="ko-KR" altLang="en-US" sz="2000" b="1" dirty="0">
                <a:latin typeface="나눔스퀘어_ac Bold" panose="020B0600000101010101" pitchFamily="50" charset="-127"/>
                <a:ea typeface="나눔스퀘어_ac Bold" panose="020B0600000101010101" pitchFamily="50" charset="-127"/>
              </a:rPr>
              <a:t> </a:t>
            </a:r>
            <a:r>
              <a:rPr lang="en-US" altLang="ko-KR" sz="2000" b="1" dirty="0">
                <a:latin typeface="나눔스퀘어_ac Bold" panose="020B0600000101010101" pitchFamily="50" charset="-127"/>
                <a:ea typeface="나눔스퀘어_ac Bold" panose="020B0600000101010101" pitchFamily="50" charset="-127"/>
              </a:rPr>
              <a:t>*</a:t>
            </a:r>
            <a:r>
              <a:rPr lang="ko-KR" altLang="en-US" sz="2000" b="1" dirty="0">
                <a:latin typeface="나눔스퀘어_ac Bold" panose="020B0600000101010101" pitchFamily="50" charset="-127"/>
                <a:ea typeface="나눔스퀘어_ac Bold" panose="020B0600000101010101" pitchFamily="50" charset="-127"/>
              </a:rPr>
              <a:t> </a:t>
            </a:r>
            <a:r>
              <a:rPr lang="en-US" altLang="ko-KR" sz="2000" b="1" dirty="0">
                <a:latin typeface="나눔스퀘어_ac Bold" panose="020B0600000101010101" pitchFamily="50" charset="-127"/>
                <a:ea typeface="나눔스퀘어_ac Bold" panose="020B0600000101010101" pitchFamily="50" charset="-127"/>
              </a:rPr>
              <a:t>1024)</a:t>
            </a:r>
            <a:r>
              <a:rPr lang="ko-KR" altLang="en-US" sz="2000" b="1" dirty="0">
                <a:latin typeface="나눔스퀘어_ac Bold" panose="020B0600000101010101" pitchFamily="50" charset="-127"/>
                <a:ea typeface="나눔스퀘어_ac Bold" panose="020B0600000101010101" pitchFamily="50" charset="-127"/>
              </a:rPr>
              <a:t> 입력</a:t>
            </a:r>
            <a:endParaRPr lang="en-US" altLang="ko-KR" sz="2000" b="1" dirty="0">
              <a:latin typeface="나눔스퀘어_ac Bold" panose="020B0600000101010101" pitchFamily="50" charset="-127"/>
              <a:ea typeface="나눔스퀘어_ac Bold" panose="020B0600000101010101" pitchFamily="50" charset="-127"/>
            </a:endParaRPr>
          </a:p>
        </p:txBody>
      </p:sp>
      <p:sp>
        <p:nvSpPr>
          <p:cNvPr id="9" name="직사각형 8">
            <a:extLst>
              <a:ext uri="{FF2B5EF4-FFF2-40B4-BE49-F238E27FC236}">
                <a16:creationId xmlns:a16="http://schemas.microsoft.com/office/drawing/2014/main" id="{0F98C4CD-8340-4DB3-BD9A-91E9843211DE}"/>
              </a:ext>
            </a:extLst>
          </p:cNvPr>
          <p:cNvSpPr/>
          <p:nvPr/>
        </p:nvSpPr>
        <p:spPr>
          <a:xfrm>
            <a:off x="928688" y="3943351"/>
            <a:ext cx="3300411" cy="70008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3679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직사각형 39">
            <a:extLst>
              <a:ext uri="{FF2B5EF4-FFF2-40B4-BE49-F238E27FC236}">
                <a16:creationId xmlns:a16="http://schemas.microsoft.com/office/drawing/2014/main" id="{12A34401-599B-45B7-85F2-254DBEDFA9A0}"/>
              </a:ext>
            </a:extLst>
          </p:cNvPr>
          <p:cNvSpPr/>
          <p:nvPr/>
        </p:nvSpPr>
        <p:spPr>
          <a:xfrm>
            <a:off x="254004" y="241297"/>
            <a:ext cx="6349993" cy="9397999"/>
          </a:xfrm>
          <a:prstGeom prst="rect">
            <a:avLst/>
          </a:prstGeom>
          <a:solidFill>
            <a:schemeClr val="bg1">
              <a:alpha val="2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DX국민시대" panose="02020600000000000000" pitchFamily="18" charset="-127"/>
              <a:ea typeface="DX국민시대" panose="02020600000000000000" pitchFamily="18" charset="-127"/>
              <a:cs typeface="+mn-cs"/>
            </a:endParaRPr>
          </a:p>
        </p:txBody>
      </p:sp>
      <p:sp>
        <p:nvSpPr>
          <p:cNvPr id="25" name="사각형: 둥근 위쪽 모서리 24">
            <a:extLst>
              <a:ext uri="{FF2B5EF4-FFF2-40B4-BE49-F238E27FC236}">
                <a16:creationId xmlns:a16="http://schemas.microsoft.com/office/drawing/2014/main" id="{1898EFCF-EF1C-40AB-BA71-A382CFBBA3B4}"/>
              </a:ext>
            </a:extLst>
          </p:cNvPr>
          <p:cNvSpPr/>
          <p:nvPr/>
        </p:nvSpPr>
        <p:spPr>
          <a:xfrm rot="16200000">
            <a:off x="2724152" y="-57143"/>
            <a:ext cx="2298698" cy="546099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panose="020F0502020204030204"/>
              <a:ea typeface="맑은 고딕" panose="020B0503020000020004" pitchFamily="50" charset="-127"/>
              <a:cs typeface="+mn-cs"/>
            </a:endParaRPr>
          </a:p>
        </p:txBody>
      </p:sp>
      <p:sp>
        <p:nvSpPr>
          <p:cNvPr id="37" name="제목 36">
            <a:extLst>
              <a:ext uri="{FF2B5EF4-FFF2-40B4-BE49-F238E27FC236}">
                <a16:creationId xmlns:a16="http://schemas.microsoft.com/office/drawing/2014/main" id="{9F4B6E55-904B-464D-918A-13440A5DEE5D}"/>
              </a:ext>
            </a:extLst>
          </p:cNvPr>
          <p:cNvSpPr>
            <a:spLocks noGrp="1"/>
          </p:cNvSpPr>
          <p:nvPr>
            <p:ph type="ctrTitle"/>
          </p:nvPr>
        </p:nvSpPr>
        <p:spPr>
          <a:xfrm>
            <a:off x="1533531" y="1996900"/>
            <a:ext cx="4933945" cy="1352903"/>
          </a:xfrm>
        </p:spPr>
        <p:txBody>
          <a:bodyPr anchor="ctr"/>
          <a:lstStyle/>
          <a:p>
            <a:r>
              <a:rPr lang="en-US" altLang="ko-KR" dirty="0">
                <a:solidFill>
                  <a:schemeClr val="bg1"/>
                </a:solidFill>
                <a:latin typeface="DX국민시대" panose="02020600000000000000" pitchFamily="18" charset="-127"/>
                <a:ea typeface="DX국민시대" panose="02020600000000000000" pitchFamily="18" charset="-127"/>
              </a:rPr>
              <a:t>IIS </a:t>
            </a:r>
            <a:r>
              <a:rPr lang="en-US" altLang="ko-KR" sz="2800" dirty="0">
                <a:solidFill>
                  <a:schemeClr val="bg1"/>
                </a:solidFill>
                <a:latin typeface="DX국민시대" panose="02020600000000000000" pitchFamily="18" charset="-127"/>
                <a:ea typeface="DX국민시대" panose="02020600000000000000" pitchFamily="18" charset="-127"/>
              </a:rPr>
              <a:t>Windows 10</a:t>
            </a:r>
            <a:endParaRPr lang="ko-KR" altLang="en-US" dirty="0">
              <a:solidFill>
                <a:schemeClr val="bg1"/>
              </a:solidFill>
              <a:latin typeface="DX국민시대" panose="02020600000000000000" pitchFamily="18" charset="-127"/>
              <a:ea typeface="DX국민시대" panose="02020600000000000000" pitchFamily="18" charset="-127"/>
            </a:endParaRPr>
          </a:p>
        </p:txBody>
      </p:sp>
      <p:sp>
        <p:nvSpPr>
          <p:cNvPr id="38" name="부제목 37">
            <a:extLst>
              <a:ext uri="{FF2B5EF4-FFF2-40B4-BE49-F238E27FC236}">
                <a16:creationId xmlns:a16="http://schemas.microsoft.com/office/drawing/2014/main" id="{F900AFB5-8FB4-429A-A1A5-D8BC883ECC0F}"/>
              </a:ext>
            </a:extLst>
          </p:cNvPr>
          <p:cNvSpPr>
            <a:spLocks noGrp="1"/>
          </p:cNvSpPr>
          <p:nvPr>
            <p:ph type="subTitle" idx="1"/>
          </p:nvPr>
        </p:nvSpPr>
        <p:spPr>
          <a:xfrm>
            <a:off x="1579568" y="4009144"/>
            <a:ext cx="4841870" cy="842224"/>
          </a:xfrm>
        </p:spPr>
        <p:txBody>
          <a:bodyPr/>
          <a:lstStyle/>
          <a:p>
            <a:pPr algn="r"/>
            <a:endParaRPr lang="en-US" altLang="ko-KR"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0461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522" b="522"/>
          <a:stretch/>
        </p:blipFill>
        <p:spPr>
          <a:xfrm>
            <a:off x="473075" y="1968500"/>
            <a:ext cx="5911850" cy="4686300"/>
          </a:xfrm>
          <a:ln w="12700">
            <a:solidFill>
              <a:schemeClr val="tx1"/>
            </a:solidFill>
          </a:ln>
        </p:spPr>
      </p:pic>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ko-KR" altLang="en-US" sz="2000" b="1" dirty="0">
                <a:latin typeface="나눔스퀘어_ac Bold" panose="020B0600000101010101" pitchFamily="50" charset="-127"/>
                <a:ea typeface="나눔스퀘어_ac Bold" panose="020B0600000101010101" pitchFamily="50" charset="-127"/>
              </a:rPr>
              <a:t>“설정 </a:t>
            </a:r>
            <a:r>
              <a:rPr lang="en-US" altLang="ko-KR" sz="2000" b="1" dirty="0">
                <a:latin typeface="나눔스퀘어_ac Bold" panose="020B0600000101010101" pitchFamily="50" charset="-127"/>
                <a:ea typeface="나눔스퀘어_ac Bold" panose="020B0600000101010101" pitchFamily="50" charset="-127"/>
              </a:rPr>
              <a:t>-&gt; </a:t>
            </a:r>
            <a:r>
              <a:rPr lang="ko-KR" altLang="en-US" sz="2000" b="1" dirty="0">
                <a:latin typeface="나눔스퀘어_ac Bold" panose="020B0600000101010101" pitchFamily="50" charset="-127"/>
                <a:ea typeface="나눔스퀘어_ac Bold" panose="020B0600000101010101" pitchFamily="50" charset="-127"/>
              </a:rPr>
              <a:t>앱” 화면에서 오른쪽 또는 맨 밑에 “프로그램 및 </a:t>
            </a:r>
            <a:r>
              <a:rPr lang="ko-KR" altLang="en-US" sz="2000" b="1" dirty="0" err="1">
                <a:latin typeface="나눔스퀘어_ac Bold" panose="020B0600000101010101" pitchFamily="50" charset="-127"/>
                <a:ea typeface="나눔스퀘어_ac Bold" panose="020B0600000101010101" pitchFamily="50" charset="-127"/>
              </a:rPr>
              <a:t>기능”을</a:t>
            </a:r>
            <a:r>
              <a:rPr lang="ko-KR" altLang="en-US" sz="2000" b="1" dirty="0">
                <a:latin typeface="나눔스퀘어_ac Bold" panose="020B0600000101010101" pitchFamily="50" charset="-127"/>
                <a:ea typeface="나눔스퀘어_ac Bold" panose="020B0600000101010101" pitchFamily="50" charset="-127"/>
              </a:rPr>
              <a:t> 실행합니다</a:t>
            </a:r>
            <a:r>
              <a:rPr lang="en-US" altLang="ko-KR" sz="2000" b="1" dirty="0">
                <a:latin typeface="나눔스퀘어_ac Bold" panose="020B0600000101010101" pitchFamily="50" charset="-127"/>
                <a:ea typeface="나눔스퀘어_ac Bold" panose="020B0600000101010101" pitchFamily="50" charset="-127"/>
              </a:rPr>
              <a:t>. </a:t>
            </a:r>
          </a:p>
        </p:txBody>
      </p:sp>
      <p:sp>
        <p:nvSpPr>
          <p:cNvPr id="9" name="직사각형 8">
            <a:extLst>
              <a:ext uri="{FF2B5EF4-FFF2-40B4-BE49-F238E27FC236}">
                <a16:creationId xmlns:a16="http://schemas.microsoft.com/office/drawing/2014/main" id="{0F98C4CD-8340-4DB3-BD9A-91E9843211DE}"/>
              </a:ext>
            </a:extLst>
          </p:cNvPr>
          <p:cNvSpPr/>
          <p:nvPr/>
        </p:nvSpPr>
        <p:spPr>
          <a:xfrm>
            <a:off x="2376489" y="6355558"/>
            <a:ext cx="762952" cy="29924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556409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6" name="텍스트 개체 틀 5">
            <a:extLst>
              <a:ext uri="{FF2B5EF4-FFF2-40B4-BE49-F238E27FC236}">
                <a16:creationId xmlns:a16="http://schemas.microsoft.com/office/drawing/2014/main" id="{FA49E270-C791-4059-89A2-BFC4B71FA066}"/>
              </a:ext>
            </a:extLst>
          </p:cNvPr>
          <p:cNvSpPr txBox="1">
            <a:spLocks/>
          </p:cNvSpPr>
          <p:nvPr/>
        </p:nvSpPr>
        <p:spPr>
          <a:xfrm>
            <a:off x="575952" y="8031565"/>
            <a:ext cx="5683176" cy="482124"/>
          </a:xfrm>
          <a:prstGeom prst="rect">
            <a:avLst/>
          </a:prstGeom>
        </p:spPr>
        <p:txBody>
          <a:bodyPr vert="horz" lIns="91440" tIns="45720" rIns="91440" bIns="45720" rtlCol="0">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예</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를 클릭합니다</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화면에 뜬다면</a:t>
            </a:r>
            <a:r>
              <a:rPr lang="en-US" altLang="ko-KR" sz="2000" dirty="0">
                <a:latin typeface="나눔스퀘어_ac Bold" panose="020B0600000101010101" pitchFamily="50" charset="-127"/>
                <a:ea typeface="나눔스퀘어_ac Bold" panose="020B0600000101010101" pitchFamily="50" charset="-127"/>
              </a:rPr>
              <a:t>)</a:t>
            </a:r>
            <a:endParaRPr lang="ko-KR" altLang="en-US" sz="2000" dirty="0">
              <a:latin typeface="나눔스퀘어_ac Bold" panose="020B0600000101010101" pitchFamily="50" charset="-127"/>
              <a:ea typeface="나눔스퀘어_ac Bold" panose="020B0600000101010101" pitchFamily="50" charset="-127"/>
            </a:endParaRPr>
          </a:p>
        </p:txBody>
      </p:sp>
      <p:pic>
        <p:nvPicPr>
          <p:cNvPr id="17" name="그림 16">
            <a:extLst>
              <a:ext uri="{FF2B5EF4-FFF2-40B4-BE49-F238E27FC236}">
                <a16:creationId xmlns:a16="http://schemas.microsoft.com/office/drawing/2014/main" id="{AE3DB1A2-B1DE-4496-9E3E-1589BA45B005}"/>
              </a:ext>
            </a:extLst>
          </p:cNvPr>
          <p:cNvPicPr>
            <a:picLocks noChangeAspect="1"/>
          </p:cNvPicPr>
          <p:nvPr/>
        </p:nvPicPr>
        <p:blipFill rotWithShape="1">
          <a:blip r:embed="rId3"/>
          <a:stretch>
            <a:fillRect/>
          </a:stretch>
        </p:blipFill>
        <p:spPr>
          <a:xfrm>
            <a:off x="723307" y="1886083"/>
            <a:ext cx="5388466" cy="2831776"/>
          </a:xfrm>
          <a:prstGeom prst="rect">
            <a:avLst/>
          </a:prstGeom>
        </p:spPr>
      </p:pic>
      <p:sp>
        <p:nvSpPr>
          <p:cNvPr id="18" name="직사각형 17">
            <a:extLst>
              <a:ext uri="{FF2B5EF4-FFF2-40B4-BE49-F238E27FC236}">
                <a16:creationId xmlns:a16="http://schemas.microsoft.com/office/drawing/2014/main" id="{A609CA98-2E40-4D21-B19D-BDB4DCF57DB4}"/>
              </a:ext>
            </a:extLst>
          </p:cNvPr>
          <p:cNvSpPr/>
          <p:nvPr/>
        </p:nvSpPr>
        <p:spPr>
          <a:xfrm>
            <a:off x="723307" y="2960226"/>
            <a:ext cx="1017501" cy="341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9" name="그림 18">
            <a:extLst>
              <a:ext uri="{FF2B5EF4-FFF2-40B4-BE49-F238E27FC236}">
                <a16:creationId xmlns:a16="http://schemas.microsoft.com/office/drawing/2014/main" id="{84F93DA1-3E21-47D4-B2C9-239AFE7A7B3F}"/>
              </a:ext>
            </a:extLst>
          </p:cNvPr>
          <p:cNvPicPr>
            <a:picLocks noChangeAspect="1"/>
          </p:cNvPicPr>
          <p:nvPr/>
        </p:nvPicPr>
        <p:blipFill rotWithShape="1">
          <a:blip r:embed="rId4"/>
          <a:stretch>
            <a:fillRect/>
          </a:stretch>
        </p:blipFill>
        <p:spPr>
          <a:xfrm>
            <a:off x="2186715" y="6079507"/>
            <a:ext cx="2461650" cy="1696761"/>
          </a:xfrm>
          <a:prstGeom prst="rect">
            <a:avLst/>
          </a:prstGeom>
        </p:spPr>
      </p:pic>
      <p:sp>
        <p:nvSpPr>
          <p:cNvPr id="20" name="직사각형 19">
            <a:extLst>
              <a:ext uri="{FF2B5EF4-FFF2-40B4-BE49-F238E27FC236}">
                <a16:creationId xmlns:a16="http://schemas.microsoft.com/office/drawing/2014/main" id="{BB0C86BC-35CE-4CFE-9C2D-A2F7EFDC33B8}"/>
              </a:ext>
            </a:extLst>
          </p:cNvPr>
          <p:cNvSpPr/>
          <p:nvPr/>
        </p:nvSpPr>
        <p:spPr>
          <a:xfrm>
            <a:off x="2411499" y="7356206"/>
            <a:ext cx="1017501" cy="341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2" name="텍스트 개체 틀 5">
            <a:extLst>
              <a:ext uri="{FF2B5EF4-FFF2-40B4-BE49-F238E27FC236}">
                <a16:creationId xmlns:a16="http://schemas.microsoft.com/office/drawing/2014/main" id="{D674DAB2-A970-4F35-82D3-08AEE922A80D}"/>
              </a:ext>
            </a:extLst>
          </p:cNvPr>
          <p:cNvSpPr txBox="1"/>
          <p:nvPr/>
        </p:nvSpPr>
        <p:spPr>
          <a:xfrm>
            <a:off x="575952" y="5001370"/>
            <a:ext cx="5683176" cy="822840"/>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프로그램 및 기능</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화면에서 </a:t>
            </a:r>
            <a:r>
              <a:rPr lang="en-US" altLang="ko-KR" sz="2000" dirty="0">
                <a:latin typeface="나눔스퀘어_ac Bold" panose="020B0600000101010101" pitchFamily="50" charset="-127"/>
                <a:ea typeface="나눔스퀘어_ac Bold" panose="020B0600000101010101" pitchFamily="50" charset="-127"/>
              </a:rPr>
              <a:t>“Windows </a:t>
            </a:r>
            <a:r>
              <a:rPr lang="ko-KR" altLang="en-US" sz="2000" dirty="0">
                <a:latin typeface="나눔스퀘어_ac Bold" panose="020B0600000101010101" pitchFamily="50" charset="-127"/>
                <a:ea typeface="나눔스퀘어_ac Bold" panose="020B0600000101010101" pitchFamily="50" charset="-127"/>
              </a:rPr>
              <a:t>기능 켜기</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끄기</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를 클릭합니다</a:t>
            </a:r>
            <a:r>
              <a:rPr lang="en-US" altLang="ko-KR" sz="2000" dirty="0">
                <a:latin typeface="나눔스퀘어_ac Bold" panose="020B0600000101010101" pitchFamily="50" charset="-127"/>
                <a:ea typeface="나눔스퀘어_ac Bold" panose="020B0600000101010101" pitchFamily="50" charset="-127"/>
              </a:rPr>
              <a:t>.</a:t>
            </a: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4136155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2801" b="2801"/>
          <a:stretch/>
        </p:blipFill>
        <p:spPr>
          <a:xfrm>
            <a:off x="473075" y="1968500"/>
            <a:ext cx="5911850" cy="4686300"/>
          </a:xfrm>
          <a:ln w="12700">
            <a:solidFill>
              <a:schemeClr val="tx1"/>
            </a:solidFill>
          </a:ln>
        </p:spPr>
      </p:pic>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1" name="텍스트 개체 틀 5">
            <a:extLst>
              <a:ext uri="{FF2B5EF4-FFF2-40B4-BE49-F238E27FC236}">
                <a16:creationId xmlns:a16="http://schemas.microsoft.com/office/drawing/2014/main" id="{1F56CB64-E8FA-47B5-A9C5-CBA153D525F7}"/>
              </a:ext>
            </a:extLst>
          </p:cNvPr>
          <p:cNvSpPr>
            <a:spLocks noGrp="1"/>
          </p:cNvSpPr>
          <p:nvPr>
            <p:ph type="body" sz="half" idx="2"/>
          </p:nvPr>
        </p:nvSpPr>
        <p:spPr>
          <a:xfrm>
            <a:off x="472380" y="6962066"/>
            <a:ext cx="5913238" cy="2270834"/>
          </a:xfrm>
        </p:spPr>
        <p:txBody>
          <a:bodyPr>
            <a:normAutofit/>
          </a:bodyPr>
          <a:lstStyle/>
          <a:p>
            <a:r>
              <a:rPr lang="en-US" altLang="ko-KR" sz="2000" b="1" dirty="0">
                <a:latin typeface="나눔스퀘어_ac Bold" panose="020B0600000101010101" pitchFamily="50" charset="-127"/>
                <a:ea typeface="나눔스퀘어_ac Bold" panose="020B0600000101010101" pitchFamily="50" charset="-127"/>
              </a:rPr>
              <a:t>“Windows </a:t>
            </a:r>
            <a:r>
              <a:rPr lang="ko-KR" altLang="en-US" sz="2000" b="1" dirty="0">
                <a:latin typeface="나눔스퀘어_ac Bold" panose="020B0600000101010101" pitchFamily="50" charset="-127"/>
                <a:ea typeface="나눔스퀘어_ac Bold" panose="020B0600000101010101" pitchFamily="50" charset="-127"/>
              </a:rPr>
              <a:t>기능 켜기</a:t>
            </a:r>
            <a:r>
              <a:rPr lang="en-US" altLang="ko-KR" sz="2000" b="1" dirty="0">
                <a:latin typeface="나눔스퀘어_ac Bold" panose="020B0600000101010101" pitchFamily="50" charset="-127"/>
                <a:ea typeface="나눔스퀘어_ac Bold" panose="020B0600000101010101" pitchFamily="50" charset="-127"/>
              </a:rPr>
              <a:t>/</a:t>
            </a:r>
            <a:r>
              <a:rPr lang="ko-KR" altLang="en-US" sz="2000" b="1" dirty="0">
                <a:latin typeface="나눔스퀘어_ac Bold" panose="020B0600000101010101" pitchFamily="50" charset="-127"/>
                <a:ea typeface="나눔스퀘어_ac Bold" panose="020B0600000101010101" pitchFamily="50" charset="-127"/>
              </a:rPr>
              <a:t>끄기” 화면에서 필요한 기능을 켠다</a:t>
            </a:r>
            <a:r>
              <a:rPr lang="en-US" altLang="ko-KR" sz="2000" b="1" dirty="0">
                <a:latin typeface="나눔스퀘어_ac Bold" panose="020B0600000101010101" pitchFamily="50" charset="-127"/>
                <a:ea typeface="나눔스퀘어_ac Bold" panose="020B0600000101010101" pitchFamily="50" charset="-127"/>
              </a:rPr>
              <a:t>.</a:t>
            </a:r>
          </a:p>
        </p:txBody>
      </p:sp>
    </p:spTree>
    <p:extLst>
      <p:ext uri="{BB962C8B-B14F-4D97-AF65-F5344CB8AC3E}">
        <p14:creationId xmlns:p14="http://schemas.microsoft.com/office/powerpoint/2010/main" val="1496742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6" name="텍스트 개체 틀 5">
            <a:extLst>
              <a:ext uri="{FF2B5EF4-FFF2-40B4-BE49-F238E27FC236}">
                <a16:creationId xmlns:a16="http://schemas.microsoft.com/office/drawing/2014/main" id="{68D92748-F432-40F4-A2DF-8659BD0B229A}"/>
              </a:ext>
            </a:extLst>
          </p:cNvPr>
          <p:cNvSpPr>
            <a:spLocks noGrp="1"/>
          </p:cNvSpPr>
          <p:nvPr>
            <p:ph type="body" sz="half" idx="2"/>
          </p:nvPr>
        </p:nvSpPr>
        <p:spPr>
          <a:xfrm>
            <a:off x="587411" y="3222605"/>
            <a:ext cx="5683176" cy="482124"/>
          </a:xfrm>
        </p:spPr>
        <p:txBody>
          <a:bodyPr>
            <a:normAutofit fontScale="85000" lnSpcReduction="20000"/>
          </a:bodyPr>
          <a:lstStyle/>
          <a:p>
            <a:pPr lvl="0" algn="ctr">
              <a:defRPr/>
            </a:pPr>
            <a:r>
              <a:rPr lang="en-US" altLang="ko-KR" sz="2000" dirty="0">
                <a:latin typeface="나눔스퀘어_ac Bold" panose="020B0600000101010101" pitchFamily="50" charset="-127"/>
                <a:ea typeface="나눔스퀘어_ac Bold" panose="020B0600000101010101" pitchFamily="50" charset="-127"/>
              </a:rPr>
              <a:t>4-1.”</a:t>
            </a:r>
            <a:r>
              <a:rPr lang="ko-KR" altLang="en-US" sz="2000" dirty="0">
                <a:latin typeface="나눔스퀘어_ac Bold" panose="020B0600000101010101" pitchFamily="50" charset="-127"/>
                <a:ea typeface="나눔스퀘어_ac Bold" panose="020B0600000101010101" pitchFamily="50" charset="-127"/>
              </a:rPr>
              <a:t>인터넷 정보 서비스</a:t>
            </a:r>
            <a:r>
              <a:rPr lang="en-US" altLang="ko-KR" sz="2000" dirty="0">
                <a:latin typeface="나눔스퀘어_ac Bold" panose="020B0600000101010101" pitchFamily="50" charset="-127"/>
                <a:ea typeface="나눔스퀘어_ac Bold" panose="020B0600000101010101" pitchFamily="50" charset="-127"/>
              </a:rPr>
              <a:t>”(Internet Information Service)</a:t>
            </a:r>
            <a:r>
              <a:rPr lang="ko-KR" altLang="en-US" sz="2000" dirty="0">
                <a:latin typeface="나눔스퀘어_ac Bold" panose="020B0600000101010101" pitchFamily="50" charset="-127"/>
                <a:ea typeface="나눔스퀘어_ac Bold" panose="020B0600000101010101" pitchFamily="50" charset="-127"/>
              </a:rPr>
              <a:t>를 확장합니다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sp>
        <p:nvSpPr>
          <p:cNvPr id="17" name="텍스트 개체 틀 5">
            <a:extLst>
              <a:ext uri="{FF2B5EF4-FFF2-40B4-BE49-F238E27FC236}">
                <a16:creationId xmlns:a16="http://schemas.microsoft.com/office/drawing/2014/main" id="{142488FA-5DC1-4D96-87B8-F67BE728CC31}"/>
              </a:ext>
            </a:extLst>
          </p:cNvPr>
          <p:cNvSpPr txBox="1"/>
          <p:nvPr/>
        </p:nvSpPr>
        <p:spPr>
          <a:xfrm>
            <a:off x="587411" y="5557962"/>
            <a:ext cx="5683176" cy="624182"/>
          </a:xfrm>
          <a:prstGeom prst="rect">
            <a:avLst/>
          </a:prstGeom>
        </p:spPr>
        <p:txBody>
          <a:bodyPr vert="horz" lIns="91440" tIns="45720" rIns="91440" bIns="45720">
            <a:normAutofit fontScale="92500" lnSpcReduction="2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4-2.”World Wide Web </a:t>
            </a:r>
            <a:r>
              <a:rPr lang="ko-KR" altLang="en-US" sz="2000" dirty="0">
                <a:latin typeface="나눔스퀘어_ac Bold" panose="020B0600000101010101" pitchFamily="50" charset="-127"/>
                <a:ea typeface="나눔스퀘어_ac Bold" panose="020B0600000101010101" pitchFamily="50" charset="-127"/>
              </a:rPr>
              <a:t>서비스</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를 켭니다</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여기서 </a:t>
            </a:r>
          </a:p>
          <a:p>
            <a:pPr lvl="0" algn="ctr">
              <a:defRPr/>
            </a:pPr>
            <a:r>
              <a:rPr lang="ko-KR" altLang="en-US" sz="2000" dirty="0">
                <a:latin typeface="나눔스퀘어_ac Bold" panose="020B0600000101010101" pitchFamily="50" charset="-127"/>
                <a:ea typeface="나눔스퀘어_ac Bold" panose="020B0600000101010101" pitchFamily="50" charset="-127"/>
              </a:rPr>
              <a:t>하위기능은 기본으로 합니다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sp>
        <p:nvSpPr>
          <p:cNvPr id="18" name="텍스트 개체 틀 5">
            <a:extLst>
              <a:ext uri="{FF2B5EF4-FFF2-40B4-BE49-F238E27FC236}">
                <a16:creationId xmlns:a16="http://schemas.microsoft.com/office/drawing/2014/main" id="{7BC97603-D6AC-4CD6-984F-CB48270A3C41}"/>
              </a:ext>
            </a:extLst>
          </p:cNvPr>
          <p:cNvSpPr txBox="1"/>
          <p:nvPr/>
        </p:nvSpPr>
        <p:spPr>
          <a:xfrm>
            <a:off x="587411" y="8086382"/>
            <a:ext cx="5683176" cy="698777"/>
          </a:xfrm>
          <a:prstGeom prst="rect">
            <a:avLst/>
          </a:prstGeom>
        </p:spPr>
        <p:txBody>
          <a:bodyPr vert="horz" lIns="91440" tIns="45720" rIns="91440" bIns="45720">
            <a:normAutofit fontScale="92500" lnSpcReduction="1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4-3.”</a:t>
            </a:r>
            <a:r>
              <a:rPr lang="ko-KR" altLang="en-US" sz="2000" dirty="0">
                <a:latin typeface="나눔스퀘어_ac Bold" panose="020B0600000101010101" pitchFamily="50" charset="-127"/>
                <a:ea typeface="나눔스퀘어_ac Bold" panose="020B0600000101010101" pitchFamily="50" charset="-127"/>
              </a:rPr>
              <a:t>웹 관리 도구</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에서는 </a:t>
            </a:r>
            <a:r>
              <a:rPr lang="en-US" altLang="ko-KR" sz="2000" dirty="0">
                <a:latin typeface="나눔스퀘어_ac Bold" panose="020B0600000101010101" pitchFamily="50" charset="-127"/>
                <a:ea typeface="나눔스퀘어_ac Bold" panose="020B0600000101010101" pitchFamily="50" charset="-127"/>
              </a:rPr>
              <a:t>“IIS </a:t>
            </a:r>
            <a:r>
              <a:rPr lang="ko-KR" altLang="en-US" sz="2000" dirty="0">
                <a:latin typeface="나눔스퀘어_ac Bold" panose="020B0600000101010101" pitchFamily="50" charset="-127"/>
                <a:ea typeface="나눔스퀘어_ac Bold" panose="020B0600000101010101" pitchFamily="50" charset="-127"/>
              </a:rPr>
              <a:t>관리 콘솔</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에 </a:t>
            </a:r>
          </a:p>
          <a:p>
            <a:pPr lvl="0" algn="ctr">
              <a:defRPr/>
            </a:pPr>
            <a:r>
              <a:rPr lang="ko-KR" altLang="en-US" sz="2000" dirty="0">
                <a:latin typeface="나눔스퀘어_ac Bold" panose="020B0600000101010101" pitchFamily="50" charset="-127"/>
                <a:ea typeface="나눔스퀘어_ac Bold" panose="020B0600000101010101" pitchFamily="50" charset="-127"/>
              </a:rPr>
              <a:t>체크합니다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pic>
        <p:nvPicPr>
          <p:cNvPr id="19" name="그림 18">
            <a:extLst>
              <a:ext uri="{FF2B5EF4-FFF2-40B4-BE49-F238E27FC236}">
                <a16:creationId xmlns:a16="http://schemas.microsoft.com/office/drawing/2014/main" id="{4EF673EC-F113-474D-A014-2908E6C30290}"/>
              </a:ext>
            </a:extLst>
          </p:cNvPr>
          <p:cNvPicPr>
            <a:picLocks noChangeAspect="1"/>
          </p:cNvPicPr>
          <p:nvPr/>
        </p:nvPicPr>
        <p:blipFill rotWithShape="1">
          <a:blip r:embed="rId3"/>
          <a:stretch>
            <a:fillRect/>
          </a:stretch>
        </p:blipFill>
        <p:spPr>
          <a:xfrm>
            <a:off x="1985962" y="2120564"/>
            <a:ext cx="2886075" cy="685800"/>
          </a:xfrm>
          <a:prstGeom prst="rect">
            <a:avLst/>
          </a:prstGeom>
        </p:spPr>
      </p:pic>
      <p:pic>
        <p:nvPicPr>
          <p:cNvPr id="20" name="그림 19">
            <a:extLst>
              <a:ext uri="{FF2B5EF4-FFF2-40B4-BE49-F238E27FC236}">
                <a16:creationId xmlns:a16="http://schemas.microsoft.com/office/drawing/2014/main" id="{3491A7D1-ED61-4FDD-B14F-4EBBBD80CDED}"/>
              </a:ext>
            </a:extLst>
          </p:cNvPr>
          <p:cNvPicPr>
            <a:picLocks noChangeAspect="1"/>
          </p:cNvPicPr>
          <p:nvPr/>
        </p:nvPicPr>
        <p:blipFill rotWithShape="1">
          <a:blip r:embed="rId4"/>
          <a:stretch>
            <a:fillRect/>
          </a:stretch>
        </p:blipFill>
        <p:spPr>
          <a:xfrm>
            <a:off x="2328862" y="4052710"/>
            <a:ext cx="2200275" cy="1362075"/>
          </a:xfrm>
          <a:prstGeom prst="rect">
            <a:avLst/>
          </a:prstGeom>
        </p:spPr>
      </p:pic>
      <p:pic>
        <p:nvPicPr>
          <p:cNvPr id="22" name="그림 21">
            <a:extLst>
              <a:ext uri="{FF2B5EF4-FFF2-40B4-BE49-F238E27FC236}">
                <a16:creationId xmlns:a16="http://schemas.microsoft.com/office/drawing/2014/main" id="{3C1E8284-E6CD-4A5C-8C90-6DF1FF153284}"/>
              </a:ext>
            </a:extLst>
          </p:cNvPr>
          <p:cNvPicPr>
            <a:picLocks noChangeAspect="1"/>
          </p:cNvPicPr>
          <p:nvPr/>
        </p:nvPicPr>
        <p:blipFill rotWithShape="1">
          <a:blip r:embed="rId5"/>
          <a:stretch>
            <a:fillRect/>
          </a:stretch>
        </p:blipFill>
        <p:spPr>
          <a:xfrm>
            <a:off x="2295524" y="6325321"/>
            <a:ext cx="2266950" cy="1438275"/>
          </a:xfrm>
          <a:prstGeom prst="rect">
            <a:avLst/>
          </a:prstGeom>
        </p:spPr>
      </p:pic>
      <p:sp>
        <p:nvSpPr>
          <p:cNvPr id="23" name="직사각형 22">
            <a:extLst>
              <a:ext uri="{FF2B5EF4-FFF2-40B4-BE49-F238E27FC236}">
                <a16:creationId xmlns:a16="http://schemas.microsoft.com/office/drawing/2014/main" id="{B385F2CE-FD14-4918-8C4E-B847B1574E4F}"/>
              </a:ext>
            </a:extLst>
          </p:cNvPr>
          <p:cNvSpPr/>
          <p:nvPr/>
        </p:nvSpPr>
        <p:spPr>
          <a:xfrm>
            <a:off x="2792531" y="7384368"/>
            <a:ext cx="1272937" cy="341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4" name="직사각형 23">
            <a:extLst>
              <a:ext uri="{FF2B5EF4-FFF2-40B4-BE49-F238E27FC236}">
                <a16:creationId xmlns:a16="http://schemas.microsoft.com/office/drawing/2014/main" id="{B5D5F3D5-B916-4980-B672-6C3D6FED975C}"/>
              </a:ext>
            </a:extLst>
          </p:cNvPr>
          <p:cNvSpPr/>
          <p:nvPr/>
        </p:nvSpPr>
        <p:spPr>
          <a:xfrm>
            <a:off x="3211510" y="4318529"/>
            <a:ext cx="434979" cy="316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1665346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6" name="텍스트 개체 틀 5">
            <a:extLst>
              <a:ext uri="{FF2B5EF4-FFF2-40B4-BE49-F238E27FC236}">
                <a16:creationId xmlns:a16="http://schemas.microsoft.com/office/drawing/2014/main" id="{37416097-B2C2-40CB-BF16-F59E68893089}"/>
              </a:ext>
            </a:extLst>
          </p:cNvPr>
          <p:cNvSpPr>
            <a:spLocks noGrp="1"/>
          </p:cNvSpPr>
          <p:nvPr>
            <p:ph type="body" sz="half" idx="2"/>
          </p:nvPr>
        </p:nvSpPr>
        <p:spPr>
          <a:xfrm>
            <a:off x="453508" y="1987588"/>
            <a:ext cx="5976382" cy="7021902"/>
          </a:xfrm>
        </p:spPr>
        <p:txBody>
          <a:bodyPr vert="horz" wrap="square" lIns="91440" tIns="45720" rIns="91440" bIns="45720" anchor="t">
            <a:normAutofit fontScale="40000" lnSpcReduction="20000"/>
          </a:bodyPr>
          <a:lstStyle/>
          <a:p>
            <a:pPr lvl="0">
              <a:lnSpc>
                <a:spcPct val="140000"/>
              </a:lnSpc>
              <a:defRPr/>
            </a:pPr>
            <a:endParaRPr lang="en-US" altLang="ko-KR" sz="3157"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lang="en-US" altLang="ko-KR" sz="3157"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lang="en-US" altLang="ko-KR" sz="1900"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lang="en-US" altLang="ko-KR" sz="4210" dirty="0">
              <a:solidFill>
                <a:schemeClr val="tx1"/>
              </a:solidFill>
              <a:latin typeface="나눔스퀘어_ac Bold" panose="020B0600000101010101" pitchFamily="50" charset="-127"/>
              <a:ea typeface="나눔스퀘어_ac Bold" panose="020B0600000101010101" pitchFamily="50" charset="-127"/>
            </a:endParaRPr>
          </a:p>
          <a:p>
            <a:pPr lvl="0" algn="ctr">
              <a:lnSpc>
                <a:spcPct val="140000"/>
              </a:lnSpc>
              <a:defRPr/>
            </a:pPr>
            <a:r>
              <a:rPr lang="en-US" altLang="ko-KR" sz="4210" dirty="0">
                <a:solidFill>
                  <a:schemeClr val="tx1"/>
                </a:solidFill>
                <a:latin typeface="나눔스퀘어_ac Bold" panose="020B0600000101010101" pitchFamily="50" charset="-127"/>
                <a:ea typeface="나눔스퀘어_ac Bold" panose="020B0600000101010101" pitchFamily="50" charset="-127"/>
              </a:rPr>
              <a:t>world wide web </a:t>
            </a:r>
            <a:r>
              <a:rPr lang="ko-KR" altLang="en-US" sz="4210" dirty="0">
                <a:solidFill>
                  <a:schemeClr val="tx1"/>
                </a:solidFill>
                <a:latin typeface="나눔스퀘어_ac Bold" panose="020B0600000101010101" pitchFamily="50" charset="-127"/>
                <a:ea typeface="나눔스퀘어_ac Bold" panose="020B0600000101010101" pitchFamily="50" charset="-127"/>
              </a:rPr>
              <a:t>서비스 </a:t>
            </a:r>
            <a:r>
              <a:rPr lang="ko-KR" altLang="en-US" sz="4210" dirty="0" err="1">
                <a:solidFill>
                  <a:schemeClr val="tx1"/>
                </a:solidFill>
                <a:latin typeface="나눔스퀘어_ac Bold" panose="020B0600000101010101" pitchFamily="50" charset="-127"/>
                <a:ea typeface="나눔스퀘어_ac Bold" panose="020B0600000101010101" pitchFamily="50" charset="-127"/>
              </a:rPr>
              <a:t>역활</a:t>
            </a:r>
            <a:endParaRPr lang="ko-KR" altLang="en-US" sz="4210"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lang="ko-KR" altLang="en-US" sz="2000"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보안</a:t>
            </a: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 서버</a:t>
            </a:r>
            <a:r>
              <a:rPr lang="en-US" altLang="ko-KR" sz="4000" dirty="0">
                <a:solidFill>
                  <a:schemeClr val="tx1"/>
                </a:solidFill>
                <a:latin typeface="나눔스퀘어_ac Bold" panose="020B0600000101010101" pitchFamily="50" charset="-127"/>
                <a:ea typeface="나눔스퀘어_ac Bold" panose="020B0600000101010101" pitchFamily="50" charset="-127"/>
              </a:rPr>
              <a:t>,</a:t>
            </a:r>
            <a:r>
              <a:rPr lang="ko-KR" altLang="en-US" sz="4000" dirty="0">
                <a:solidFill>
                  <a:schemeClr val="tx1"/>
                </a:solidFill>
                <a:latin typeface="나눔스퀘어_ac Bold" panose="020B0600000101010101" pitchFamily="50" charset="-127"/>
                <a:ea typeface="나눔스퀘어_ac Bold" panose="020B0600000101010101" pitchFamily="50" charset="-127"/>
              </a:rPr>
              <a:t> 사이트</a:t>
            </a:r>
            <a:r>
              <a:rPr lang="en-US" altLang="ko-KR" sz="4000" dirty="0">
                <a:solidFill>
                  <a:schemeClr val="tx1"/>
                </a:solidFill>
                <a:latin typeface="나눔스퀘어_ac Bold" panose="020B0600000101010101" pitchFamily="50" charset="-127"/>
                <a:ea typeface="나눔스퀘어_ac Bold" panose="020B0600000101010101" pitchFamily="50" charset="-127"/>
              </a:rPr>
              <a:t>,</a:t>
            </a:r>
            <a:r>
              <a:rPr lang="ko-KR" altLang="en-US" sz="4000" dirty="0">
                <a:solidFill>
                  <a:schemeClr val="tx1"/>
                </a:solidFill>
                <a:latin typeface="나눔스퀘어_ac Bold" panose="020B0600000101010101" pitchFamily="50" charset="-127"/>
                <a:ea typeface="나눔스퀘어_ac Bold" panose="020B0600000101010101" pitchFamily="50" charset="-127"/>
              </a:rPr>
              <a:t> 응용 프로그램</a:t>
            </a:r>
            <a:r>
              <a:rPr lang="en-US" altLang="ko-KR" sz="4000" dirty="0">
                <a:solidFill>
                  <a:schemeClr val="tx1"/>
                </a:solidFill>
                <a:latin typeface="나눔스퀘어_ac Bold" panose="020B0600000101010101" pitchFamily="50" charset="-127"/>
                <a:ea typeface="나눔스퀘어_ac Bold" panose="020B0600000101010101" pitchFamily="50" charset="-127"/>
              </a:rPr>
              <a:t>,</a:t>
            </a:r>
            <a:r>
              <a:rPr lang="ko-KR" altLang="en-US" sz="4000" dirty="0">
                <a:solidFill>
                  <a:schemeClr val="tx1"/>
                </a:solidFill>
                <a:latin typeface="나눔스퀘어_ac Bold" panose="020B0600000101010101" pitchFamily="50" charset="-127"/>
                <a:ea typeface="나눔스퀘어_ac Bold" panose="020B0600000101010101" pitchFamily="50" charset="-127"/>
              </a:rPr>
              <a:t> 가상 디렉터리 및 파일을 보호하도록  추가 보안 기능을 사용합니다</a:t>
            </a:r>
            <a:r>
              <a:rPr lang="en-US" altLang="ko-KR" sz="4000" dirty="0">
                <a:solidFill>
                  <a:schemeClr val="tx1"/>
                </a:solidFill>
                <a:latin typeface="나눔스퀘어_ac Bold" panose="020B0600000101010101" pitchFamily="50" charset="-127"/>
                <a:ea typeface="나눔스퀘어_ac Bold" panose="020B0600000101010101" pitchFamily="50" charset="-127"/>
              </a:rPr>
              <a:t>.</a:t>
            </a: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상태 및 진단</a:t>
            </a: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 서버</a:t>
            </a:r>
            <a:r>
              <a:rPr lang="en-US" altLang="ko-KR" sz="4000" dirty="0">
                <a:solidFill>
                  <a:schemeClr val="tx1"/>
                </a:solidFill>
                <a:latin typeface="나눔스퀘어_ac Bold" panose="020B0600000101010101" pitchFamily="50" charset="-127"/>
                <a:ea typeface="나눔스퀘어_ac Bold" panose="020B0600000101010101" pitchFamily="50" charset="-127"/>
              </a:rPr>
              <a:t>,</a:t>
            </a:r>
            <a:r>
              <a:rPr lang="ko-KR" altLang="en-US" sz="4000" dirty="0">
                <a:solidFill>
                  <a:schemeClr val="tx1"/>
                </a:solidFill>
                <a:latin typeface="나눔스퀘어_ac Bold" panose="020B0600000101010101" pitchFamily="50" charset="-127"/>
                <a:ea typeface="나눔스퀘어_ac Bold" panose="020B0600000101010101" pitchFamily="50" charset="-127"/>
              </a:rPr>
              <a:t> 사이트 및 응용 프로그램 상태를 모니터링하고 관리할 수 있게 합니다</a:t>
            </a:r>
            <a:r>
              <a:rPr lang="en-US" altLang="ko-KR" sz="4000" dirty="0">
                <a:solidFill>
                  <a:schemeClr val="tx1"/>
                </a:solidFill>
                <a:latin typeface="나눔스퀘어_ac Bold" panose="020B0600000101010101" pitchFamily="50" charset="-127"/>
                <a:ea typeface="나눔스퀘어_ac Bold" panose="020B0600000101010101" pitchFamily="50" charset="-127"/>
              </a:rPr>
              <a:t>.</a:t>
            </a: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성능 기능</a:t>
            </a: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 성능 기능을 설치합니다</a:t>
            </a: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응용 프로그램 개발 기능</a:t>
            </a: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 웹 서버 응용프로그램 개발 기능을 설치합니다</a:t>
            </a: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일반적인 </a:t>
            </a:r>
            <a:r>
              <a:rPr lang="en-US" altLang="ko-KR" sz="4000" dirty="0">
                <a:solidFill>
                  <a:schemeClr val="tx1"/>
                </a:solidFill>
                <a:latin typeface="나눔스퀘어_ac Bold" panose="020B0600000101010101" pitchFamily="50" charset="-127"/>
                <a:ea typeface="나눔스퀘어_ac Bold" panose="020B0600000101010101" pitchFamily="50" charset="-127"/>
              </a:rPr>
              <a:t>HTTP </a:t>
            </a:r>
            <a:r>
              <a:rPr lang="ko-KR" altLang="en-US" sz="4000" dirty="0">
                <a:solidFill>
                  <a:schemeClr val="tx1"/>
                </a:solidFill>
                <a:latin typeface="나눔스퀘어_ac Bold" panose="020B0600000101010101" pitchFamily="50" charset="-127"/>
                <a:ea typeface="나눔스퀘어_ac Bold" panose="020B0600000101010101" pitchFamily="50" charset="-127"/>
              </a:rPr>
              <a:t>기능</a:t>
            </a:r>
          </a:p>
          <a:p>
            <a:pPr lvl="0">
              <a:lnSpc>
                <a:spcPct val="140000"/>
              </a:lnSpc>
              <a:defRPr/>
            </a:pPr>
            <a:r>
              <a:rPr lang="ko-KR" altLang="en-US" sz="4000" dirty="0">
                <a:solidFill>
                  <a:schemeClr val="tx1"/>
                </a:solidFill>
                <a:latin typeface="나눔스퀘어_ac Bold" panose="020B0600000101010101" pitchFamily="50" charset="-127"/>
                <a:ea typeface="나눔스퀘어_ac Bold" panose="020B0600000101010101" pitchFamily="50" charset="-127"/>
              </a:rPr>
              <a:t>▶ </a:t>
            </a:r>
            <a:r>
              <a:rPr lang="en-US" altLang="ko-KR" sz="4000" dirty="0">
                <a:solidFill>
                  <a:schemeClr val="tx1"/>
                </a:solidFill>
                <a:latin typeface="나눔스퀘어_ac Bold" panose="020B0600000101010101" pitchFamily="50" charset="-127"/>
                <a:ea typeface="나눔스퀘어_ac Bold" panose="020B0600000101010101" pitchFamily="50" charset="-127"/>
              </a:rPr>
              <a:t>HTML </a:t>
            </a:r>
            <a:r>
              <a:rPr lang="ko-KR" altLang="en-US" sz="4000" dirty="0">
                <a:solidFill>
                  <a:schemeClr val="tx1"/>
                </a:solidFill>
                <a:latin typeface="나눔스퀘어_ac Bold" panose="020B0600000101010101" pitchFamily="50" charset="-127"/>
                <a:ea typeface="나눔스퀘어_ac Bold" panose="020B0600000101010101" pitchFamily="50" charset="-127"/>
              </a:rPr>
              <a:t>및 이미지 파일과 같은 웹 서버 콘텐츠 지원을 설치합니다</a:t>
            </a:r>
            <a:r>
              <a:rPr lang="en-US" altLang="ko-KR" sz="4000" dirty="0">
                <a:solidFill>
                  <a:schemeClr val="tx1"/>
                </a:solidFill>
                <a:latin typeface="나눔스퀘어_ac Bold" panose="020B0600000101010101" pitchFamily="50" charset="-127"/>
                <a:ea typeface="나눔스퀘어_ac Bold" panose="020B0600000101010101" pitchFamily="50" charset="-127"/>
              </a:rPr>
              <a:t>.</a:t>
            </a:r>
          </a:p>
          <a:p>
            <a:pPr lvl="0">
              <a:lnSpc>
                <a:spcPct val="140000"/>
              </a:lnSpc>
              <a:defRPr/>
            </a:pPr>
            <a:endParaRPr lang="ko-KR" altLang="en-US" sz="3157"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kumimoji="0" lang="ko-KR" altLang="en-US" sz="3100" i="0" u="none" strike="noStrike" kern="1200" cap="none" spc="0" normalizeH="0" dirty="0">
              <a:solidFill>
                <a:schemeClr val="tx1"/>
              </a:solidFill>
              <a:latin typeface="나눔스퀘어_ac Bold" panose="020B0600000101010101" pitchFamily="50" charset="-127"/>
              <a:ea typeface="나눔스퀘어_ac Bold" panose="020B0600000101010101" pitchFamily="50" charset="-127"/>
            </a:endParaRPr>
          </a:p>
        </p:txBody>
      </p:sp>
      <p:pic>
        <p:nvPicPr>
          <p:cNvPr id="27" name="그림 21">
            <a:extLst>
              <a:ext uri="{FF2B5EF4-FFF2-40B4-BE49-F238E27FC236}">
                <a16:creationId xmlns:a16="http://schemas.microsoft.com/office/drawing/2014/main" id="{248AC497-ED5A-4E54-BDC6-2B8E03DB35D4}"/>
              </a:ext>
            </a:extLst>
          </p:cNvPr>
          <p:cNvPicPr>
            <a:picLocks noChangeAspect="1"/>
          </p:cNvPicPr>
          <p:nvPr/>
        </p:nvPicPr>
        <p:blipFill rotWithShape="1">
          <a:blip r:embed="rId3"/>
          <a:stretch>
            <a:fillRect/>
          </a:stretch>
        </p:blipFill>
        <p:spPr>
          <a:xfrm>
            <a:off x="2151063" y="1944509"/>
            <a:ext cx="2200275" cy="1362075"/>
          </a:xfrm>
          <a:prstGeom prst="rect">
            <a:avLst/>
          </a:prstGeom>
        </p:spPr>
      </p:pic>
      <p:sp>
        <p:nvSpPr>
          <p:cNvPr id="28" name="직사각형 24">
            <a:extLst>
              <a:ext uri="{FF2B5EF4-FFF2-40B4-BE49-F238E27FC236}">
                <a16:creationId xmlns:a16="http://schemas.microsoft.com/office/drawing/2014/main" id="{C695FD37-A890-43C1-BBAF-049999958960}"/>
              </a:ext>
            </a:extLst>
          </p:cNvPr>
          <p:cNvSpPr/>
          <p:nvPr/>
        </p:nvSpPr>
        <p:spPr>
          <a:xfrm>
            <a:off x="2384396" y="2146828"/>
            <a:ext cx="434979" cy="316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854518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ko-KR" altLang="en-US" sz="2800" dirty="0">
                <a:latin typeface="DX국민시대" panose="02020600000000000000" pitchFamily="18" charset="-127"/>
                <a:ea typeface="DX국민시대" panose="02020600000000000000" pitchFamily="18" charset="-127"/>
              </a:rPr>
              <a:t>실습 환경</a:t>
            </a:r>
            <a:r>
              <a:rPr lang="en-US" altLang="ko-KR" sz="1600" dirty="0">
                <a:latin typeface="DX국민시대" panose="02020600000000000000" pitchFamily="18" charset="-127"/>
                <a:ea typeface="DX국민시대" panose="02020600000000000000" pitchFamily="18" charset="-127"/>
              </a:rPr>
              <a:t> version</a:t>
            </a:r>
            <a:endParaRPr lang="ko-KR" altLang="en-US" sz="2800" dirty="0">
              <a:latin typeface="DX국민시대" panose="02020600000000000000" pitchFamily="18" charset="-127"/>
              <a:ea typeface="DX국민시대" panose="02020600000000000000" pitchFamily="18" charset="-127"/>
            </a:endParaRP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7392" r="7392"/>
          <a:stretch/>
        </p:blipFill>
        <p:spPr>
          <a:xfrm>
            <a:off x="473075" y="1968500"/>
            <a:ext cx="5911850" cy="4686300"/>
          </a:xfrm>
          <a:ln>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C2D9C5F-9C4A-4814-800F-4445F90E9DBE}"/>
              </a:ext>
            </a:extLst>
          </p:cNvPr>
          <p:cNvSpPr/>
          <p:nvPr/>
        </p:nvSpPr>
        <p:spPr>
          <a:xfrm>
            <a:off x="1923143" y="3110964"/>
            <a:ext cx="1905907" cy="18468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490193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72790C23-E368-4DFD-8027-9ECF62007B03}"/>
              </a:ext>
            </a:extLst>
          </p:cNvPr>
          <p:cNvSpPr>
            <a:spLocks noGrp="1"/>
          </p:cNvSpPr>
          <p:nvPr>
            <p:ph type="body" sz="half" idx="2"/>
          </p:nvPr>
        </p:nvSpPr>
        <p:spPr>
          <a:xfrm>
            <a:off x="453508" y="1987588"/>
            <a:ext cx="5976382" cy="7021902"/>
          </a:xfrm>
        </p:spPr>
        <p:txBody>
          <a:bodyPr vert="horz" wrap="square" lIns="91440" tIns="45720" rIns="91440" bIns="45720" anchor="t">
            <a:normAutofit fontScale="62500" lnSpcReduction="20000"/>
          </a:bodyPr>
          <a:lstStyle/>
          <a:p>
            <a:pPr lvl="0">
              <a:lnSpc>
                <a:spcPct val="140000"/>
              </a:lnSpc>
              <a:defRPr/>
            </a:pPr>
            <a:endParaRPr lang="en-US" altLang="ko-KR" sz="3157"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lang="en-US" altLang="ko-KR" sz="3157"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lang="en-US" altLang="ko-KR" sz="1900"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lang="en-US" altLang="ko-KR" sz="4210" dirty="0">
              <a:solidFill>
                <a:schemeClr val="tx1"/>
              </a:solidFill>
              <a:latin typeface="나눔스퀘어_ac Bold" panose="020B0600000101010101" pitchFamily="50" charset="-127"/>
              <a:ea typeface="나눔스퀘어_ac Bold" panose="020B0600000101010101" pitchFamily="50" charset="-127"/>
            </a:endParaRPr>
          </a:p>
          <a:p>
            <a:pPr lvl="0" algn="ctr">
              <a:lnSpc>
                <a:spcPct val="140000"/>
              </a:lnSpc>
              <a:defRPr/>
            </a:pPr>
            <a:r>
              <a:rPr lang="ko-KR" altLang="en-US" sz="4210" dirty="0">
                <a:solidFill>
                  <a:schemeClr val="tx1"/>
                </a:solidFill>
                <a:latin typeface="나눔스퀘어_ac Bold" panose="020B0600000101010101" pitchFamily="50" charset="-127"/>
                <a:ea typeface="나눔스퀘어_ac Bold" panose="020B0600000101010101" pitchFamily="50" charset="-127"/>
              </a:rPr>
              <a:t>웹 관리 도구</a:t>
            </a:r>
            <a:r>
              <a:rPr lang="en-US" altLang="ko-KR" sz="4210" dirty="0">
                <a:solidFill>
                  <a:schemeClr val="tx1"/>
                </a:solidFill>
                <a:latin typeface="나눔스퀘어_ac Bold" panose="020B0600000101010101" pitchFamily="50" charset="-127"/>
                <a:ea typeface="나눔스퀘어_ac Bold" panose="020B0600000101010101" pitchFamily="50" charset="-127"/>
              </a:rPr>
              <a:t> </a:t>
            </a:r>
            <a:r>
              <a:rPr lang="ko-KR" altLang="en-US" sz="4210" dirty="0">
                <a:solidFill>
                  <a:schemeClr val="tx1"/>
                </a:solidFill>
                <a:latin typeface="나눔스퀘어_ac Bold" panose="020B0600000101010101" pitchFamily="50" charset="-127"/>
                <a:ea typeface="나눔스퀘어_ac Bold" panose="020B0600000101010101" pitchFamily="50" charset="-127"/>
              </a:rPr>
              <a:t> </a:t>
            </a:r>
            <a:r>
              <a:rPr lang="ko-KR" altLang="en-US" sz="4210" dirty="0" err="1">
                <a:solidFill>
                  <a:schemeClr val="tx1"/>
                </a:solidFill>
                <a:latin typeface="나눔스퀘어_ac Bold" panose="020B0600000101010101" pitchFamily="50" charset="-127"/>
                <a:ea typeface="나눔스퀘어_ac Bold" panose="020B0600000101010101" pitchFamily="50" charset="-127"/>
              </a:rPr>
              <a:t>역활</a:t>
            </a:r>
            <a:endParaRPr lang="ko-KR" altLang="en-US" sz="4210"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lang="ko-KR" altLang="en-US" sz="2000"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r>
              <a:rPr lang="en-US" altLang="ko-KR" sz="3090" dirty="0">
                <a:solidFill>
                  <a:schemeClr val="tx1"/>
                </a:solidFill>
                <a:latin typeface="나눔스퀘어_ac Bold" panose="020B0600000101010101" pitchFamily="50" charset="-127"/>
                <a:ea typeface="나눔스퀘어_ac Bold" panose="020B0600000101010101" pitchFamily="50" charset="-127"/>
              </a:rPr>
              <a:t>IIS 6 </a:t>
            </a:r>
            <a:r>
              <a:rPr lang="ko-KR" altLang="en-US" sz="3090" dirty="0">
                <a:solidFill>
                  <a:schemeClr val="tx1"/>
                </a:solidFill>
                <a:latin typeface="나눔스퀘어_ac Bold" panose="020B0600000101010101" pitchFamily="50" charset="-127"/>
                <a:ea typeface="나눔스퀘어_ac Bold" panose="020B0600000101010101" pitchFamily="50" charset="-127"/>
              </a:rPr>
              <a:t>관리 호환성</a:t>
            </a:r>
          </a:p>
          <a:p>
            <a:pPr lvl="0">
              <a:lnSpc>
                <a:spcPct val="140000"/>
              </a:lnSpc>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기존 </a:t>
            </a:r>
            <a:r>
              <a:rPr lang="en-US" altLang="ko-KR" sz="2400" dirty="0">
                <a:solidFill>
                  <a:schemeClr val="tx1"/>
                </a:solidFill>
                <a:latin typeface="나눔스퀘어_ac Bold" panose="020B0600000101010101" pitchFamily="50" charset="-127"/>
                <a:ea typeface="나눔스퀘어_ac Bold" panose="020B0600000101010101" pitchFamily="50" charset="-127"/>
              </a:rPr>
              <a:t>IIS 6.0 API</a:t>
            </a:r>
            <a:r>
              <a:rPr lang="ko-KR" altLang="en-US" sz="2400" dirty="0">
                <a:solidFill>
                  <a:schemeClr val="tx1"/>
                </a:solidFill>
                <a:latin typeface="나눔스퀘어_ac Bold" panose="020B0600000101010101" pitchFamily="50" charset="-127"/>
                <a:ea typeface="나눔스퀘어_ac Bold" panose="020B0600000101010101" pitchFamily="50" charset="-127"/>
              </a:rPr>
              <a:t> 및 스크립트를 사용하여 이 </a:t>
            </a:r>
            <a:r>
              <a:rPr lang="en-US" altLang="ko-KR" sz="2400" dirty="0">
                <a:solidFill>
                  <a:schemeClr val="tx1"/>
                </a:solidFill>
                <a:latin typeface="나눔스퀘어_ac Bold" panose="020B0600000101010101" pitchFamily="50" charset="-127"/>
                <a:ea typeface="나눔스퀘어_ac Bold" panose="020B0600000101010101" pitchFamily="50" charset="-127"/>
              </a:rPr>
              <a:t>IIS</a:t>
            </a:r>
            <a:r>
              <a:rPr lang="ko-KR" altLang="en-US" sz="2400" dirty="0">
                <a:solidFill>
                  <a:schemeClr val="tx1"/>
                </a:solidFill>
                <a:latin typeface="나눔스퀘어_ac Bold" panose="020B0600000101010101" pitchFamily="50" charset="-127"/>
                <a:ea typeface="나눔스퀘어_ac Bold" panose="020B0600000101010101" pitchFamily="50" charset="-127"/>
              </a:rPr>
              <a:t> </a:t>
            </a:r>
            <a:r>
              <a:rPr lang="en-US" altLang="ko-KR" sz="2400" dirty="0">
                <a:solidFill>
                  <a:schemeClr val="tx1"/>
                </a:solidFill>
                <a:latin typeface="나눔스퀘어_ac Bold" panose="020B0600000101010101" pitchFamily="50" charset="-127"/>
                <a:ea typeface="나눔스퀘어_ac Bold" panose="020B0600000101010101" pitchFamily="50" charset="-127"/>
              </a:rPr>
              <a:t>10.0</a:t>
            </a:r>
            <a:r>
              <a:rPr lang="ko-KR" altLang="en-US" sz="2400" dirty="0">
                <a:solidFill>
                  <a:schemeClr val="tx1"/>
                </a:solidFill>
                <a:latin typeface="나눔스퀘어_ac Bold" panose="020B0600000101010101" pitchFamily="50" charset="-127"/>
                <a:ea typeface="나눔스퀘어_ac Bold" panose="020B0600000101010101" pitchFamily="50" charset="-127"/>
              </a:rPr>
              <a:t> 웹 서버를 관리할 수 있습니다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lvl="0">
              <a:lnSpc>
                <a:spcPct val="140000"/>
              </a:lnSpc>
              <a:defRPr/>
            </a:pPr>
            <a:r>
              <a:rPr lang="en-US" altLang="ko-KR" sz="3090" dirty="0">
                <a:solidFill>
                  <a:schemeClr val="tx1"/>
                </a:solidFill>
                <a:latin typeface="나눔스퀘어_ac Bold" panose="020B0600000101010101" pitchFamily="50" charset="-127"/>
                <a:ea typeface="나눔스퀘어_ac Bold" panose="020B0600000101010101" pitchFamily="50" charset="-127"/>
              </a:rPr>
              <a:t>IIS </a:t>
            </a:r>
            <a:r>
              <a:rPr lang="ko-KR" altLang="en-US" sz="3090" dirty="0">
                <a:solidFill>
                  <a:schemeClr val="tx1"/>
                </a:solidFill>
                <a:latin typeface="나눔스퀘어_ac Bold" panose="020B0600000101010101" pitchFamily="50" charset="-127"/>
                <a:ea typeface="나눔스퀘어_ac Bold" panose="020B0600000101010101" pitchFamily="50" charset="-127"/>
              </a:rPr>
              <a:t>관리 서비스</a:t>
            </a:r>
          </a:p>
          <a:p>
            <a:pPr lvl="0">
              <a:lnSpc>
                <a:spcPct val="140000"/>
              </a:lnSpc>
              <a:defRPr/>
            </a:pPr>
            <a:r>
              <a:rPr lang="ko-KR" altLang="en-US" sz="2600" dirty="0">
                <a:solidFill>
                  <a:schemeClr val="tx1"/>
                </a:solidFill>
                <a:latin typeface="나눔스퀘어_ac Bold" panose="020B0600000101010101" pitchFamily="50" charset="-127"/>
                <a:ea typeface="나눔스퀘어_ac Bold" panose="020B0600000101010101" pitchFamily="50" charset="-127"/>
              </a:rPr>
              <a:t>▶ </a:t>
            </a:r>
            <a:r>
              <a:rPr lang="ko-KR" altLang="en-US" sz="2400" dirty="0">
                <a:solidFill>
                  <a:schemeClr val="tx1"/>
                </a:solidFill>
                <a:latin typeface="나눔스퀘어_ac Bold" panose="020B0600000101010101" pitchFamily="50" charset="-127"/>
                <a:ea typeface="나눔스퀘어_ac Bold" panose="020B0600000101010101" pitchFamily="50" charset="-127"/>
              </a:rPr>
              <a:t>웹 서버를 웹 서버 관리 콘솔을 통해 다른 컴퓨터에서 원격으로 관리할 수 있습니다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lvl="0">
              <a:lnSpc>
                <a:spcPct val="140000"/>
              </a:lnSpc>
              <a:defRPr/>
            </a:pPr>
            <a:r>
              <a:rPr lang="en-US" altLang="ko-KR" sz="3000" dirty="0">
                <a:solidFill>
                  <a:schemeClr val="tx1"/>
                </a:solidFill>
                <a:latin typeface="나눔스퀘어_ac Bold" panose="020B0600000101010101" pitchFamily="50" charset="-127"/>
                <a:ea typeface="나눔스퀘어_ac Bold" panose="020B0600000101010101" pitchFamily="50" charset="-127"/>
              </a:rPr>
              <a:t>IIS</a:t>
            </a:r>
            <a:r>
              <a:rPr lang="ko-KR" altLang="en-US" sz="3000" dirty="0">
                <a:solidFill>
                  <a:schemeClr val="tx1"/>
                </a:solidFill>
                <a:latin typeface="나눔스퀘어_ac Bold" panose="020B0600000101010101" pitchFamily="50" charset="-127"/>
                <a:ea typeface="나눔스퀘어_ac Bold" panose="020B0600000101010101" pitchFamily="50" charset="-127"/>
              </a:rPr>
              <a:t> 관리 스크립트 및 도구</a:t>
            </a:r>
          </a:p>
          <a:p>
            <a:pPr lvl="0">
              <a:lnSpc>
                <a:spcPct val="140000"/>
              </a:lnSpc>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a:t>
            </a:r>
            <a:r>
              <a:rPr lang="en-US" altLang="ko-KR" sz="2400" dirty="0">
                <a:solidFill>
                  <a:schemeClr val="tx1"/>
                </a:solidFill>
                <a:latin typeface="나눔스퀘어_ac Bold" panose="020B0600000101010101" pitchFamily="50" charset="-127"/>
                <a:ea typeface="나눔스퀘어_ac Bold" panose="020B0600000101010101" pitchFamily="50" charset="-127"/>
              </a:rPr>
              <a:t>IIS </a:t>
            </a:r>
            <a:r>
              <a:rPr lang="ko-KR" altLang="en-US" sz="2400" dirty="0">
                <a:solidFill>
                  <a:schemeClr val="tx1"/>
                </a:solidFill>
                <a:latin typeface="나눔스퀘어_ac Bold" panose="020B0600000101010101" pitchFamily="50" charset="-127"/>
                <a:ea typeface="나눔스퀘어_ac Bold" panose="020B0600000101010101" pitchFamily="50" charset="-127"/>
              </a:rPr>
              <a:t>구성 스크립트를 사용하여 로컬 웹 서버를 관리합니다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lvl="0">
              <a:lnSpc>
                <a:spcPct val="140000"/>
              </a:lnSpc>
              <a:defRPr/>
            </a:pPr>
            <a:r>
              <a:rPr lang="en-US" altLang="ko-KR" sz="3000" dirty="0">
                <a:solidFill>
                  <a:schemeClr val="tx1"/>
                </a:solidFill>
                <a:latin typeface="나눔스퀘어_ac Bold" panose="020B0600000101010101" pitchFamily="50" charset="-127"/>
                <a:ea typeface="나눔스퀘어_ac Bold" panose="020B0600000101010101" pitchFamily="50" charset="-127"/>
              </a:rPr>
              <a:t>IIS </a:t>
            </a:r>
            <a:r>
              <a:rPr lang="ko-KR" altLang="en-US" sz="3000" dirty="0">
                <a:solidFill>
                  <a:schemeClr val="tx1"/>
                </a:solidFill>
                <a:latin typeface="나눔스퀘어_ac Bold" panose="020B0600000101010101" pitchFamily="50" charset="-127"/>
                <a:ea typeface="나눔스퀘어_ac Bold" panose="020B0600000101010101" pitchFamily="50" charset="-127"/>
              </a:rPr>
              <a:t>관리 콘솔</a:t>
            </a:r>
          </a:p>
          <a:p>
            <a:pPr lvl="0">
              <a:lnSpc>
                <a:spcPct val="140000"/>
              </a:lnSpc>
              <a:defRPr/>
            </a:pPr>
            <a:r>
              <a:rPr lang="ko-KR" altLang="en-US" sz="2400" dirty="0">
                <a:solidFill>
                  <a:schemeClr val="tx1"/>
                </a:solidFill>
                <a:latin typeface="나눔스퀘어_ac Bold" panose="020B0600000101010101" pitchFamily="50" charset="-127"/>
                <a:ea typeface="나눔스퀘어_ac Bold" panose="020B0600000101010101" pitchFamily="50" charset="-127"/>
              </a:rPr>
              <a:t>▶ 로컬 및 원격 웹 서버 관리를 지원하는 웹 서버 관리 콘솔을 설치합니다</a:t>
            </a:r>
            <a:r>
              <a:rPr lang="en-US" altLang="ko-KR" sz="2400" dirty="0">
                <a:solidFill>
                  <a:schemeClr val="tx1"/>
                </a:solidFill>
                <a:latin typeface="나눔스퀘어_ac Bold" panose="020B0600000101010101" pitchFamily="50" charset="-127"/>
                <a:ea typeface="나눔스퀘어_ac Bold" panose="020B0600000101010101" pitchFamily="50" charset="-127"/>
              </a:rPr>
              <a:t>.</a:t>
            </a:r>
          </a:p>
          <a:p>
            <a:pPr lvl="0">
              <a:lnSpc>
                <a:spcPct val="140000"/>
              </a:lnSpc>
              <a:defRPr/>
            </a:pPr>
            <a:endParaRPr lang="ko-KR" altLang="en-US" sz="3157" dirty="0">
              <a:solidFill>
                <a:schemeClr val="tx1"/>
              </a:solidFill>
              <a:latin typeface="나눔스퀘어_ac Bold" panose="020B0600000101010101" pitchFamily="50" charset="-127"/>
              <a:ea typeface="나눔스퀘어_ac Bold" panose="020B0600000101010101" pitchFamily="50" charset="-127"/>
            </a:endParaRPr>
          </a:p>
          <a:p>
            <a:pPr lvl="0">
              <a:lnSpc>
                <a:spcPct val="140000"/>
              </a:lnSpc>
              <a:defRPr/>
            </a:pPr>
            <a:endParaRPr kumimoji="0" lang="ko-KR" altLang="en-US" sz="3100" i="0" u="none" strike="noStrike" kern="1200" cap="none" spc="0" normalizeH="0" dirty="0">
              <a:solidFill>
                <a:schemeClr val="tx1"/>
              </a:solidFill>
              <a:latin typeface="나눔스퀘어_ac Bold" panose="020B0600000101010101" pitchFamily="50" charset="-127"/>
              <a:ea typeface="나눔스퀘어_ac Bold" panose="020B0600000101010101" pitchFamily="50" charset="-127"/>
            </a:endParaRPr>
          </a:p>
        </p:txBody>
      </p:sp>
      <p:pic>
        <p:nvPicPr>
          <p:cNvPr id="7" name="그림 6">
            <a:extLst>
              <a:ext uri="{FF2B5EF4-FFF2-40B4-BE49-F238E27FC236}">
                <a16:creationId xmlns:a16="http://schemas.microsoft.com/office/drawing/2014/main" id="{F8026E03-88E6-4C0A-AD7E-D04FD6F2C3F9}"/>
              </a:ext>
            </a:extLst>
          </p:cNvPr>
          <p:cNvPicPr>
            <a:picLocks noChangeAspect="1"/>
          </p:cNvPicPr>
          <p:nvPr/>
        </p:nvPicPr>
        <p:blipFill rotWithShape="1">
          <a:blip r:embed="rId3"/>
          <a:stretch>
            <a:fillRect/>
          </a:stretch>
        </p:blipFill>
        <p:spPr>
          <a:xfrm>
            <a:off x="2295524" y="1854921"/>
            <a:ext cx="2266950" cy="1438275"/>
          </a:xfrm>
          <a:prstGeom prst="rect">
            <a:avLst/>
          </a:prstGeom>
        </p:spPr>
      </p:pic>
      <p:sp>
        <p:nvSpPr>
          <p:cNvPr id="16" name="직사각형 23">
            <a:extLst>
              <a:ext uri="{FF2B5EF4-FFF2-40B4-BE49-F238E27FC236}">
                <a16:creationId xmlns:a16="http://schemas.microsoft.com/office/drawing/2014/main" id="{5C8399F6-52A4-450D-A3F3-079A36C6BD95}"/>
              </a:ext>
            </a:extLst>
          </p:cNvPr>
          <p:cNvSpPr/>
          <p:nvPr/>
        </p:nvSpPr>
        <p:spPr>
          <a:xfrm>
            <a:off x="2792531" y="2913968"/>
            <a:ext cx="1272937" cy="341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876647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8" name="그림 7">
            <a:extLst>
              <a:ext uri="{FF2B5EF4-FFF2-40B4-BE49-F238E27FC236}">
                <a16:creationId xmlns:a16="http://schemas.microsoft.com/office/drawing/2014/main" id="{3BD6B0E3-D321-466E-B50B-4D576AF11972}"/>
              </a:ext>
            </a:extLst>
          </p:cNvPr>
          <p:cNvPicPr>
            <a:picLocks noChangeAspect="1"/>
          </p:cNvPicPr>
          <p:nvPr/>
        </p:nvPicPr>
        <p:blipFill rotWithShape="1">
          <a:blip r:embed="rId3"/>
          <a:stretch>
            <a:fillRect/>
          </a:stretch>
        </p:blipFill>
        <p:spPr>
          <a:xfrm>
            <a:off x="696600" y="2059082"/>
            <a:ext cx="5441881" cy="4572306"/>
          </a:xfrm>
          <a:prstGeom prst="rect">
            <a:avLst/>
          </a:prstGeom>
        </p:spPr>
      </p:pic>
      <p:sp>
        <p:nvSpPr>
          <p:cNvPr id="9" name="직사각형 8">
            <a:extLst>
              <a:ext uri="{FF2B5EF4-FFF2-40B4-BE49-F238E27FC236}">
                <a16:creationId xmlns:a16="http://schemas.microsoft.com/office/drawing/2014/main" id="{46959E3C-48F5-4F0E-8F82-2B7AABB023DD}"/>
              </a:ext>
            </a:extLst>
          </p:cNvPr>
          <p:cNvSpPr/>
          <p:nvPr/>
        </p:nvSpPr>
        <p:spPr>
          <a:xfrm>
            <a:off x="1414604" y="3574987"/>
            <a:ext cx="3205104" cy="341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0" name="텍스트 개체 틀 5">
            <a:extLst>
              <a:ext uri="{FF2B5EF4-FFF2-40B4-BE49-F238E27FC236}">
                <a16:creationId xmlns:a16="http://schemas.microsoft.com/office/drawing/2014/main" id="{178B3097-8A8A-43F9-A387-45B0C773DD5E}"/>
              </a:ext>
            </a:extLst>
          </p:cNvPr>
          <p:cNvSpPr txBox="1"/>
          <p:nvPr/>
        </p:nvSpPr>
        <p:spPr>
          <a:xfrm>
            <a:off x="575952" y="7100515"/>
            <a:ext cx="5683176" cy="190036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나눔스퀘어_ac Bold" panose="020B0600000101010101" pitchFamily="50" charset="-127"/>
                <a:ea typeface="나눔스퀘어_ac Bold" panose="020B0600000101010101" pitchFamily="50" charset="-127"/>
              </a:rPr>
              <a:t>5. IIS</a:t>
            </a:r>
            <a:r>
              <a:rPr lang="ko-KR" altLang="en-US" sz="2000" dirty="0">
                <a:latin typeface="나눔스퀘어_ac Bold" panose="020B0600000101010101" pitchFamily="50" charset="-127"/>
                <a:ea typeface="나눔스퀘어_ac Bold" panose="020B0600000101010101" pitchFamily="50" charset="-127"/>
              </a:rPr>
              <a:t>에서 응용프로그램을 실행하기 위해서 가능을 추가할 수 있습니다</a:t>
            </a:r>
            <a:r>
              <a:rPr lang="en-US" altLang="ko-KR" sz="2000" dirty="0">
                <a:latin typeface="나눔스퀘어_ac Bold" panose="020B0600000101010101" pitchFamily="50" charset="-127"/>
                <a:ea typeface="나눔스퀘어_ac Bold" panose="020B0600000101010101" pitchFamily="50" charset="-127"/>
              </a:rPr>
              <a:t>.</a:t>
            </a:r>
          </a:p>
          <a:p>
            <a:pPr lvl="0" algn="ctr">
              <a:defRPr/>
            </a:pP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인터넷 정보 서비스</a:t>
            </a:r>
            <a:r>
              <a:rPr lang="en-US" altLang="ko-KR" sz="2000" dirty="0">
                <a:latin typeface="나눔스퀘어_ac Bold" panose="020B0600000101010101" pitchFamily="50" charset="-127"/>
                <a:ea typeface="나눔스퀘어_ac Bold" panose="020B0600000101010101" pitchFamily="50" charset="-127"/>
              </a:rPr>
              <a:t>”- ”World Wide Web </a:t>
            </a:r>
            <a:r>
              <a:rPr lang="ko-KR" altLang="en-US" sz="2000" dirty="0">
                <a:latin typeface="나눔스퀘어_ac Bold" panose="020B0600000101010101" pitchFamily="50" charset="-127"/>
                <a:ea typeface="나눔스퀘어_ac Bold" panose="020B0600000101010101" pitchFamily="50" charset="-127"/>
              </a:rPr>
              <a:t>서비스</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응용 프로그램 개발 기능</a:t>
            </a:r>
            <a:r>
              <a:rPr lang="en-US" altLang="ko-KR" sz="2000" dirty="0">
                <a:latin typeface="나눔스퀘어_ac Bold" panose="020B0600000101010101" pitchFamily="50" charset="-127"/>
                <a:ea typeface="나눔스퀘어_ac Bold" panose="020B0600000101010101" pitchFamily="50" charset="-127"/>
              </a:rPr>
              <a:t>”</a:t>
            </a: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en-US" altLang="ko-KR" sz="2000" dirty="0">
              <a:latin typeface="나눔스퀘어_ac Bold" panose="020B0600000101010101" pitchFamily="50" charset="-127"/>
              <a:ea typeface="나눔스퀘어_ac Bold" panose="020B0600000101010101" pitchFamily="50" charset="-127"/>
            </a:endParaRPr>
          </a:p>
          <a:p>
            <a:pPr lvl="0" algn="ctr">
              <a:defRPr/>
            </a:pP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8309270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96850AF4-7C79-433B-81CE-3E3ECB2B5947}"/>
              </a:ext>
            </a:extLst>
          </p:cNvPr>
          <p:cNvPicPr>
            <a:picLocks noChangeAspect="1"/>
          </p:cNvPicPr>
          <p:nvPr/>
        </p:nvPicPr>
        <p:blipFill rotWithShape="1">
          <a:blip r:embed="rId3"/>
          <a:stretch>
            <a:fillRect/>
          </a:stretch>
        </p:blipFill>
        <p:spPr>
          <a:xfrm>
            <a:off x="684279" y="1879601"/>
            <a:ext cx="5689880" cy="4044122"/>
          </a:xfrm>
          <a:prstGeom prst="rect">
            <a:avLst/>
          </a:prstGeom>
        </p:spPr>
      </p:pic>
      <p:sp>
        <p:nvSpPr>
          <p:cNvPr id="6" name="모서리가 둥근 직사각형 21">
            <a:extLst>
              <a:ext uri="{FF2B5EF4-FFF2-40B4-BE49-F238E27FC236}">
                <a16:creationId xmlns:a16="http://schemas.microsoft.com/office/drawing/2014/main" id="{DAB47328-C7C4-42E5-8C93-4BF49D9F5429}"/>
              </a:ext>
            </a:extLst>
          </p:cNvPr>
          <p:cNvSpPr/>
          <p:nvPr/>
        </p:nvSpPr>
        <p:spPr>
          <a:xfrm>
            <a:off x="1796995" y="3830342"/>
            <a:ext cx="270344" cy="259980"/>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b="1">
                <a:solidFill>
                  <a:schemeClr val="tx1"/>
                </a:solidFill>
                <a:latin typeface="DX국민시대"/>
                <a:ea typeface="DX국민시대"/>
              </a:rPr>
              <a:t>1</a:t>
            </a:r>
            <a:endParaRPr lang="ko-KR" altLang="en-US" b="1">
              <a:solidFill>
                <a:schemeClr val="tx1"/>
              </a:solidFill>
              <a:ea typeface="DX국민시대"/>
            </a:endParaRPr>
          </a:p>
        </p:txBody>
      </p:sp>
      <p:sp>
        <p:nvSpPr>
          <p:cNvPr id="18" name="모서리가 둥근 직사각형 25">
            <a:extLst>
              <a:ext uri="{FF2B5EF4-FFF2-40B4-BE49-F238E27FC236}">
                <a16:creationId xmlns:a16="http://schemas.microsoft.com/office/drawing/2014/main" id="{F96AF269-F72B-4C29-97C0-8A137FC3D4B5}"/>
              </a:ext>
            </a:extLst>
          </p:cNvPr>
          <p:cNvSpPr/>
          <p:nvPr/>
        </p:nvSpPr>
        <p:spPr>
          <a:xfrm>
            <a:off x="1789044" y="4176629"/>
            <a:ext cx="278295" cy="26482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b="1">
                <a:solidFill>
                  <a:schemeClr val="tx1"/>
                </a:solidFill>
                <a:latin typeface="DX국민시대"/>
                <a:ea typeface="DX국민시대"/>
              </a:rPr>
              <a:t>2</a:t>
            </a:r>
            <a:endParaRPr lang="ko-KR" altLang="en-US" b="1">
              <a:solidFill>
                <a:schemeClr val="tx1"/>
              </a:solidFill>
              <a:ea typeface="DX국민시대"/>
            </a:endParaRPr>
          </a:p>
        </p:txBody>
      </p:sp>
      <p:sp>
        <p:nvSpPr>
          <p:cNvPr id="30" name="모서리가 둥근 직사각형 30">
            <a:extLst>
              <a:ext uri="{FF2B5EF4-FFF2-40B4-BE49-F238E27FC236}">
                <a16:creationId xmlns:a16="http://schemas.microsoft.com/office/drawing/2014/main" id="{DECA1E25-7424-4FA5-828B-53045AE28F6C}"/>
              </a:ext>
            </a:extLst>
          </p:cNvPr>
          <p:cNvSpPr/>
          <p:nvPr/>
        </p:nvSpPr>
        <p:spPr>
          <a:xfrm>
            <a:off x="1789043" y="4562475"/>
            <a:ext cx="278295" cy="260735"/>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b="1">
                <a:solidFill>
                  <a:schemeClr val="tx1"/>
                </a:solidFill>
                <a:latin typeface="DX국민시대"/>
                <a:ea typeface="DX국민시대"/>
              </a:rPr>
              <a:t>3</a:t>
            </a:r>
            <a:endParaRPr lang="ko-KR" altLang="en-US" b="1">
              <a:solidFill>
                <a:schemeClr val="tx1"/>
              </a:solidFill>
              <a:ea typeface="DX국민시대"/>
            </a:endParaRPr>
          </a:p>
        </p:txBody>
      </p:sp>
      <p:sp>
        <p:nvSpPr>
          <p:cNvPr id="36" name="모서리가 둥근 직사각형 34">
            <a:extLst>
              <a:ext uri="{FF2B5EF4-FFF2-40B4-BE49-F238E27FC236}">
                <a16:creationId xmlns:a16="http://schemas.microsoft.com/office/drawing/2014/main" id="{EB250E8A-82B2-41AE-9BC7-1FF4139A64C9}"/>
              </a:ext>
            </a:extLst>
          </p:cNvPr>
          <p:cNvSpPr/>
          <p:nvPr/>
        </p:nvSpPr>
        <p:spPr>
          <a:xfrm>
            <a:off x="1789042" y="4960521"/>
            <a:ext cx="278295" cy="26482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b="1">
                <a:solidFill>
                  <a:schemeClr val="tx1"/>
                </a:solidFill>
                <a:latin typeface="DX국민시대"/>
                <a:ea typeface="DX국민시대"/>
              </a:rPr>
              <a:t>4</a:t>
            </a:r>
            <a:endParaRPr lang="ko-KR" altLang="en-US" b="1">
              <a:solidFill>
                <a:schemeClr val="tx1"/>
              </a:solidFill>
              <a:ea typeface="DX국민시대"/>
            </a:endParaRPr>
          </a:p>
        </p:txBody>
      </p:sp>
      <p:sp>
        <p:nvSpPr>
          <p:cNvPr id="37" name="텍스트 개체 틀 5">
            <a:extLst>
              <a:ext uri="{FF2B5EF4-FFF2-40B4-BE49-F238E27FC236}">
                <a16:creationId xmlns:a16="http://schemas.microsoft.com/office/drawing/2014/main" id="{13085E46-EFFA-4651-9110-B6E89F16C69C}"/>
              </a:ext>
            </a:extLst>
          </p:cNvPr>
          <p:cNvSpPr>
            <a:spLocks noGrp="1"/>
          </p:cNvSpPr>
          <p:nvPr>
            <p:ph type="body" sz="half" idx="2"/>
          </p:nvPr>
        </p:nvSpPr>
        <p:spPr>
          <a:xfrm>
            <a:off x="472380" y="6962066"/>
            <a:ext cx="5913238" cy="2270834"/>
          </a:xfrm>
        </p:spPr>
        <p:txBody>
          <a:bodyPr>
            <a:normAutofit fontScale="92500"/>
          </a:bodyPr>
          <a:lstStyle/>
          <a:p>
            <a:pPr marL="457200" indent="-457200">
              <a:buFont typeface="+mj-lt"/>
              <a:buAutoNum type="arabicPeriod"/>
            </a:pPr>
            <a:r>
              <a:rPr lang="en-US" altLang="ko-KR" sz="2000" b="1" dirty="0">
                <a:latin typeface="나눔스퀘어_ac Bold" panose="020B0600000101010101" pitchFamily="50" charset="-127"/>
                <a:ea typeface="나눔스퀘어_ac Bold" panose="020B0600000101010101" pitchFamily="50" charset="-127"/>
              </a:rPr>
              <a:t>“ASP”</a:t>
            </a:r>
            <a:r>
              <a:rPr lang="ko-KR" altLang="en-US" sz="2000" b="1" dirty="0">
                <a:latin typeface="나눔스퀘어_ac Bold" panose="020B0600000101010101" pitchFamily="50" charset="-127"/>
                <a:ea typeface="나눔스퀘어_ac Bold" panose="020B0600000101010101" pitchFamily="50" charset="-127"/>
              </a:rPr>
              <a:t>를 체크해서 </a:t>
            </a:r>
            <a:r>
              <a:rPr lang="en-US" altLang="ko-KR" sz="2000" b="1" dirty="0">
                <a:latin typeface="나눔스퀘어_ac Bold" panose="020B0600000101010101" pitchFamily="50" charset="-127"/>
                <a:ea typeface="나눔스퀘어_ac Bold" panose="020B0600000101010101" pitchFamily="50" charset="-127"/>
              </a:rPr>
              <a:t>asp </a:t>
            </a:r>
            <a:r>
              <a:rPr lang="ko-KR" altLang="en-US" sz="2000" b="1" dirty="0">
                <a:latin typeface="나눔스퀘어_ac Bold" panose="020B0600000101010101" pitchFamily="50" charset="-127"/>
                <a:ea typeface="나눔스퀘어_ac Bold" panose="020B0600000101010101" pitchFamily="50" charset="-127"/>
              </a:rPr>
              <a:t>프로그램을 실행할 수 있게  한다</a:t>
            </a:r>
            <a:r>
              <a:rPr lang="en-US" altLang="ko-KR" sz="2000" b="1" dirty="0">
                <a:latin typeface="나눔스퀘어_ac Bold" panose="020B0600000101010101" pitchFamily="50" charset="-127"/>
                <a:ea typeface="나눔스퀘어_ac Bold" panose="020B0600000101010101" pitchFamily="50" charset="-127"/>
              </a:rPr>
              <a:t>.</a:t>
            </a:r>
          </a:p>
          <a:p>
            <a:pPr marL="457200" indent="-457200">
              <a:buFont typeface="+mj-lt"/>
              <a:buAutoNum type="arabicPeriod"/>
            </a:pPr>
            <a:r>
              <a:rPr lang="en-US" altLang="ko-KR" sz="2000" b="1" dirty="0">
                <a:latin typeface="나눔스퀘어_ac Bold" panose="020B0600000101010101" pitchFamily="50" charset="-127"/>
                <a:ea typeface="나눔스퀘어_ac Bold" panose="020B0600000101010101" pitchFamily="50" charset="-127"/>
              </a:rPr>
              <a:t>“ASP.NET 3.5” </a:t>
            </a:r>
            <a:r>
              <a:rPr lang="ko-KR" altLang="en-US" sz="2000" b="1" dirty="0">
                <a:latin typeface="나눔스퀘어_ac Bold" panose="020B0600000101010101" pitchFamily="50" charset="-127"/>
                <a:ea typeface="나눔스퀘어_ac Bold" panose="020B0600000101010101" pitchFamily="50" charset="-127"/>
              </a:rPr>
              <a:t>또는 </a:t>
            </a:r>
            <a:r>
              <a:rPr lang="en-US" altLang="ko-KR" sz="2000" b="1" dirty="0">
                <a:latin typeface="나눔스퀘어_ac Bold" panose="020B0600000101010101" pitchFamily="50" charset="-127"/>
                <a:ea typeface="나눔스퀘어_ac Bold" panose="020B0600000101010101" pitchFamily="50" charset="-127"/>
              </a:rPr>
              <a:t>“ASP.NET 4.8”</a:t>
            </a:r>
            <a:r>
              <a:rPr lang="ko-KR" altLang="en-US" sz="2000" b="1" dirty="0">
                <a:latin typeface="나눔스퀘어_ac Bold" panose="020B0600000101010101" pitchFamily="50" charset="-127"/>
                <a:ea typeface="나눔스퀘어_ac Bold" panose="020B0600000101010101" pitchFamily="50" charset="-127"/>
              </a:rPr>
              <a:t>를 체크해 </a:t>
            </a:r>
            <a:r>
              <a:rPr lang="en-US" altLang="ko-KR" sz="2000" b="1" dirty="0">
                <a:latin typeface="나눔스퀘어_ac Bold" panose="020B0600000101010101" pitchFamily="50" charset="-127"/>
                <a:ea typeface="나눔스퀘어_ac Bold" panose="020B0600000101010101" pitchFamily="50" charset="-127"/>
              </a:rPr>
              <a:t>asp.net </a:t>
            </a:r>
            <a:r>
              <a:rPr lang="ko-KR" altLang="en-US" sz="2000" b="1" dirty="0">
                <a:latin typeface="나눔스퀘어_ac Bold" panose="020B0600000101010101" pitchFamily="50" charset="-127"/>
                <a:ea typeface="나눔스퀘어_ac Bold" panose="020B0600000101010101" pitchFamily="50" charset="-127"/>
              </a:rPr>
              <a:t>프로그램을 실행할 수 있게 한다</a:t>
            </a:r>
            <a:r>
              <a:rPr lang="en-US" altLang="ko-KR" sz="2000" b="1" dirty="0">
                <a:latin typeface="나눔스퀘어_ac Bold" panose="020B0600000101010101" pitchFamily="50" charset="-127"/>
                <a:ea typeface="나눔스퀘어_ac Bold" panose="020B0600000101010101" pitchFamily="50" charset="-127"/>
              </a:rPr>
              <a:t>.</a:t>
            </a:r>
          </a:p>
          <a:p>
            <a:pPr marL="457200" indent="-457200">
              <a:buFont typeface="+mj-lt"/>
              <a:buAutoNum type="arabicPeriod"/>
            </a:pPr>
            <a:r>
              <a:rPr lang="en-US" altLang="ko-KR" sz="2000" b="1" dirty="0">
                <a:latin typeface="나눔스퀘어_ac Bold" panose="020B0600000101010101" pitchFamily="50" charset="-127"/>
                <a:ea typeface="나눔스퀘어_ac Bold" panose="020B0600000101010101" pitchFamily="50" charset="-127"/>
              </a:rPr>
              <a:t>“CGI”</a:t>
            </a:r>
            <a:r>
              <a:rPr lang="ko-KR" altLang="en-US" sz="2000" b="1" dirty="0">
                <a:latin typeface="나눔스퀘어_ac Bold" panose="020B0600000101010101" pitchFamily="50" charset="-127"/>
                <a:ea typeface="나눔스퀘어_ac Bold" panose="020B0600000101010101" pitchFamily="50" charset="-127"/>
              </a:rPr>
              <a:t>는 </a:t>
            </a:r>
            <a:r>
              <a:rPr lang="en-US" altLang="ko-KR" sz="2000" b="1" dirty="0">
                <a:latin typeface="나눔스퀘어_ac Bold" panose="020B0600000101010101" pitchFamily="50" charset="-127"/>
                <a:ea typeface="나눔스퀘어_ac Bold" panose="020B0600000101010101" pitchFamily="50" charset="-127"/>
              </a:rPr>
              <a:t>IIS</a:t>
            </a:r>
            <a:r>
              <a:rPr lang="ko-KR" altLang="en-US" sz="2000" b="1" dirty="0">
                <a:latin typeface="나눔스퀘어_ac Bold" panose="020B0600000101010101" pitchFamily="50" charset="-127"/>
                <a:ea typeface="나눔스퀘어_ac Bold" panose="020B0600000101010101" pitchFamily="50" charset="-127"/>
              </a:rPr>
              <a:t>가 외부 프로그램을 실행시키는 방법을   제공한다</a:t>
            </a:r>
            <a:r>
              <a:rPr lang="en-US" altLang="ko-KR" sz="2000" b="1" dirty="0">
                <a:latin typeface="나눔스퀘어_ac Bold" panose="020B0600000101010101" pitchFamily="50" charset="-127"/>
                <a:ea typeface="나눔스퀘어_ac Bold" panose="020B0600000101010101" pitchFamily="50" charset="-127"/>
              </a:rPr>
              <a:t>.</a:t>
            </a:r>
          </a:p>
          <a:p>
            <a:pPr marL="457200" indent="-457200">
              <a:buFont typeface="+mj-lt"/>
              <a:buAutoNum type="arabicPeriod"/>
            </a:pPr>
            <a:r>
              <a:rPr lang="en-US" altLang="ko-KR" sz="2000" b="1" dirty="0">
                <a:latin typeface="나눔스퀘어_ac Bold" panose="020B0600000101010101" pitchFamily="50" charset="-127"/>
                <a:ea typeface="나눔스퀘어_ac Bold" panose="020B0600000101010101" pitchFamily="50" charset="-127"/>
              </a:rPr>
              <a:t>“ISAPI”</a:t>
            </a:r>
            <a:r>
              <a:rPr lang="ko-KR" altLang="en-US" sz="2000" b="1" dirty="0">
                <a:latin typeface="나눔스퀘어_ac Bold" panose="020B0600000101010101" pitchFamily="50" charset="-127"/>
                <a:ea typeface="나눔스퀘어_ac Bold" panose="020B0600000101010101" pitchFamily="50" charset="-127"/>
              </a:rPr>
              <a:t>는 </a:t>
            </a:r>
            <a:r>
              <a:rPr lang="en-US" altLang="ko-KR" sz="2000" b="1" dirty="0">
                <a:latin typeface="나눔스퀘어_ac Bold" panose="020B0600000101010101" pitchFamily="50" charset="-127"/>
                <a:ea typeface="나눔스퀘어_ac Bold" panose="020B0600000101010101" pitchFamily="50" charset="-127"/>
              </a:rPr>
              <a:t>PHP</a:t>
            </a:r>
            <a:r>
              <a:rPr lang="ko-KR" altLang="en-US" sz="2000" b="1" dirty="0">
                <a:latin typeface="나눔스퀘어_ac Bold" panose="020B0600000101010101" pitchFamily="50" charset="-127"/>
                <a:ea typeface="나눔스퀘어_ac Bold" panose="020B0600000101010101" pitchFamily="50" charset="-127"/>
              </a:rPr>
              <a:t>와 </a:t>
            </a:r>
            <a:r>
              <a:rPr lang="en-US" altLang="ko-KR" sz="2000" b="1" dirty="0">
                <a:latin typeface="나눔스퀘어_ac Bold" panose="020B0600000101010101" pitchFamily="50" charset="-127"/>
                <a:ea typeface="나눔스퀘어_ac Bold" panose="020B0600000101010101" pitchFamily="50" charset="-127"/>
              </a:rPr>
              <a:t>Java </a:t>
            </a:r>
            <a:r>
              <a:rPr lang="ko-KR" altLang="en-US" sz="2000" b="1" dirty="0">
                <a:latin typeface="나눔스퀘어_ac Bold" panose="020B0600000101010101" pitchFamily="50" charset="-127"/>
                <a:ea typeface="나눔스퀘어_ac Bold" panose="020B0600000101010101" pitchFamily="50" charset="-127"/>
              </a:rPr>
              <a:t>응용프로그램의 연동에 사용이 된다</a:t>
            </a:r>
            <a:r>
              <a:rPr lang="en-US" altLang="ko-KR" sz="2000" b="1" dirty="0">
                <a:latin typeface="나눔스퀘어_ac Bold" panose="020B0600000101010101" pitchFamily="50" charset="-127"/>
                <a:ea typeface="나눔스퀘어_ac Bold" panose="020B0600000101010101" pitchFamily="50" charset="-127"/>
              </a:rPr>
              <a:t>.</a:t>
            </a:r>
          </a:p>
        </p:txBody>
      </p:sp>
    </p:spTree>
    <p:extLst>
      <p:ext uri="{BB962C8B-B14F-4D97-AF65-F5344CB8AC3E}">
        <p14:creationId xmlns:p14="http://schemas.microsoft.com/office/powerpoint/2010/main" val="22021410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9D4AD9E3-8684-4AD5-A26D-2D4417E1CDA9}"/>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10" name="그림 9">
            <a:extLst>
              <a:ext uri="{FF2B5EF4-FFF2-40B4-BE49-F238E27FC236}">
                <a16:creationId xmlns:a16="http://schemas.microsoft.com/office/drawing/2014/main" id="{6A661C4A-4962-40EF-80AD-24041A71DAE0}"/>
              </a:ext>
            </a:extLst>
          </p:cNvPr>
          <p:cNvPicPr>
            <a:picLocks noChangeAspect="1"/>
          </p:cNvPicPr>
          <p:nvPr/>
        </p:nvPicPr>
        <p:blipFill rotWithShape="1">
          <a:blip r:embed="rId3"/>
          <a:stretch>
            <a:fillRect/>
          </a:stretch>
        </p:blipFill>
        <p:spPr>
          <a:xfrm>
            <a:off x="735603" y="2216862"/>
            <a:ext cx="5363876" cy="2092745"/>
          </a:xfrm>
          <a:prstGeom prst="rect">
            <a:avLst/>
          </a:prstGeom>
        </p:spPr>
      </p:pic>
      <p:sp>
        <p:nvSpPr>
          <p:cNvPr id="12" name="텍스트 개체 틀 5">
            <a:extLst>
              <a:ext uri="{FF2B5EF4-FFF2-40B4-BE49-F238E27FC236}">
                <a16:creationId xmlns:a16="http://schemas.microsoft.com/office/drawing/2014/main" id="{351DFFEE-BBA6-4B1E-B3D0-9B3B6AFD7D76}"/>
              </a:ext>
            </a:extLst>
          </p:cNvPr>
          <p:cNvSpPr txBox="1"/>
          <p:nvPr/>
        </p:nvSpPr>
        <p:spPr>
          <a:xfrm>
            <a:off x="800071" y="4546271"/>
            <a:ext cx="5683176" cy="1117479"/>
          </a:xfrm>
          <a:prstGeom prst="rect">
            <a:avLst/>
          </a:prstGeom>
        </p:spPr>
        <p:txBody>
          <a:bodyPr vert="horz" lIns="91440" tIns="45720" rIns="91440" bIns="45720">
            <a:normAutofit fontScale="77500" lnSpcReduction="20000"/>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5-1 .NET </a:t>
            </a:r>
            <a:r>
              <a:rPr lang="ko-KR" altLang="en-US" sz="2000">
                <a:latin typeface="DX국민시대"/>
                <a:ea typeface="DX국민시대"/>
              </a:rPr>
              <a:t>확장성 </a:t>
            </a:r>
            <a:r>
              <a:rPr lang="en-US" altLang="ko-KR" sz="2000">
                <a:latin typeface="DX국민시대"/>
                <a:ea typeface="DX국민시대"/>
              </a:rPr>
              <a:t>4.8</a:t>
            </a:r>
          </a:p>
          <a:p>
            <a:pPr lvl="0" algn="ctr">
              <a:defRPr/>
            </a:pPr>
            <a:r>
              <a:rPr lang="en-US" altLang="ko-KR" sz="2000">
                <a:latin typeface="DX국민시대"/>
                <a:ea typeface="DX국민시대"/>
              </a:rPr>
              <a:t>    CGI </a:t>
            </a:r>
            <a:r>
              <a:rPr lang="ko-KR" altLang="en-US" sz="2000">
                <a:latin typeface="DX국민시대"/>
                <a:ea typeface="DX국민시대"/>
              </a:rPr>
              <a:t>를 체크하고 종료합니다</a:t>
            </a:r>
            <a:r>
              <a:rPr lang="en-US" altLang="ko-KR" sz="2000">
                <a:latin typeface="DX국민시대"/>
                <a:ea typeface="DX국민시대"/>
              </a:rPr>
              <a:t>.</a:t>
            </a:r>
          </a:p>
          <a:p>
            <a:pPr lvl="0" algn="ctr">
              <a:defRPr/>
            </a:pPr>
            <a:endParaRPr lang="en-US" altLang="ko-KR" sz="2000">
              <a:ea typeface="DX국민시대"/>
            </a:endParaRPr>
          </a:p>
          <a:p>
            <a:pPr lvl="0" algn="ctr">
              <a:defRPr/>
            </a:pPr>
            <a:r>
              <a:rPr lang="en-US" altLang="ko-KR" sz="2000">
                <a:latin typeface="DX국민시대"/>
                <a:ea typeface="DX국민시대"/>
              </a:rPr>
              <a:t>CGI : FastCGI </a:t>
            </a:r>
            <a:r>
              <a:rPr lang="ko-KR" altLang="en-US" sz="2000">
                <a:latin typeface="DX국민시대"/>
                <a:ea typeface="DX국민시대"/>
              </a:rPr>
              <a:t>방식을 사용하여 </a:t>
            </a:r>
            <a:r>
              <a:rPr lang="en-US" altLang="ko-KR" sz="2000">
                <a:latin typeface="DX국민시대"/>
                <a:ea typeface="DX국민시대"/>
              </a:rPr>
              <a:t>PHP</a:t>
            </a:r>
            <a:r>
              <a:rPr lang="ko-KR" altLang="en-US" sz="2000">
                <a:latin typeface="DX국민시대"/>
                <a:ea typeface="DX국민시대"/>
              </a:rPr>
              <a:t>와 연동하기 위함 </a:t>
            </a:r>
          </a:p>
          <a:p>
            <a:pPr lvl="0" algn="ctr">
              <a:defRPr/>
            </a:pPr>
            <a:endParaRPr lang="en-US" altLang="ko-KR" sz="2000">
              <a:ea typeface="DX국민시대"/>
            </a:endParaRPr>
          </a:p>
          <a:p>
            <a:pPr lvl="0" algn="ctr">
              <a:defRPr/>
            </a:pPr>
            <a:endParaRPr lang="en-US" altLang="ko-KR" sz="2000">
              <a:ea typeface="DX국민시대"/>
            </a:endParaRPr>
          </a:p>
          <a:p>
            <a:pPr lvl="0" algn="ctr">
              <a:defRPr/>
            </a:pPr>
            <a:endParaRPr lang="ko-KR" altLang="en-US" sz="2000">
              <a:ea typeface="DX국민시대"/>
            </a:endParaRPr>
          </a:p>
        </p:txBody>
      </p:sp>
      <p:pic>
        <p:nvPicPr>
          <p:cNvPr id="13" name="그림 12">
            <a:extLst>
              <a:ext uri="{FF2B5EF4-FFF2-40B4-BE49-F238E27FC236}">
                <a16:creationId xmlns:a16="http://schemas.microsoft.com/office/drawing/2014/main" id="{AAAEC2DB-F847-49CC-8FD3-48EE67D9D041}"/>
              </a:ext>
            </a:extLst>
          </p:cNvPr>
          <p:cNvPicPr>
            <a:picLocks noChangeAspect="1"/>
          </p:cNvPicPr>
          <p:nvPr/>
        </p:nvPicPr>
        <p:blipFill rotWithShape="1">
          <a:blip r:embed="rId4"/>
          <a:stretch>
            <a:fillRect/>
          </a:stretch>
        </p:blipFill>
        <p:spPr>
          <a:xfrm>
            <a:off x="472381" y="5695170"/>
            <a:ext cx="2754719" cy="2534430"/>
          </a:xfrm>
          <a:prstGeom prst="rect">
            <a:avLst/>
          </a:prstGeom>
        </p:spPr>
      </p:pic>
      <p:pic>
        <p:nvPicPr>
          <p:cNvPr id="16" name="그림 15">
            <a:extLst>
              <a:ext uri="{FF2B5EF4-FFF2-40B4-BE49-F238E27FC236}">
                <a16:creationId xmlns:a16="http://schemas.microsoft.com/office/drawing/2014/main" id="{71E534BD-8BAA-4300-91C8-AD4BC303ADE7}"/>
              </a:ext>
            </a:extLst>
          </p:cNvPr>
          <p:cNvPicPr>
            <a:picLocks noChangeAspect="1"/>
          </p:cNvPicPr>
          <p:nvPr/>
        </p:nvPicPr>
        <p:blipFill rotWithShape="1">
          <a:blip r:embed="rId5"/>
          <a:stretch>
            <a:fillRect/>
          </a:stretch>
        </p:blipFill>
        <p:spPr>
          <a:xfrm>
            <a:off x="3283380" y="5695171"/>
            <a:ext cx="3264336" cy="2534430"/>
          </a:xfrm>
          <a:prstGeom prst="rect">
            <a:avLst/>
          </a:prstGeom>
        </p:spPr>
      </p:pic>
      <p:sp>
        <p:nvSpPr>
          <p:cNvPr id="17" name="직사각형 16">
            <a:extLst>
              <a:ext uri="{FF2B5EF4-FFF2-40B4-BE49-F238E27FC236}">
                <a16:creationId xmlns:a16="http://schemas.microsoft.com/office/drawing/2014/main" id="{C934A9F8-8E08-4C1B-A033-B89850CD15B1}"/>
              </a:ext>
            </a:extLst>
          </p:cNvPr>
          <p:cNvSpPr/>
          <p:nvPr/>
        </p:nvSpPr>
        <p:spPr>
          <a:xfrm>
            <a:off x="1544082" y="2702937"/>
            <a:ext cx="3205104" cy="341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1215669F-A23A-4E82-B34D-CB55F1E700BF}"/>
              </a:ext>
            </a:extLst>
          </p:cNvPr>
          <p:cNvSpPr/>
          <p:nvPr/>
        </p:nvSpPr>
        <p:spPr>
          <a:xfrm>
            <a:off x="1414604" y="3682617"/>
            <a:ext cx="3205104" cy="34174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5" name="텍스트 개체 틀 5">
            <a:extLst>
              <a:ext uri="{FF2B5EF4-FFF2-40B4-BE49-F238E27FC236}">
                <a16:creationId xmlns:a16="http://schemas.microsoft.com/office/drawing/2014/main" id="{D3588BE2-A0D5-423A-8FE7-73254D9DAAD1}"/>
              </a:ext>
            </a:extLst>
          </p:cNvPr>
          <p:cNvSpPr txBox="1"/>
          <p:nvPr/>
        </p:nvSpPr>
        <p:spPr>
          <a:xfrm>
            <a:off x="800071" y="8508975"/>
            <a:ext cx="5683176" cy="8163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dirty="0">
                <a:latin typeface="DX국민시대"/>
                <a:ea typeface="DX국민시대"/>
              </a:rPr>
              <a:t>6. </a:t>
            </a:r>
            <a:r>
              <a:rPr lang="ko-KR" altLang="en-US" sz="2000" dirty="0">
                <a:latin typeface="DX국민시대"/>
                <a:ea typeface="DX국민시대"/>
              </a:rPr>
              <a:t>로딩 후 완료됩니다</a:t>
            </a:r>
            <a:r>
              <a:rPr lang="en-US" altLang="ko-KR" sz="2000" dirty="0">
                <a:latin typeface="DX국민시대"/>
                <a:ea typeface="DX국민시대"/>
              </a:rPr>
              <a:t>.</a:t>
            </a:r>
          </a:p>
          <a:p>
            <a:pPr lvl="0" algn="ctr">
              <a:defRPr/>
            </a:pPr>
            <a:endParaRPr lang="en-US" altLang="ko-KR" sz="2000" dirty="0">
              <a:ea typeface="DX국민시대"/>
            </a:endParaRPr>
          </a:p>
          <a:p>
            <a:pPr lvl="0" algn="ctr">
              <a:defRPr/>
            </a:pPr>
            <a:endParaRPr lang="en-US" altLang="ko-KR" sz="2000" dirty="0">
              <a:ea typeface="DX국민시대"/>
            </a:endParaRPr>
          </a:p>
          <a:p>
            <a:pPr lvl="0" algn="ctr">
              <a:defRPr/>
            </a:pPr>
            <a:endParaRPr lang="ko-KR" altLang="en-US" sz="2000" dirty="0">
              <a:ea typeface="DX국민시대"/>
            </a:endParaRPr>
          </a:p>
        </p:txBody>
      </p:sp>
    </p:spTree>
    <p:extLst>
      <p:ext uri="{BB962C8B-B14F-4D97-AF65-F5344CB8AC3E}">
        <p14:creationId xmlns:p14="http://schemas.microsoft.com/office/powerpoint/2010/main" val="1592400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E17EEDF3-5483-4B08-8A6A-C1DA19E4E981}"/>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6C4641A8-A1E4-46B2-8963-A1F0B7B1A451}"/>
              </a:ext>
            </a:extLst>
          </p:cNvPr>
          <p:cNvPicPr>
            <a:picLocks noChangeAspect="1"/>
          </p:cNvPicPr>
          <p:nvPr/>
        </p:nvPicPr>
        <p:blipFill rotWithShape="1">
          <a:blip r:embed="rId3"/>
          <a:stretch>
            <a:fillRect/>
          </a:stretch>
        </p:blipFill>
        <p:spPr>
          <a:xfrm>
            <a:off x="749411" y="2008127"/>
            <a:ext cx="5359178" cy="5419394"/>
          </a:xfrm>
          <a:prstGeom prst="rect">
            <a:avLst/>
          </a:prstGeom>
        </p:spPr>
      </p:pic>
      <p:sp>
        <p:nvSpPr>
          <p:cNvPr id="10" name="텍스트 개체 틀 5">
            <a:extLst>
              <a:ext uri="{FF2B5EF4-FFF2-40B4-BE49-F238E27FC236}">
                <a16:creationId xmlns:a16="http://schemas.microsoft.com/office/drawing/2014/main" id="{1A5B714D-C49B-4BDF-9DBD-9071FD2F8A81}"/>
              </a:ext>
            </a:extLst>
          </p:cNvPr>
          <p:cNvSpPr txBox="1"/>
          <p:nvPr/>
        </p:nvSpPr>
        <p:spPr>
          <a:xfrm>
            <a:off x="587411" y="7683499"/>
            <a:ext cx="5683176" cy="816386"/>
          </a:xfrm>
          <a:prstGeom prst="rect">
            <a:avLst/>
          </a:prstGeom>
        </p:spPr>
        <p:txBody>
          <a:bodyPr vert="horz" lIns="0" tIns="45720" rIns="91440" bIns="45720" anchor="t" anchorCtr="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7. IIS </a:t>
            </a:r>
            <a:r>
              <a:rPr lang="ko-KR" altLang="en-US" sz="2000">
                <a:latin typeface="DX국민시대"/>
                <a:ea typeface="DX국민시대"/>
              </a:rPr>
              <a:t>관리자를 실행합니다</a:t>
            </a:r>
            <a:r>
              <a:rPr lang="en-US" altLang="ko-KR" sz="2000">
                <a:latin typeface="DX국민시대"/>
                <a:ea typeface="DX국민시대"/>
              </a:rPr>
              <a:t>.</a:t>
            </a:r>
          </a:p>
          <a:p>
            <a:pPr lvl="0" algn="ctr">
              <a:defRPr/>
            </a:pPr>
            <a:endParaRPr lang="en-US" altLang="ko-KR" sz="2000">
              <a:ea typeface="DX국민시대"/>
            </a:endParaRPr>
          </a:p>
          <a:p>
            <a:pPr lvl="0" algn="ctr">
              <a:defRPr/>
            </a:pPr>
            <a:endParaRPr lang="ko-KR" altLang="en-US" sz="2000">
              <a:ea typeface="DX국민시대"/>
            </a:endParaRPr>
          </a:p>
        </p:txBody>
      </p:sp>
      <p:sp>
        <p:nvSpPr>
          <p:cNvPr id="12" name="직사각형 11">
            <a:extLst>
              <a:ext uri="{FF2B5EF4-FFF2-40B4-BE49-F238E27FC236}">
                <a16:creationId xmlns:a16="http://schemas.microsoft.com/office/drawing/2014/main" id="{BF935A24-C21C-4BDE-BA9E-95231F544B6B}"/>
              </a:ext>
            </a:extLst>
          </p:cNvPr>
          <p:cNvSpPr/>
          <p:nvPr/>
        </p:nvSpPr>
        <p:spPr>
          <a:xfrm>
            <a:off x="635376" y="2735547"/>
            <a:ext cx="2489486" cy="5801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3208791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22" name="제목 3">
            <a:extLst>
              <a:ext uri="{FF2B5EF4-FFF2-40B4-BE49-F238E27FC236}">
                <a16:creationId xmlns:a16="http://schemas.microsoft.com/office/drawing/2014/main" id="{2143AAF9-B5C9-405F-B52C-AC413CC6C4E9}"/>
              </a:ext>
            </a:extLst>
          </p:cNvPr>
          <p:cNvSpPr>
            <a:spLocks noGrp="1"/>
          </p:cNvSpPr>
          <p:nvPr>
            <p:ph type="title"/>
          </p:nvPr>
        </p:nvSpPr>
        <p:spPr>
          <a:xfrm>
            <a:off x="472381" y="927100"/>
            <a:ext cx="5913238" cy="698500"/>
          </a:xfrm>
        </p:spPr>
        <p:txBody>
          <a:bodyPr anchor="ctr">
            <a:normAutofit/>
          </a:bodyPr>
          <a:lstStyle/>
          <a:p>
            <a:pPr algn="ctr">
              <a:defRPr/>
            </a:pPr>
            <a:r>
              <a:rPr lang="ko-KR" altLang="en-US" sz="2800">
                <a:latin typeface="DX국민시대"/>
                <a:ea typeface="DX국민시대"/>
              </a:rPr>
              <a:t>에러 해결방법</a:t>
            </a:r>
            <a:endParaRPr lang="ko-KR" altLang="en-US" sz="2800">
              <a:ea typeface="DX국민시대"/>
            </a:endParaRPr>
          </a:p>
        </p:txBody>
      </p:sp>
      <p:cxnSp>
        <p:nvCxnSpPr>
          <p:cNvPr id="23" name="직선 연결선 22">
            <a:extLst>
              <a:ext uri="{FF2B5EF4-FFF2-40B4-BE49-F238E27FC236}">
                <a16:creationId xmlns:a16="http://schemas.microsoft.com/office/drawing/2014/main" id="{03512CC2-72F2-49B3-B8A9-AF8F3AE8AEE0}"/>
              </a:ext>
            </a:extLst>
          </p:cNvPr>
          <p:cNvCxnSpPr/>
          <p:nvPr/>
        </p:nvCxnSpPr>
        <p:spPr>
          <a:xfrm>
            <a:off x="472381" y="1625600"/>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24" name="그림 23">
            <a:extLst>
              <a:ext uri="{FF2B5EF4-FFF2-40B4-BE49-F238E27FC236}">
                <a16:creationId xmlns:a16="http://schemas.microsoft.com/office/drawing/2014/main" id="{E67759A9-B516-4BD7-AC08-EFE42CF00B4D}"/>
              </a:ext>
            </a:extLst>
          </p:cNvPr>
          <p:cNvPicPr>
            <a:picLocks noChangeAspect="1"/>
          </p:cNvPicPr>
          <p:nvPr/>
        </p:nvPicPr>
        <p:blipFill rotWithShape="1">
          <a:blip r:embed="rId3"/>
          <a:stretch>
            <a:fillRect/>
          </a:stretch>
        </p:blipFill>
        <p:spPr>
          <a:xfrm>
            <a:off x="1608958" y="1831641"/>
            <a:ext cx="3139399" cy="2475953"/>
          </a:xfrm>
          <a:prstGeom prst="rect">
            <a:avLst/>
          </a:prstGeom>
        </p:spPr>
      </p:pic>
      <p:pic>
        <p:nvPicPr>
          <p:cNvPr id="25" name="그림 24">
            <a:extLst>
              <a:ext uri="{FF2B5EF4-FFF2-40B4-BE49-F238E27FC236}">
                <a16:creationId xmlns:a16="http://schemas.microsoft.com/office/drawing/2014/main" id="{22523D30-927E-44AA-BD6E-6039D9D42C05}"/>
              </a:ext>
            </a:extLst>
          </p:cNvPr>
          <p:cNvPicPr>
            <a:picLocks noChangeAspect="1"/>
          </p:cNvPicPr>
          <p:nvPr/>
        </p:nvPicPr>
        <p:blipFill rotWithShape="1">
          <a:blip r:embed="rId4"/>
          <a:stretch>
            <a:fillRect/>
          </a:stretch>
        </p:blipFill>
        <p:spPr>
          <a:xfrm>
            <a:off x="1221268" y="4952719"/>
            <a:ext cx="3914775" cy="1314450"/>
          </a:xfrm>
          <a:prstGeom prst="rect">
            <a:avLst/>
          </a:prstGeom>
        </p:spPr>
      </p:pic>
      <p:pic>
        <p:nvPicPr>
          <p:cNvPr id="26" name="그림 25">
            <a:extLst>
              <a:ext uri="{FF2B5EF4-FFF2-40B4-BE49-F238E27FC236}">
                <a16:creationId xmlns:a16="http://schemas.microsoft.com/office/drawing/2014/main" id="{2116A842-84D7-4707-99AC-783E52616DB8}"/>
              </a:ext>
            </a:extLst>
          </p:cNvPr>
          <p:cNvPicPr>
            <a:picLocks noChangeAspect="1"/>
          </p:cNvPicPr>
          <p:nvPr/>
        </p:nvPicPr>
        <p:blipFill rotWithShape="1">
          <a:blip r:embed="rId5"/>
          <a:stretch>
            <a:fillRect/>
          </a:stretch>
        </p:blipFill>
        <p:spPr>
          <a:xfrm>
            <a:off x="994843" y="6829272"/>
            <a:ext cx="4200525" cy="1295400"/>
          </a:xfrm>
          <a:prstGeom prst="rect">
            <a:avLst/>
          </a:prstGeom>
        </p:spPr>
      </p:pic>
      <p:sp>
        <p:nvSpPr>
          <p:cNvPr id="27" name="텍스트 개체 틀 5">
            <a:extLst>
              <a:ext uri="{FF2B5EF4-FFF2-40B4-BE49-F238E27FC236}">
                <a16:creationId xmlns:a16="http://schemas.microsoft.com/office/drawing/2014/main" id="{6475ECBA-DE72-434E-92D4-F543E6F2E3F9}"/>
              </a:ext>
            </a:extLst>
          </p:cNvPr>
          <p:cNvSpPr txBox="1"/>
          <p:nvPr/>
        </p:nvSpPr>
        <p:spPr>
          <a:xfrm>
            <a:off x="926769" y="4440594"/>
            <a:ext cx="4367627" cy="511301"/>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8. </a:t>
            </a:r>
            <a:r>
              <a:rPr lang="ko-KR" altLang="en-US" sz="2000">
                <a:latin typeface="DX국민시대"/>
                <a:ea typeface="DX국민시대"/>
              </a:rPr>
              <a:t>해당 에러가 뜬다면 해결 방법</a:t>
            </a:r>
          </a:p>
          <a:p>
            <a:pPr lvl="0" algn="ctr">
              <a:defRPr/>
            </a:pPr>
            <a:endParaRPr lang="en-US" altLang="ko-KR" sz="2000">
              <a:ea typeface="DX국민시대"/>
            </a:endParaRPr>
          </a:p>
          <a:p>
            <a:pPr lvl="0" algn="ctr">
              <a:defRPr/>
            </a:pPr>
            <a:endParaRPr lang="ko-KR" altLang="en-US" sz="2000">
              <a:ea typeface="DX국민시대"/>
            </a:endParaRPr>
          </a:p>
        </p:txBody>
      </p:sp>
      <p:sp>
        <p:nvSpPr>
          <p:cNvPr id="28" name="텍스트 개체 틀 5">
            <a:extLst>
              <a:ext uri="{FF2B5EF4-FFF2-40B4-BE49-F238E27FC236}">
                <a16:creationId xmlns:a16="http://schemas.microsoft.com/office/drawing/2014/main" id="{ED85331B-E2D2-43E3-A289-37A0D5C6C1BB}"/>
              </a:ext>
            </a:extLst>
          </p:cNvPr>
          <p:cNvSpPr txBox="1"/>
          <p:nvPr/>
        </p:nvSpPr>
        <p:spPr>
          <a:xfrm>
            <a:off x="926769" y="6317971"/>
            <a:ext cx="4367627" cy="511301"/>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8-1 CMD </a:t>
            </a:r>
            <a:r>
              <a:rPr lang="ko-KR" altLang="en-US" sz="2000">
                <a:latin typeface="DX국민시대"/>
                <a:ea typeface="DX국민시대"/>
              </a:rPr>
              <a:t>관리자 권한으로 실행</a:t>
            </a:r>
          </a:p>
          <a:p>
            <a:pPr lvl="0" algn="ctr">
              <a:defRPr/>
            </a:pPr>
            <a:endParaRPr lang="en-US" altLang="ko-KR" sz="2000">
              <a:ea typeface="DX국민시대"/>
            </a:endParaRPr>
          </a:p>
          <a:p>
            <a:pPr lvl="0" algn="ctr">
              <a:defRPr/>
            </a:pPr>
            <a:endParaRPr lang="ko-KR" altLang="en-US" sz="2000">
              <a:ea typeface="DX국민시대"/>
            </a:endParaRPr>
          </a:p>
        </p:txBody>
      </p:sp>
      <p:sp>
        <p:nvSpPr>
          <p:cNvPr id="29" name="직사각형 28">
            <a:extLst>
              <a:ext uri="{FF2B5EF4-FFF2-40B4-BE49-F238E27FC236}">
                <a16:creationId xmlns:a16="http://schemas.microsoft.com/office/drawing/2014/main" id="{E3E70782-21DC-4B99-B61B-776989BD1D8F}"/>
              </a:ext>
            </a:extLst>
          </p:cNvPr>
          <p:cNvSpPr/>
          <p:nvPr/>
        </p:nvSpPr>
        <p:spPr>
          <a:xfrm>
            <a:off x="3251355" y="5504383"/>
            <a:ext cx="1821577" cy="4096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30" name="직사각형 29">
            <a:extLst>
              <a:ext uri="{FF2B5EF4-FFF2-40B4-BE49-F238E27FC236}">
                <a16:creationId xmlns:a16="http://schemas.microsoft.com/office/drawing/2014/main" id="{7FB0ADFC-36B7-4AD1-8437-6FA017234214}"/>
              </a:ext>
            </a:extLst>
          </p:cNvPr>
          <p:cNvSpPr/>
          <p:nvPr/>
        </p:nvSpPr>
        <p:spPr>
          <a:xfrm>
            <a:off x="2188955" y="7420755"/>
            <a:ext cx="1397084" cy="3461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31" name="텍스트 개체 틀 5">
            <a:extLst>
              <a:ext uri="{FF2B5EF4-FFF2-40B4-BE49-F238E27FC236}">
                <a16:creationId xmlns:a16="http://schemas.microsoft.com/office/drawing/2014/main" id="{ED400A5B-EEB5-40FA-8E44-44BFACE383BF}"/>
              </a:ext>
            </a:extLst>
          </p:cNvPr>
          <p:cNvSpPr txBox="1"/>
          <p:nvPr/>
        </p:nvSpPr>
        <p:spPr>
          <a:xfrm>
            <a:off x="926769" y="8274888"/>
            <a:ext cx="4367627" cy="511301"/>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8-2 secpol.msc </a:t>
            </a:r>
            <a:r>
              <a:rPr lang="ko-KR" altLang="en-US" sz="2000">
                <a:latin typeface="DX국민시대"/>
                <a:ea typeface="DX국민시대"/>
              </a:rPr>
              <a:t>입력 </a:t>
            </a:r>
          </a:p>
          <a:p>
            <a:pPr lvl="0" algn="ctr">
              <a:defRPr/>
            </a:pPr>
            <a:endParaRPr lang="en-US" altLang="ko-KR" sz="2000">
              <a:ea typeface="DX국민시대"/>
            </a:endParaRPr>
          </a:p>
          <a:p>
            <a:pPr lvl="0" algn="ctr">
              <a:defRPr/>
            </a:pPr>
            <a:endParaRPr lang="ko-KR" altLang="en-US" sz="2000">
              <a:ea typeface="DX국민시대"/>
            </a:endParaRPr>
          </a:p>
        </p:txBody>
      </p:sp>
    </p:spTree>
    <p:extLst>
      <p:ext uri="{BB962C8B-B14F-4D97-AF65-F5344CB8AC3E}">
        <p14:creationId xmlns:p14="http://schemas.microsoft.com/office/powerpoint/2010/main" val="10476254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85A692C3-D1C2-4818-860C-2D7BFE6B7BA1}"/>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12" name="그림 11">
            <a:extLst>
              <a:ext uri="{FF2B5EF4-FFF2-40B4-BE49-F238E27FC236}">
                <a16:creationId xmlns:a16="http://schemas.microsoft.com/office/drawing/2014/main" id="{BCE885D5-2599-4223-877E-BCBF2EA2B28F}"/>
              </a:ext>
            </a:extLst>
          </p:cNvPr>
          <p:cNvPicPr>
            <a:picLocks noChangeAspect="1"/>
          </p:cNvPicPr>
          <p:nvPr/>
        </p:nvPicPr>
        <p:blipFill rotWithShape="1">
          <a:blip r:embed="rId3"/>
          <a:stretch>
            <a:fillRect/>
          </a:stretch>
        </p:blipFill>
        <p:spPr>
          <a:xfrm>
            <a:off x="376489" y="1866898"/>
            <a:ext cx="1947611" cy="2101699"/>
          </a:xfrm>
          <a:prstGeom prst="rect">
            <a:avLst/>
          </a:prstGeom>
        </p:spPr>
      </p:pic>
      <p:pic>
        <p:nvPicPr>
          <p:cNvPr id="13" name="그림 12">
            <a:extLst>
              <a:ext uri="{FF2B5EF4-FFF2-40B4-BE49-F238E27FC236}">
                <a16:creationId xmlns:a16="http://schemas.microsoft.com/office/drawing/2014/main" id="{F469E538-F9E6-4127-8CED-245F2772C5A6}"/>
              </a:ext>
            </a:extLst>
          </p:cNvPr>
          <p:cNvPicPr>
            <a:picLocks noChangeAspect="1"/>
          </p:cNvPicPr>
          <p:nvPr/>
        </p:nvPicPr>
        <p:blipFill rotWithShape="1">
          <a:blip r:embed="rId4"/>
          <a:stretch>
            <a:fillRect/>
          </a:stretch>
        </p:blipFill>
        <p:spPr>
          <a:xfrm>
            <a:off x="1554162" y="4953000"/>
            <a:ext cx="3749675" cy="1818024"/>
          </a:xfrm>
          <a:prstGeom prst="rect">
            <a:avLst/>
          </a:prstGeom>
        </p:spPr>
      </p:pic>
      <p:pic>
        <p:nvPicPr>
          <p:cNvPr id="16" name="그림 15">
            <a:extLst>
              <a:ext uri="{FF2B5EF4-FFF2-40B4-BE49-F238E27FC236}">
                <a16:creationId xmlns:a16="http://schemas.microsoft.com/office/drawing/2014/main" id="{696D40D2-7ECF-4FEB-8622-09274DA2E887}"/>
              </a:ext>
            </a:extLst>
          </p:cNvPr>
          <p:cNvPicPr>
            <a:picLocks noChangeAspect="1"/>
          </p:cNvPicPr>
          <p:nvPr/>
        </p:nvPicPr>
        <p:blipFill rotWithShape="1">
          <a:blip r:embed="rId5"/>
          <a:stretch>
            <a:fillRect/>
          </a:stretch>
        </p:blipFill>
        <p:spPr>
          <a:xfrm>
            <a:off x="1752600" y="7901370"/>
            <a:ext cx="3352800" cy="1247775"/>
          </a:xfrm>
          <a:prstGeom prst="rect">
            <a:avLst/>
          </a:prstGeom>
        </p:spPr>
      </p:pic>
      <p:sp>
        <p:nvSpPr>
          <p:cNvPr id="17" name="텍스트 개체 틀 5">
            <a:extLst>
              <a:ext uri="{FF2B5EF4-FFF2-40B4-BE49-F238E27FC236}">
                <a16:creationId xmlns:a16="http://schemas.microsoft.com/office/drawing/2014/main" id="{C363F2CD-6FBE-46B0-A32A-3EB1AACAC92C}"/>
              </a:ext>
            </a:extLst>
          </p:cNvPr>
          <p:cNvSpPr txBox="1"/>
          <p:nvPr/>
        </p:nvSpPr>
        <p:spPr>
          <a:xfrm>
            <a:off x="1130885" y="4441699"/>
            <a:ext cx="4367627" cy="511301"/>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8-3 </a:t>
            </a:r>
            <a:r>
              <a:rPr lang="ko-KR" altLang="en-US" sz="2000">
                <a:latin typeface="DX국민시대"/>
                <a:ea typeface="DX국민시대"/>
              </a:rPr>
              <a:t>로컬 정책 </a:t>
            </a:r>
            <a:r>
              <a:rPr lang="en-US" altLang="ko-KR" sz="2000">
                <a:latin typeface="DX국민시대"/>
                <a:ea typeface="DX국민시대"/>
              </a:rPr>
              <a:t>– </a:t>
            </a:r>
            <a:r>
              <a:rPr lang="ko-KR" altLang="en-US" sz="2000">
                <a:latin typeface="DX국민시대"/>
                <a:ea typeface="DX국민시대"/>
              </a:rPr>
              <a:t>보안 옵션 선택</a:t>
            </a:r>
          </a:p>
          <a:p>
            <a:pPr lvl="0" algn="ctr">
              <a:defRPr/>
            </a:pPr>
            <a:endParaRPr lang="en-US" altLang="ko-KR" sz="2000">
              <a:ea typeface="DX국민시대"/>
            </a:endParaRPr>
          </a:p>
          <a:p>
            <a:pPr lvl="0" algn="ctr">
              <a:defRPr/>
            </a:pPr>
            <a:endParaRPr lang="ko-KR" altLang="en-US" sz="2000">
              <a:ea typeface="DX국민시대"/>
            </a:endParaRPr>
          </a:p>
        </p:txBody>
      </p:sp>
      <p:sp>
        <p:nvSpPr>
          <p:cNvPr id="18" name="텍스트 개체 틀 5">
            <a:extLst>
              <a:ext uri="{FF2B5EF4-FFF2-40B4-BE49-F238E27FC236}">
                <a16:creationId xmlns:a16="http://schemas.microsoft.com/office/drawing/2014/main" id="{73D0912A-5719-478D-8A9F-00A821B8B9D4}"/>
              </a:ext>
            </a:extLst>
          </p:cNvPr>
          <p:cNvSpPr txBox="1"/>
          <p:nvPr/>
        </p:nvSpPr>
        <p:spPr>
          <a:xfrm>
            <a:off x="932433" y="6745583"/>
            <a:ext cx="4764531" cy="1104985"/>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8-4 </a:t>
            </a:r>
            <a:r>
              <a:rPr lang="ko-KR" altLang="en-US" sz="2000">
                <a:latin typeface="DX국민시대"/>
                <a:ea typeface="DX국민시대"/>
              </a:rPr>
              <a:t>사용자 계정 컨트롤</a:t>
            </a:r>
            <a:r>
              <a:rPr lang="en-US" altLang="ko-KR" sz="2000">
                <a:latin typeface="DX국민시대"/>
                <a:ea typeface="DX국민시대"/>
              </a:rPr>
              <a:t>: </a:t>
            </a:r>
          </a:p>
          <a:p>
            <a:pPr lvl="0" algn="ctr">
              <a:defRPr/>
            </a:pPr>
            <a:r>
              <a:rPr lang="ko-KR" altLang="en-US" sz="2000">
                <a:latin typeface="DX국민시대"/>
                <a:ea typeface="DX국민시대"/>
              </a:rPr>
              <a:t>관리 승인 모드에서 모든 관리자 실행 사용 안함으로 변경</a:t>
            </a:r>
          </a:p>
          <a:p>
            <a:pPr lvl="0" algn="ctr">
              <a:defRPr/>
            </a:pPr>
            <a:endParaRPr lang="ko-KR" altLang="en-US" sz="2000">
              <a:ea typeface="DX국민시대"/>
            </a:endParaRPr>
          </a:p>
        </p:txBody>
      </p:sp>
      <p:sp>
        <p:nvSpPr>
          <p:cNvPr id="19" name="텍스트 개체 틀 5">
            <a:extLst>
              <a:ext uri="{FF2B5EF4-FFF2-40B4-BE49-F238E27FC236}">
                <a16:creationId xmlns:a16="http://schemas.microsoft.com/office/drawing/2014/main" id="{E934ABA1-DEDA-41B3-92C4-5C970E8FB669}"/>
              </a:ext>
            </a:extLst>
          </p:cNvPr>
          <p:cNvSpPr txBox="1"/>
          <p:nvPr/>
        </p:nvSpPr>
        <p:spPr>
          <a:xfrm>
            <a:off x="1130885" y="9255850"/>
            <a:ext cx="4367627" cy="511301"/>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8-5 </a:t>
            </a:r>
            <a:r>
              <a:rPr lang="ko-KR" altLang="en-US" sz="2000">
                <a:latin typeface="DX국민시대"/>
                <a:ea typeface="DX국민시대"/>
              </a:rPr>
              <a:t>재시작</a:t>
            </a:r>
          </a:p>
          <a:p>
            <a:pPr lvl="0" algn="ctr">
              <a:defRPr/>
            </a:pPr>
            <a:endParaRPr lang="en-US" altLang="ko-KR" sz="2000">
              <a:ea typeface="DX국민시대"/>
            </a:endParaRPr>
          </a:p>
          <a:p>
            <a:pPr lvl="0" algn="ctr">
              <a:defRPr/>
            </a:pPr>
            <a:endParaRPr lang="ko-KR" altLang="en-US" sz="2000">
              <a:ea typeface="DX국민시대"/>
            </a:endParaRPr>
          </a:p>
        </p:txBody>
      </p:sp>
      <p:sp>
        <p:nvSpPr>
          <p:cNvPr id="20" name="직사각형 19">
            <a:extLst>
              <a:ext uri="{FF2B5EF4-FFF2-40B4-BE49-F238E27FC236}">
                <a16:creationId xmlns:a16="http://schemas.microsoft.com/office/drawing/2014/main" id="{C271E6EE-456C-4958-9A02-8F2DF5873170}"/>
              </a:ext>
            </a:extLst>
          </p:cNvPr>
          <p:cNvSpPr/>
          <p:nvPr/>
        </p:nvSpPr>
        <p:spPr>
          <a:xfrm>
            <a:off x="1800336" y="6430779"/>
            <a:ext cx="1123423" cy="2588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1" name="텍스트 개체 틀 5">
            <a:extLst>
              <a:ext uri="{FF2B5EF4-FFF2-40B4-BE49-F238E27FC236}">
                <a16:creationId xmlns:a16="http://schemas.microsoft.com/office/drawing/2014/main" id="{2B6C0832-05F4-45A3-9D46-C879E385E490}"/>
              </a:ext>
            </a:extLst>
          </p:cNvPr>
          <p:cNvSpPr txBox="1"/>
          <p:nvPr/>
        </p:nvSpPr>
        <p:spPr>
          <a:xfrm>
            <a:off x="2552700" y="1965199"/>
            <a:ext cx="3986628" cy="2098801"/>
          </a:xfrm>
          <a:prstGeom prst="rect">
            <a:avLst/>
          </a:prstGeom>
        </p:spPr>
        <p:txBody>
          <a:bodyPr vert="horz" wrap="square" lIns="91440" tIns="45720" rIns="91440" bIns="45720" anchor="t">
            <a:normAutofit fontScale="70000" lnSpcReduction="20000"/>
          </a:bodyPr>
          <a:lstStyle/>
          <a:p>
            <a:pPr lvl="0">
              <a:defRPr/>
            </a:pPr>
            <a:endParaRPr lang="ko-KR" altLang="en-US" sz="2000">
              <a:ea typeface="DX국민시대"/>
            </a:endParaRPr>
          </a:p>
          <a:p>
            <a:pPr lvl="0">
              <a:defRPr/>
            </a:pPr>
            <a:r>
              <a:rPr lang="ko-KR" altLang="en-US" sz="2451" b="1">
                <a:latin typeface="DX국민시대"/>
                <a:ea typeface="DX국민시대"/>
              </a:rPr>
              <a:t>보안 옵션</a:t>
            </a:r>
          </a:p>
          <a:p>
            <a:pPr lvl="0">
              <a:defRPr/>
            </a:pPr>
            <a:endParaRPr lang="ko-KR" altLang="en-US" sz="2000">
              <a:ea typeface="DX국민시대"/>
            </a:endParaRPr>
          </a:p>
          <a:p>
            <a:pPr lvl="0">
              <a:lnSpc>
                <a:spcPct val="120000"/>
              </a:lnSpc>
              <a:spcBef>
                <a:spcPts val="0"/>
              </a:spcBef>
              <a:defRPr/>
            </a:pPr>
            <a:r>
              <a:rPr lang="ko-KR" altLang="en-US" sz="2000" u="sng">
                <a:solidFill>
                  <a:schemeClr val="tx1"/>
                </a:solidFill>
                <a:latin typeface="DX국민시대"/>
                <a:ea typeface="DX국민시대"/>
              </a:rPr>
              <a:t>보안에 관련한 옵션을 설정할 수 있습니다</a:t>
            </a:r>
          </a:p>
          <a:p>
            <a:pPr lvl="0">
              <a:lnSpc>
                <a:spcPct val="120000"/>
              </a:lnSpc>
              <a:spcBef>
                <a:spcPts val="0"/>
              </a:spcBef>
              <a:defRPr/>
            </a:pPr>
            <a:endParaRPr lang="en-US" altLang="ko-KR" sz="2000">
              <a:solidFill>
                <a:schemeClr val="tx1"/>
              </a:solidFill>
              <a:ea typeface="DX국민시대"/>
            </a:endParaRPr>
          </a:p>
          <a:p>
            <a:pPr lvl="0">
              <a:lnSpc>
                <a:spcPct val="120000"/>
              </a:lnSpc>
              <a:spcBef>
                <a:spcPts val="0"/>
              </a:spcBef>
              <a:defRPr/>
            </a:pPr>
            <a:r>
              <a:rPr lang="ko-KR" altLang="en-US" sz="2000">
                <a:solidFill>
                  <a:schemeClr val="tx1"/>
                </a:solidFill>
                <a:latin typeface="DX국민시대"/>
                <a:ea typeface="DX국민시대"/>
              </a:rPr>
              <a:t>예</a:t>
            </a:r>
            <a:r>
              <a:rPr lang="en-US" altLang="ko-KR" sz="2000">
                <a:solidFill>
                  <a:schemeClr val="tx1"/>
                </a:solidFill>
                <a:latin typeface="DX국민시대"/>
                <a:ea typeface="DX국민시대"/>
              </a:rPr>
              <a:t>)</a:t>
            </a:r>
            <a:r>
              <a:rPr lang="ko-KR" altLang="en-US" sz="2000">
                <a:solidFill>
                  <a:schemeClr val="tx1"/>
                </a:solidFill>
                <a:latin typeface="DX국민시대"/>
                <a:ea typeface="DX국민시대"/>
              </a:rPr>
              <a:t> 로그온 시 대화형 로그온에 마지막으로 로그인한 사용자 이름이 남는데 이 경우 보안에 취약해 지므로 마지막 사용자 이름을 표시하지 않도록 지정해 줄 수있다</a:t>
            </a:r>
            <a:endParaRPr lang="ko-KR" altLang="en-US" sz="2000">
              <a:solidFill>
                <a:schemeClr val="tx1"/>
              </a:solidFill>
              <a:ea typeface="DX국민시대"/>
            </a:endParaRPr>
          </a:p>
        </p:txBody>
      </p:sp>
      <p:sp>
        <p:nvSpPr>
          <p:cNvPr id="22" name="제목 3">
            <a:extLst>
              <a:ext uri="{FF2B5EF4-FFF2-40B4-BE49-F238E27FC236}">
                <a16:creationId xmlns:a16="http://schemas.microsoft.com/office/drawing/2014/main" id="{460E04A3-F16F-4A0A-A653-BF6D83BD1F58}"/>
              </a:ext>
            </a:extLst>
          </p:cNvPr>
          <p:cNvSpPr>
            <a:spLocks noGrp="1"/>
          </p:cNvSpPr>
          <p:nvPr>
            <p:ph type="title"/>
          </p:nvPr>
        </p:nvSpPr>
        <p:spPr>
          <a:xfrm>
            <a:off x="472381" y="927100"/>
            <a:ext cx="5913238" cy="698500"/>
          </a:xfrm>
        </p:spPr>
        <p:txBody>
          <a:bodyPr anchor="ctr">
            <a:normAutofit/>
          </a:bodyPr>
          <a:lstStyle/>
          <a:p>
            <a:pPr algn="ctr">
              <a:defRPr/>
            </a:pPr>
            <a:r>
              <a:rPr lang="ko-KR" altLang="en-US" sz="2800" dirty="0">
                <a:latin typeface="DX국민시대"/>
                <a:ea typeface="DX국민시대"/>
              </a:rPr>
              <a:t>에러 해결방법</a:t>
            </a:r>
            <a:endParaRPr lang="ko-KR" altLang="en-US" sz="2800" dirty="0">
              <a:ea typeface="DX국민시대"/>
            </a:endParaRPr>
          </a:p>
        </p:txBody>
      </p:sp>
    </p:spTree>
    <p:extLst>
      <p:ext uri="{BB962C8B-B14F-4D97-AF65-F5344CB8AC3E}">
        <p14:creationId xmlns:p14="http://schemas.microsoft.com/office/powerpoint/2010/main" val="32287963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C7BBDDD4-4195-4A45-9CD1-F377BBD21577}"/>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9" name="그림 8">
            <a:extLst>
              <a:ext uri="{FF2B5EF4-FFF2-40B4-BE49-F238E27FC236}">
                <a16:creationId xmlns:a16="http://schemas.microsoft.com/office/drawing/2014/main" id="{5450996F-CD8B-4E35-8B32-05E9E7E04796}"/>
              </a:ext>
            </a:extLst>
          </p:cNvPr>
          <p:cNvPicPr>
            <a:picLocks noChangeAspect="1"/>
          </p:cNvPicPr>
          <p:nvPr/>
        </p:nvPicPr>
        <p:blipFill rotWithShape="1">
          <a:blip r:embed="rId3"/>
          <a:stretch>
            <a:fillRect/>
          </a:stretch>
        </p:blipFill>
        <p:spPr>
          <a:xfrm>
            <a:off x="578316" y="2372581"/>
            <a:ext cx="5678449" cy="4067976"/>
          </a:xfrm>
          <a:prstGeom prst="rect">
            <a:avLst/>
          </a:prstGeom>
        </p:spPr>
      </p:pic>
      <p:sp>
        <p:nvSpPr>
          <p:cNvPr id="10" name="텍스트 개체 틀 5">
            <a:extLst>
              <a:ext uri="{FF2B5EF4-FFF2-40B4-BE49-F238E27FC236}">
                <a16:creationId xmlns:a16="http://schemas.microsoft.com/office/drawing/2014/main" id="{2AA982EB-5C96-4C2A-BE6A-39BA7D8CC254}"/>
              </a:ext>
            </a:extLst>
          </p:cNvPr>
          <p:cNvSpPr txBox="1"/>
          <p:nvPr/>
        </p:nvSpPr>
        <p:spPr>
          <a:xfrm>
            <a:off x="932433" y="6745583"/>
            <a:ext cx="4764531" cy="688887"/>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8-6 </a:t>
            </a:r>
            <a:r>
              <a:rPr lang="ko-KR" altLang="en-US" sz="2000">
                <a:latin typeface="DX국민시대"/>
                <a:ea typeface="DX국민시대"/>
              </a:rPr>
              <a:t>재시작 하면 정상적으로 실행됩니다</a:t>
            </a:r>
            <a:r>
              <a:rPr lang="en-US" altLang="ko-KR" sz="2000">
                <a:latin typeface="DX국민시대"/>
                <a:ea typeface="DX국민시대"/>
              </a:rPr>
              <a:t>. </a:t>
            </a:r>
            <a:endParaRPr lang="en-US" altLang="ko-KR" sz="2000">
              <a:ea typeface="DX국민시대"/>
            </a:endParaRPr>
          </a:p>
          <a:p>
            <a:pPr lvl="0">
              <a:defRPr/>
            </a:pPr>
            <a:endParaRPr lang="ko-KR" altLang="en-US" sz="2000">
              <a:ea typeface="DX국민시대"/>
            </a:endParaRPr>
          </a:p>
        </p:txBody>
      </p:sp>
    </p:spTree>
    <p:extLst>
      <p:ext uri="{BB962C8B-B14F-4D97-AF65-F5344CB8AC3E}">
        <p14:creationId xmlns:p14="http://schemas.microsoft.com/office/powerpoint/2010/main" val="42198463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464C6B75-3E63-4FD6-BC63-5666D9CF0C17}"/>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텍스트 개체 틀 5">
            <a:extLst>
              <a:ext uri="{FF2B5EF4-FFF2-40B4-BE49-F238E27FC236}">
                <a16:creationId xmlns:a16="http://schemas.microsoft.com/office/drawing/2014/main" id="{79A4F21C-256A-4119-8FDE-9F35A9A7ECAF}"/>
              </a:ext>
            </a:extLst>
          </p:cNvPr>
          <p:cNvSpPr txBox="1"/>
          <p:nvPr/>
        </p:nvSpPr>
        <p:spPr>
          <a:xfrm>
            <a:off x="701790" y="6519186"/>
            <a:ext cx="5454420" cy="1547627"/>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9. </a:t>
            </a:r>
            <a:r>
              <a:rPr lang="ko-KR" altLang="en-US" sz="2000">
                <a:latin typeface="DX국민시대"/>
                <a:ea typeface="DX국민시대"/>
              </a:rPr>
              <a:t>왼쪽 트리에서 사이트의 </a:t>
            </a:r>
            <a:r>
              <a:rPr lang="en-US" altLang="ko-KR" sz="2000">
                <a:latin typeface="DX국민시대"/>
                <a:ea typeface="DX국민시대"/>
              </a:rPr>
              <a:t>Default Web Site </a:t>
            </a:r>
            <a:r>
              <a:rPr lang="ko-KR" altLang="en-US" sz="2000">
                <a:latin typeface="DX국민시대"/>
                <a:ea typeface="DX국민시대"/>
              </a:rPr>
              <a:t>를 선택하고</a:t>
            </a:r>
            <a:r>
              <a:rPr lang="en-US" altLang="ko-KR" sz="2000">
                <a:latin typeface="DX국민시대"/>
                <a:ea typeface="DX국민시대"/>
              </a:rPr>
              <a:t>, </a:t>
            </a:r>
            <a:r>
              <a:rPr lang="ko-KR" altLang="en-US" sz="2000">
                <a:latin typeface="DX국민시대"/>
                <a:ea typeface="DX국민시대"/>
              </a:rPr>
              <a:t>오른쪽의 시작 버튼을 눌러 웹사이트를 실행합니다</a:t>
            </a:r>
            <a:r>
              <a:rPr lang="en-US" altLang="ko-KR" sz="2000">
                <a:latin typeface="DX국민시대"/>
                <a:ea typeface="DX국민시대"/>
              </a:rPr>
              <a:t>.</a:t>
            </a:r>
          </a:p>
          <a:p>
            <a:pPr lvl="0">
              <a:defRPr/>
            </a:pPr>
            <a:endParaRPr lang="ko-KR" altLang="en-US" sz="2000">
              <a:ea typeface="DX국민시대"/>
            </a:endParaRPr>
          </a:p>
        </p:txBody>
      </p:sp>
      <p:pic>
        <p:nvPicPr>
          <p:cNvPr id="12" name="그림 11">
            <a:extLst>
              <a:ext uri="{FF2B5EF4-FFF2-40B4-BE49-F238E27FC236}">
                <a16:creationId xmlns:a16="http://schemas.microsoft.com/office/drawing/2014/main" id="{A64A14D9-35AF-4C09-A83B-0BD6CAAA0CE9}"/>
              </a:ext>
            </a:extLst>
          </p:cNvPr>
          <p:cNvPicPr>
            <a:picLocks noChangeAspect="1"/>
          </p:cNvPicPr>
          <p:nvPr/>
        </p:nvPicPr>
        <p:blipFill rotWithShape="1">
          <a:blip r:embed="rId3"/>
          <a:stretch>
            <a:fillRect/>
          </a:stretch>
        </p:blipFill>
        <p:spPr>
          <a:xfrm>
            <a:off x="654221" y="2028400"/>
            <a:ext cx="5549557" cy="3982786"/>
          </a:xfrm>
          <a:prstGeom prst="rect">
            <a:avLst/>
          </a:prstGeom>
        </p:spPr>
      </p:pic>
      <p:sp>
        <p:nvSpPr>
          <p:cNvPr id="13" name="직사각형 12">
            <a:extLst>
              <a:ext uri="{FF2B5EF4-FFF2-40B4-BE49-F238E27FC236}">
                <a16:creationId xmlns:a16="http://schemas.microsoft.com/office/drawing/2014/main" id="{EEB598B7-B989-4FC3-881D-320BE683F3CE}"/>
              </a:ext>
            </a:extLst>
          </p:cNvPr>
          <p:cNvSpPr/>
          <p:nvPr/>
        </p:nvSpPr>
        <p:spPr>
          <a:xfrm>
            <a:off x="654222" y="2735547"/>
            <a:ext cx="1095066" cy="704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6" name="직사각형 15">
            <a:extLst>
              <a:ext uri="{FF2B5EF4-FFF2-40B4-BE49-F238E27FC236}">
                <a16:creationId xmlns:a16="http://schemas.microsoft.com/office/drawing/2014/main" id="{05842464-F582-4E2D-B48B-344CA0618BA3}"/>
              </a:ext>
            </a:extLst>
          </p:cNvPr>
          <p:cNvSpPr/>
          <p:nvPr/>
        </p:nvSpPr>
        <p:spPr>
          <a:xfrm>
            <a:off x="5108712" y="3680977"/>
            <a:ext cx="1095066" cy="7041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0610202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설치 및 실행</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8" name="직선 연결선 7">
            <a:extLst>
              <a:ext uri="{FF2B5EF4-FFF2-40B4-BE49-F238E27FC236}">
                <a16:creationId xmlns:a16="http://schemas.microsoft.com/office/drawing/2014/main" id="{A11947D9-88F9-4CFF-8317-8E1940F0DFBD}"/>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9" name="텍스트 개체 틀 5">
            <a:extLst>
              <a:ext uri="{FF2B5EF4-FFF2-40B4-BE49-F238E27FC236}">
                <a16:creationId xmlns:a16="http://schemas.microsoft.com/office/drawing/2014/main" id="{036C377E-BA1D-43C0-A041-E7BA94901C03}"/>
              </a:ext>
            </a:extLst>
          </p:cNvPr>
          <p:cNvSpPr txBox="1"/>
          <p:nvPr/>
        </p:nvSpPr>
        <p:spPr>
          <a:xfrm>
            <a:off x="701790" y="6484563"/>
            <a:ext cx="5454420" cy="129694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lgn="ctr">
              <a:defRPr/>
            </a:pPr>
            <a:r>
              <a:rPr lang="en-US" altLang="ko-KR" sz="2000">
                <a:latin typeface="DX국민시대"/>
                <a:ea typeface="DX국민시대"/>
              </a:rPr>
              <a:t>10. </a:t>
            </a:r>
            <a:r>
              <a:rPr lang="ko-KR" altLang="en-US" sz="2000">
                <a:latin typeface="DX국민시대"/>
                <a:ea typeface="DX국민시대"/>
              </a:rPr>
              <a:t>웹브라우저의 </a:t>
            </a:r>
            <a:r>
              <a:rPr lang="en-US" altLang="ko-KR" sz="2000">
                <a:latin typeface="DX국민시대"/>
                <a:ea typeface="DX국민시대"/>
              </a:rPr>
              <a:t>localhost </a:t>
            </a:r>
            <a:r>
              <a:rPr lang="ko-KR" altLang="en-US" sz="2000">
                <a:latin typeface="DX국민시대"/>
                <a:ea typeface="DX국민시대"/>
              </a:rPr>
              <a:t>를 입력하여 </a:t>
            </a:r>
          </a:p>
          <a:p>
            <a:pPr lvl="0" algn="ctr">
              <a:defRPr/>
            </a:pPr>
            <a:r>
              <a:rPr lang="ko-KR" altLang="en-US" sz="2000">
                <a:latin typeface="DX국민시대"/>
                <a:ea typeface="DX국민시대"/>
              </a:rPr>
              <a:t>위와 같은 화면이 뜬다면 정상적으로 실행이</a:t>
            </a:r>
            <a:r>
              <a:rPr lang="en-US" altLang="ko-KR" sz="2000">
                <a:latin typeface="DX국민시대"/>
                <a:ea typeface="DX국민시대"/>
              </a:rPr>
              <a:t> </a:t>
            </a:r>
            <a:r>
              <a:rPr lang="ko-KR" altLang="en-US" sz="2000">
                <a:latin typeface="DX국민시대"/>
                <a:ea typeface="DX국민시대"/>
              </a:rPr>
              <a:t>되었다는 뜻입니다</a:t>
            </a:r>
            <a:r>
              <a:rPr lang="en-US" altLang="ko-KR" sz="2000">
                <a:latin typeface="DX국민시대"/>
                <a:ea typeface="DX국민시대"/>
              </a:rPr>
              <a:t>. </a:t>
            </a:r>
          </a:p>
          <a:p>
            <a:pPr lvl="0">
              <a:defRPr/>
            </a:pPr>
            <a:endParaRPr lang="ko-KR" altLang="en-US" sz="2000">
              <a:ea typeface="DX국민시대"/>
            </a:endParaRPr>
          </a:p>
        </p:txBody>
      </p:sp>
      <p:pic>
        <p:nvPicPr>
          <p:cNvPr id="10" name="그림 9">
            <a:extLst>
              <a:ext uri="{FF2B5EF4-FFF2-40B4-BE49-F238E27FC236}">
                <a16:creationId xmlns:a16="http://schemas.microsoft.com/office/drawing/2014/main" id="{B4E82FE3-8279-4028-BAF0-959490BF9362}"/>
              </a:ext>
            </a:extLst>
          </p:cNvPr>
          <p:cNvPicPr>
            <a:picLocks noChangeAspect="1"/>
          </p:cNvPicPr>
          <p:nvPr/>
        </p:nvPicPr>
        <p:blipFill rotWithShape="1">
          <a:blip r:embed="rId3"/>
          <a:stretch>
            <a:fillRect/>
          </a:stretch>
        </p:blipFill>
        <p:spPr>
          <a:xfrm>
            <a:off x="710257" y="2026149"/>
            <a:ext cx="5437486" cy="3897573"/>
          </a:xfrm>
          <a:prstGeom prst="rect">
            <a:avLst/>
          </a:prstGeom>
        </p:spPr>
      </p:pic>
      <p:sp>
        <p:nvSpPr>
          <p:cNvPr id="12" name="직사각형 11">
            <a:extLst>
              <a:ext uri="{FF2B5EF4-FFF2-40B4-BE49-F238E27FC236}">
                <a16:creationId xmlns:a16="http://schemas.microsoft.com/office/drawing/2014/main" id="{D1385D78-8027-4F61-B114-690B2D5C2E6A}"/>
              </a:ext>
            </a:extLst>
          </p:cNvPr>
          <p:cNvSpPr/>
          <p:nvPr/>
        </p:nvSpPr>
        <p:spPr>
          <a:xfrm>
            <a:off x="1737360" y="2133601"/>
            <a:ext cx="457201" cy="363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48464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ko-KR" altLang="en-US" sz="2800" dirty="0">
                <a:latin typeface="DX국민시대" panose="02020600000000000000" pitchFamily="18" charset="-127"/>
                <a:ea typeface="DX국민시대" panose="02020600000000000000" pitchFamily="18" charset="-127"/>
              </a:rPr>
              <a:t>실습 환경 </a:t>
            </a:r>
            <a:r>
              <a:rPr lang="en-US" altLang="ko-KR" sz="1600" dirty="0">
                <a:latin typeface="DX국민시대" panose="02020600000000000000" pitchFamily="18" charset="-127"/>
                <a:ea typeface="DX국민시대" panose="02020600000000000000" pitchFamily="18" charset="-127"/>
              </a:rPr>
              <a:t>IP</a:t>
            </a:r>
            <a:endParaRPr lang="ko-KR" altLang="en-US" sz="2800" dirty="0">
              <a:latin typeface="DX국민시대" panose="02020600000000000000" pitchFamily="18" charset="-127"/>
              <a:ea typeface="DX국민시대" panose="02020600000000000000" pitchFamily="18" charset="-127"/>
            </a:endParaRP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3962" b="13962"/>
          <a:stretch/>
        </p:blipFill>
        <p:spPr>
          <a:xfrm>
            <a:off x="473075" y="1968500"/>
            <a:ext cx="5911850" cy="4686300"/>
          </a:xfrm>
          <a:ln>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C2D9C5F-9C4A-4814-800F-4445F90E9DBE}"/>
              </a:ext>
            </a:extLst>
          </p:cNvPr>
          <p:cNvSpPr/>
          <p:nvPr/>
        </p:nvSpPr>
        <p:spPr>
          <a:xfrm>
            <a:off x="3429000" y="3409950"/>
            <a:ext cx="1828800" cy="1104899"/>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754366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9600F738-C0AA-4A18-BEB3-81FF9F32939B}"/>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사이트 추가하기</a:t>
            </a:r>
            <a:endParaRPr lang="ko-KR" altLang="en-US" sz="2800">
              <a:ea typeface="DX국민시대"/>
            </a:endParaRPr>
          </a:p>
        </p:txBody>
      </p:sp>
      <p:cxnSp>
        <p:nvCxnSpPr>
          <p:cNvPr id="12" name="직선 연결선 11">
            <a:extLst>
              <a:ext uri="{FF2B5EF4-FFF2-40B4-BE49-F238E27FC236}">
                <a16:creationId xmlns:a16="http://schemas.microsoft.com/office/drawing/2014/main" id="{45B217C1-23C8-43BA-9D1A-1D32B5503A2F}"/>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0562BBB3-A729-4D01-A23E-D5E528A08FB2}"/>
              </a:ext>
            </a:extLst>
          </p:cNvPr>
          <p:cNvSpPr txBox="1"/>
          <p:nvPr/>
        </p:nvSpPr>
        <p:spPr>
          <a:xfrm>
            <a:off x="701790" y="6114758"/>
            <a:ext cx="5454420" cy="3418855"/>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marL="457200" indent="-457200">
              <a:buAutoNum type="arabicPeriod"/>
              <a:defRPr/>
            </a:pPr>
            <a:r>
              <a:rPr lang="en-US" altLang="ko-KR" sz="2000">
                <a:latin typeface="DX국민시대"/>
                <a:ea typeface="DX국민시대"/>
              </a:rPr>
              <a:t>IIS </a:t>
            </a:r>
            <a:r>
              <a:rPr lang="ko-KR" altLang="en-US" sz="2000">
                <a:latin typeface="DX국민시대"/>
                <a:ea typeface="DX국민시대"/>
              </a:rPr>
              <a:t>웹 서버는 홈페이지를 사이트 단위로 관리합니다</a:t>
            </a:r>
            <a:r>
              <a:rPr lang="en-US" altLang="ko-KR" sz="2000">
                <a:latin typeface="DX국민시대"/>
                <a:ea typeface="DX국민시대"/>
              </a:rPr>
              <a:t>. </a:t>
            </a:r>
          </a:p>
          <a:p>
            <a:pPr lvl="0">
              <a:defRPr/>
            </a:pPr>
            <a:r>
              <a:rPr lang="en-US" altLang="ko-KR" sz="2000">
                <a:latin typeface="DX국민시대"/>
                <a:ea typeface="DX국민시대"/>
              </a:rPr>
              <a:t>Default Web Site</a:t>
            </a:r>
            <a:r>
              <a:rPr lang="ko-KR" altLang="en-US" sz="2000">
                <a:latin typeface="DX국민시대"/>
                <a:ea typeface="DX국민시대"/>
              </a:rPr>
              <a:t>에 포함된 파일은 </a:t>
            </a:r>
            <a:r>
              <a:rPr lang="en-US" altLang="ko-KR" sz="2000">
                <a:latin typeface="DX국민시대"/>
                <a:ea typeface="DX국민시대"/>
              </a:rPr>
              <a:t>C:\inetpub\wwwroot </a:t>
            </a:r>
            <a:r>
              <a:rPr lang="ko-KR" altLang="en-US" sz="2000">
                <a:latin typeface="DX국민시대"/>
                <a:ea typeface="DX국민시대"/>
              </a:rPr>
              <a:t>폴더에 저장되며</a:t>
            </a:r>
            <a:r>
              <a:rPr lang="en-US" altLang="ko-KR" sz="2000">
                <a:latin typeface="DX국민시대"/>
                <a:ea typeface="DX국민시대"/>
              </a:rPr>
              <a:t>, </a:t>
            </a:r>
            <a:r>
              <a:rPr lang="ko-KR" altLang="en-US" sz="2000">
                <a:latin typeface="DX국민시대"/>
                <a:ea typeface="DX국민시대"/>
              </a:rPr>
              <a:t>사용자가 직접 만드는 사이트는 </a:t>
            </a:r>
            <a:r>
              <a:rPr lang="en-US" altLang="ko-KR" sz="2000">
                <a:latin typeface="DX국민시대"/>
                <a:ea typeface="DX국민시대"/>
              </a:rPr>
              <a:t>[IIS </a:t>
            </a:r>
            <a:r>
              <a:rPr lang="ko-KR" altLang="en-US" sz="2000">
                <a:latin typeface="DX국민시대"/>
                <a:ea typeface="DX국민시대"/>
              </a:rPr>
              <a:t>관리자</a:t>
            </a:r>
            <a:r>
              <a:rPr lang="en-US" altLang="ko-KR" sz="2000">
                <a:latin typeface="DX국민시대"/>
                <a:ea typeface="DX국민시대"/>
              </a:rPr>
              <a:t>] </a:t>
            </a:r>
            <a:r>
              <a:rPr lang="ko-KR" altLang="en-US" sz="2000">
                <a:latin typeface="DX국민시대"/>
                <a:ea typeface="DX국민시대"/>
              </a:rPr>
              <a:t>창에서 추가할 수 있다</a:t>
            </a:r>
            <a:r>
              <a:rPr lang="en-US" altLang="ko-KR" sz="2000">
                <a:latin typeface="DX국민시대"/>
                <a:ea typeface="DX국민시대"/>
              </a:rPr>
              <a:t>.</a:t>
            </a:r>
          </a:p>
          <a:p>
            <a:pPr lvl="0">
              <a:defRPr/>
            </a:pPr>
            <a:endParaRPr lang="ko-KR" altLang="en-US" sz="2000">
              <a:ea typeface="DX국민시대"/>
            </a:endParaRPr>
          </a:p>
        </p:txBody>
      </p:sp>
      <p:sp>
        <p:nvSpPr>
          <p:cNvPr id="16" name="원통 3">
            <a:extLst>
              <a:ext uri="{FF2B5EF4-FFF2-40B4-BE49-F238E27FC236}">
                <a16:creationId xmlns:a16="http://schemas.microsoft.com/office/drawing/2014/main" id="{96921220-DDD8-437D-A92C-D26A87181813}"/>
              </a:ext>
            </a:extLst>
          </p:cNvPr>
          <p:cNvSpPr/>
          <p:nvPr/>
        </p:nvSpPr>
        <p:spPr>
          <a:xfrm>
            <a:off x="3853918" y="2074033"/>
            <a:ext cx="2549114" cy="3379305"/>
          </a:xfrm>
          <a:prstGeom prst="can">
            <a:avLst>
              <a:gd name="adj" fmla="val 25000"/>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500">
              <a:ea typeface="DX국민시대"/>
            </a:endParaRPr>
          </a:p>
        </p:txBody>
      </p:sp>
      <p:sp>
        <p:nvSpPr>
          <p:cNvPr id="17" name="모서리가 둥근 직사각형 5">
            <a:extLst>
              <a:ext uri="{FF2B5EF4-FFF2-40B4-BE49-F238E27FC236}">
                <a16:creationId xmlns:a16="http://schemas.microsoft.com/office/drawing/2014/main" id="{7043AC42-55CF-46BE-B836-E6170478FCE3}"/>
              </a:ext>
            </a:extLst>
          </p:cNvPr>
          <p:cNvSpPr/>
          <p:nvPr/>
        </p:nvSpPr>
        <p:spPr>
          <a:xfrm>
            <a:off x="472382" y="1987826"/>
            <a:ext cx="2945159" cy="3414710"/>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500">
              <a:ea typeface="DX국민시대"/>
            </a:endParaRPr>
          </a:p>
        </p:txBody>
      </p:sp>
      <p:sp>
        <p:nvSpPr>
          <p:cNvPr id="18" name="오른쪽 화살표 6">
            <a:extLst>
              <a:ext uri="{FF2B5EF4-FFF2-40B4-BE49-F238E27FC236}">
                <a16:creationId xmlns:a16="http://schemas.microsoft.com/office/drawing/2014/main" id="{E146869B-361A-41F4-9F2B-844BCE03DB24}"/>
              </a:ext>
            </a:extLst>
          </p:cNvPr>
          <p:cNvSpPr/>
          <p:nvPr/>
        </p:nvSpPr>
        <p:spPr>
          <a:xfrm>
            <a:off x="2763078" y="2753584"/>
            <a:ext cx="1494845" cy="580446"/>
          </a:xfrm>
          <a:prstGeom prst="rightArrow">
            <a:avLst>
              <a:gd name="adj1" fmla="val 50000"/>
              <a:gd name="adj2"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500">
              <a:ea typeface="DX국민시대"/>
            </a:endParaRPr>
          </a:p>
        </p:txBody>
      </p:sp>
      <p:sp>
        <p:nvSpPr>
          <p:cNvPr id="19" name="모서리가 둥근 직사각형 7">
            <a:extLst>
              <a:ext uri="{FF2B5EF4-FFF2-40B4-BE49-F238E27FC236}">
                <a16:creationId xmlns:a16="http://schemas.microsoft.com/office/drawing/2014/main" id="{32F95E83-4561-41F2-9E71-AC425D55A9A4}"/>
              </a:ext>
            </a:extLst>
          </p:cNvPr>
          <p:cNvSpPr/>
          <p:nvPr/>
        </p:nvSpPr>
        <p:spPr>
          <a:xfrm>
            <a:off x="1254318" y="2657312"/>
            <a:ext cx="1244379" cy="864435"/>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tx1"/>
                </a:solidFill>
                <a:latin typeface="DX국민시대"/>
                <a:ea typeface="DX국민시대"/>
              </a:rPr>
              <a:t>[</a:t>
            </a:r>
            <a:r>
              <a:rPr lang="ko-KR" altLang="en-US" sz="1500">
                <a:solidFill>
                  <a:schemeClr val="tx1"/>
                </a:solidFill>
                <a:latin typeface="DX국민시대"/>
                <a:ea typeface="DX국민시대"/>
              </a:rPr>
              <a:t>사이트</a:t>
            </a:r>
            <a:r>
              <a:rPr lang="en-US" altLang="ko-KR" sz="1500">
                <a:solidFill>
                  <a:schemeClr val="tx1"/>
                </a:solidFill>
                <a:latin typeface="DX국민시대"/>
                <a:ea typeface="DX국민시대"/>
              </a:rPr>
              <a:t>]</a:t>
            </a:r>
          </a:p>
          <a:p>
            <a:pPr algn="ctr">
              <a:defRPr/>
            </a:pPr>
            <a:r>
              <a:rPr lang="en-US" altLang="ko-KR" sz="1500">
                <a:solidFill>
                  <a:schemeClr val="tx1"/>
                </a:solidFill>
                <a:latin typeface="DX국민시대"/>
                <a:ea typeface="DX국민시대"/>
              </a:rPr>
              <a:t>Default Web Site</a:t>
            </a:r>
            <a:endParaRPr lang="ko-KR" altLang="en-US" sz="1500">
              <a:solidFill>
                <a:schemeClr val="tx1"/>
              </a:solidFill>
              <a:ea typeface="DX국민시대"/>
            </a:endParaRPr>
          </a:p>
        </p:txBody>
      </p:sp>
      <p:sp>
        <p:nvSpPr>
          <p:cNvPr id="20" name="모서리가 둥근 직사각형 15">
            <a:extLst>
              <a:ext uri="{FF2B5EF4-FFF2-40B4-BE49-F238E27FC236}">
                <a16:creationId xmlns:a16="http://schemas.microsoft.com/office/drawing/2014/main" id="{238B57D8-0FB9-4846-AD9D-1F96EBAD2A2E}"/>
              </a:ext>
            </a:extLst>
          </p:cNvPr>
          <p:cNvSpPr/>
          <p:nvPr/>
        </p:nvSpPr>
        <p:spPr>
          <a:xfrm>
            <a:off x="1125110" y="2043749"/>
            <a:ext cx="1502796" cy="533418"/>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tx1"/>
                </a:solidFill>
                <a:latin typeface="DX국민시대"/>
                <a:ea typeface="DX국민시대"/>
              </a:rPr>
              <a:t>IIS </a:t>
            </a:r>
            <a:r>
              <a:rPr lang="ko-KR" altLang="en-US" sz="1500">
                <a:solidFill>
                  <a:schemeClr val="tx1"/>
                </a:solidFill>
                <a:latin typeface="DX국민시대"/>
                <a:ea typeface="DX국민시대"/>
              </a:rPr>
              <a:t>웹 서버</a:t>
            </a:r>
            <a:endParaRPr lang="ko-KR" altLang="en-US" sz="1500">
              <a:solidFill>
                <a:schemeClr val="tx1"/>
              </a:solidFill>
              <a:ea typeface="DX국민시대"/>
            </a:endParaRPr>
          </a:p>
        </p:txBody>
      </p:sp>
      <p:sp>
        <p:nvSpPr>
          <p:cNvPr id="21" name="오른쪽 화살표 17">
            <a:extLst>
              <a:ext uri="{FF2B5EF4-FFF2-40B4-BE49-F238E27FC236}">
                <a16:creationId xmlns:a16="http://schemas.microsoft.com/office/drawing/2014/main" id="{851BAE6B-63AE-4F3F-A66D-B63A0CD1E1B3}"/>
              </a:ext>
            </a:extLst>
          </p:cNvPr>
          <p:cNvSpPr/>
          <p:nvPr/>
        </p:nvSpPr>
        <p:spPr>
          <a:xfrm>
            <a:off x="2763079" y="3373477"/>
            <a:ext cx="1494845" cy="580446"/>
          </a:xfrm>
          <a:prstGeom prst="rightArrow">
            <a:avLst>
              <a:gd name="adj1" fmla="val 50000"/>
              <a:gd name="adj2"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500">
              <a:ea typeface="DX국민시대"/>
            </a:endParaRPr>
          </a:p>
        </p:txBody>
      </p:sp>
      <p:sp>
        <p:nvSpPr>
          <p:cNvPr id="22" name="오른쪽 화살표 19">
            <a:extLst>
              <a:ext uri="{FF2B5EF4-FFF2-40B4-BE49-F238E27FC236}">
                <a16:creationId xmlns:a16="http://schemas.microsoft.com/office/drawing/2014/main" id="{60102413-CDFF-4AC5-99E8-959DDBB18BCB}"/>
              </a:ext>
            </a:extLst>
          </p:cNvPr>
          <p:cNvSpPr/>
          <p:nvPr/>
        </p:nvSpPr>
        <p:spPr>
          <a:xfrm>
            <a:off x="2763079" y="4016470"/>
            <a:ext cx="1494845" cy="580446"/>
          </a:xfrm>
          <a:prstGeom prst="rightArrow">
            <a:avLst>
              <a:gd name="adj1" fmla="val 50000"/>
              <a:gd name="adj2" fmla="val 50000"/>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sz="1500">
              <a:ea typeface="DX국민시대"/>
            </a:endParaRPr>
          </a:p>
        </p:txBody>
      </p:sp>
      <p:sp>
        <p:nvSpPr>
          <p:cNvPr id="23" name="모서리가 둥근 직사각형 25">
            <a:extLst>
              <a:ext uri="{FF2B5EF4-FFF2-40B4-BE49-F238E27FC236}">
                <a16:creationId xmlns:a16="http://schemas.microsoft.com/office/drawing/2014/main" id="{604A5B8D-EC9C-4C8A-B0E5-D8AEC01D5F5D}"/>
              </a:ext>
            </a:extLst>
          </p:cNvPr>
          <p:cNvSpPr/>
          <p:nvPr/>
        </p:nvSpPr>
        <p:spPr>
          <a:xfrm>
            <a:off x="1254317" y="3574977"/>
            <a:ext cx="1244379" cy="864435"/>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tx1"/>
                </a:solidFill>
                <a:latin typeface="DX국민시대"/>
                <a:ea typeface="DX국민시대"/>
              </a:rPr>
              <a:t>[</a:t>
            </a:r>
            <a:r>
              <a:rPr lang="ko-KR" altLang="en-US" sz="1500">
                <a:solidFill>
                  <a:schemeClr val="tx1"/>
                </a:solidFill>
                <a:latin typeface="DX국민시대"/>
                <a:ea typeface="DX국민시대"/>
              </a:rPr>
              <a:t>사이트</a:t>
            </a:r>
            <a:r>
              <a:rPr lang="en-US" altLang="ko-KR" sz="1500">
                <a:solidFill>
                  <a:schemeClr val="tx1"/>
                </a:solidFill>
                <a:latin typeface="DX국민시대"/>
                <a:ea typeface="DX국민시대"/>
              </a:rPr>
              <a:t>]</a:t>
            </a:r>
          </a:p>
          <a:p>
            <a:pPr algn="ctr">
              <a:defRPr/>
            </a:pPr>
            <a:r>
              <a:rPr lang="ko-KR" altLang="en-US" sz="1500">
                <a:solidFill>
                  <a:schemeClr val="tx1"/>
                </a:solidFill>
                <a:latin typeface="DX국민시대"/>
                <a:ea typeface="DX국민시대"/>
              </a:rPr>
              <a:t>내가 만든 사이트</a:t>
            </a:r>
            <a:endParaRPr lang="ko-KR" altLang="en-US" sz="1500">
              <a:solidFill>
                <a:schemeClr val="tx1"/>
              </a:solidFill>
              <a:ea typeface="DX국민시대"/>
            </a:endParaRPr>
          </a:p>
        </p:txBody>
      </p:sp>
      <p:sp>
        <p:nvSpPr>
          <p:cNvPr id="24" name="모서리가 둥근 직사각형 26">
            <a:extLst>
              <a:ext uri="{FF2B5EF4-FFF2-40B4-BE49-F238E27FC236}">
                <a16:creationId xmlns:a16="http://schemas.microsoft.com/office/drawing/2014/main" id="{F0848EF0-9C81-4BAA-84F3-0A895619A84C}"/>
              </a:ext>
            </a:extLst>
          </p:cNvPr>
          <p:cNvSpPr/>
          <p:nvPr/>
        </p:nvSpPr>
        <p:spPr>
          <a:xfrm>
            <a:off x="1254317" y="4464813"/>
            <a:ext cx="1244379" cy="864435"/>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tx1"/>
                </a:solidFill>
                <a:latin typeface="DX국민시대"/>
                <a:ea typeface="DX국민시대"/>
              </a:rPr>
              <a:t>[</a:t>
            </a:r>
            <a:r>
              <a:rPr lang="ko-KR" altLang="en-US" sz="1500">
                <a:solidFill>
                  <a:schemeClr val="tx1"/>
                </a:solidFill>
                <a:latin typeface="DX국민시대"/>
                <a:ea typeface="DX국민시대"/>
              </a:rPr>
              <a:t>사이트</a:t>
            </a:r>
            <a:r>
              <a:rPr lang="en-US" altLang="ko-KR" sz="1500">
                <a:solidFill>
                  <a:schemeClr val="tx1"/>
                </a:solidFill>
                <a:latin typeface="DX국민시대"/>
                <a:ea typeface="DX국민시대"/>
              </a:rPr>
              <a:t>]</a:t>
            </a:r>
          </a:p>
          <a:p>
            <a:pPr algn="ctr">
              <a:defRPr/>
            </a:pPr>
            <a:r>
              <a:rPr lang="ko-KR" altLang="en-US" sz="1500">
                <a:solidFill>
                  <a:schemeClr val="tx1"/>
                </a:solidFill>
                <a:latin typeface="DX국민시대"/>
                <a:ea typeface="DX국민시대"/>
              </a:rPr>
              <a:t>내가 만든 사이트</a:t>
            </a:r>
            <a:endParaRPr lang="ko-KR" altLang="en-US" sz="1500">
              <a:solidFill>
                <a:schemeClr val="tx1"/>
              </a:solidFill>
              <a:ea typeface="DX국민시대"/>
            </a:endParaRPr>
          </a:p>
        </p:txBody>
      </p:sp>
      <p:sp>
        <p:nvSpPr>
          <p:cNvPr id="25" name="모서리가 둥근 직사각형 27">
            <a:extLst>
              <a:ext uri="{FF2B5EF4-FFF2-40B4-BE49-F238E27FC236}">
                <a16:creationId xmlns:a16="http://schemas.microsoft.com/office/drawing/2014/main" id="{D0E5E9B4-F14A-4592-987C-2966F23C49D0}"/>
              </a:ext>
            </a:extLst>
          </p:cNvPr>
          <p:cNvSpPr/>
          <p:nvPr/>
        </p:nvSpPr>
        <p:spPr>
          <a:xfrm>
            <a:off x="4409120" y="2410420"/>
            <a:ext cx="1438709" cy="2706529"/>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500">
                <a:solidFill>
                  <a:schemeClr val="tx1"/>
                </a:solidFill>
                <a:latin typeface="DX국민시대"/>
                <a:ea typeface="DX국민시대"/>
              </a:rPr>
              <a:t>[</a:t>
            </a:r>
            <a:r>
              <a:rPr lang="ko-KR" altLang="en-US" sz="1500">
                <a:solidFill>
                  <a:schemeClr val="tx1"/>
                </a:solidFill>
                <a:latin typeface="DX국민시대"/>
                <a:ea typeface="DX국민시대"/>
              </a:rPr>
              <a:t>디스크 경로</a:t>
            </a:r>
            <a:r>
              <a:rPr lang="en-US" altLang="ko-KR" sz="1500">
                <a:solidFill>
                  <a:schemeClr val="tx1"/>
                </a:solidFill>
                <a:latin typeface="DX국민시대"/>
                <a:ea typeface="DX국민시대"/>
              </a:rPr>
              <a:t>]</a:t>
            </a:r>
          </a:p>
          <a:p>
            <a:pPr algn="ctr">
              <a:defRPr/>
            </a:pPr>
            <a:r>
              <a:rPr lang="en-US" altLang="ko-KR" sz="1500">
                <a:solidFill>
                  <a:schemeClr val="tx1"/>
                </a:solidFill>
                <a:latin typeface="DX국민시대"/>
                <a:ea typeface="DX국민시대"/>
              </a:rPr>
              <a:t>C:\inetpub\wwwroot</a:t>
            </a:r>
          </a:p>
          <a:p>
            <a:pPr algn="ctr">
              <a:defRPr/>
            </a:pPr>
            <a:endParaRPr lang="en-US" altLang="ko-KR" sz="1500">
              <a:solidFill>
                <a:schemeClr val="tx1"/>
              </a:solidFill>
              <a:ea typeface="DX국민시대"/>
            </a:endParaRPr>
          </a:p>
          <a:p>
            <a:pPr algn="ctr">
              <a:defRPr/>
            </a:pPr>
            <a:r>
              <a:rPr lang="en-US" altLang="ko-KR" sz="1500">
                <a:solidFill>
                  <a:schemeClr val="tx1"/>
                </a:solidFill>
                <a:latin typeface="DX국민시대"/>
                <a:ea typeface="DX국민시대"/>
              </a:rPr>
              <a:t>[</a:t>
            </a:r>
            <a:r>
              <a:rPr lang="ko-KR" altLang="en-US" sz="1500">
                <a:solidFill>
                  <a:schemeClr val="tx1"/>
                </a:solidFill>
                <a:latin typeface="DX국민시대"/>
                <a:ea typeface="DX국민시대"/>
              </a:rPr>
              <a:t>파일</a:t>
            </a:r>
            <a:r>
              <a:rPr lang="en-US" altLang="ko-KR" sz="1500">
                <a:solidFill>
                  <a:schemeClr val="tx1"/>
                </a:solidFill>
                <a:latin typeface="DX국민시대"/>
                <a:ea typeface="DX국민시대"/>
              </a:rPr>
              <a:t>]</a:t>
            </a:r>
          </a:p>
          <a:p>
            <a:pPr algn="ctr">
              <a:defRPr/>
            </a:pPr>
            <a:r>
              <a:rPr lang="en-US" altLang="ko-KR" sz="1500">
                <a:solidFill>
                  <a:schemeClr val="tx1"/>
                </a:solidFill>
                <a:latin typeface="DX국민시대"/>
                <a:ea typeface="DX국민시대"/>
              </a:rPr>
              <a:t>Iistart.html</a:t>
            </a:r>
            <a:endParaRPr lang="en-US" altLang="ko-KR" sz="1500">
              <a:solidFill>
                <a:schemeClr val="tx1"/>
              </a:solidFill>
              <a:ea typeface="DX국민시대"/>
            </a:endParaRPr>
          </a:p>
        </p:txBody>
      </p:sp>
    </p:spTree>
    <p:extLst>
      <p:ext uri="{BB962C8B-B14F-4D97-AF65-F5344CB8AC3E}">
        <p14:creationId xmlns:p14="http://schemas.microsoft.com/office/powerpoint/2010/main" val="1141699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10C10A19-5D56-4077-A729-9E5686A2E80F}"/>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2" name="텍스트 개체 틀 5">
            <a:extLst>
              <a:ext uri="{FF2B5EF4-FFF2-40B4-BE49-F238E27FC236}">
                <a16:creationId xmlns:a16="http://schemas.microsoft.com/office/drawing/2014/main" id="{B88F5A35-F697-42B6-B32F-7A2F6053E1EF}"/>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2. Default Web Site</a:t>
            </a:r>
            <a:r>
              <a:rPr lang="ko-KR" altLang="en-US" sz="2000">
                <a:latin typeface="DX국민시대"/>
                <a:ea typeface="DX국민시대"/>
              </a:rPr>
              <a:t>가 저장된 경로를 확인해봅니다</a:t>
            </a:r>
            <a:r>
              <a:rPr lang="en-US" altLang="ko-KR" sz="2000">
                <a:latin typeface="DX국민시대"/>
                <a:ea typeface="DX국민시대"/>
              </a:rPr>
              <a:t>. [IIS </a:t>
            </a:r>
            <a:r>
              <a:rPr lang="ko-KR" altLang="en-US" sz="2000">
                <a:latin typeface="DX국민시대"/>
                <a:ea typeface="DX국민시대"/>
              </a:rPr>
              <a:t>관리자</a:t>
            </a:r>
            <a:r>
              <a:rPr lang="en-US" altLang="ko-KR" sz="2000">
                <a:latin typeface="DX국민시대"/>
                <a:ea typeface="DX국민시대"/>
              </a:rPr>
              <a:t>] </a:t>
            </a:r>
            <a:r>
              <a:rPr lang="ko-KR" altLang="en-US" sz="2000">
                <a:latin typeface="DX국민시대"/>
                <a:ea typeface="DX국민시대"/>
              </a:rPr>
              <a:t>창에서 </a:t>
            </a:r>
            <a:r>
              <a:rPr lang="en-US" altLang="ko-KR" sz="2000">
                <a:latin typeface="DX국민시대"/>
                <a:ea typeface="DX국민시대"/>
              </a:rPr>
              <a:t>[Default Web Site] </a:t>
            </a:r>
            <a:r>
              <a:rPr lang="ko-KR" altLang="en-US" sz="2000">
                <a:latin typeface="DX국민시대"/>
                <a:ea typeface="DX국민시대"/>
              </a:rPr>
              <a:t>를 클릭한 후 </a:t>
            </a:r>
            <a:r>
              <a:rPr lang="en-US" altLang="ko-KR" sz="2000">
                <a:latin typeface="DX국민시대"/>
                <a:ea typeface="DX국민시대"/>
              </a:rPr>
              <a:t>[</a:t>
            </a:r>
            <a:r>
              <a:rPr lang="ko-KR" altLang="en-US" sz="2000">
                <a:latin typeface="DX국민시대"/>
                <a:ea typeface="DX국민시대"/>
              </a:rPr>
              <a:t>기본 설정</a:t>
            </a:r>
            <a:r>
              <a:rPr lang="en-US" altLang="ko-KR" sz="2000">
                <a:latin typeface="DX국민시대"/>
                <a:ea typeface="DX국민시대"/>
              </a:rPr>
              <a:t>]</a:t>
            </a:r>
            <a:r>
              <a:rPr lang="ko-KR" altLang="en-US" sz="2000">
                <a:latin typeface="DX국민시대"/>
                <a:ea typeface="DX국민시대"/>
              </a:rPr>
              <a:t>을 클릭한다</a:t>
            </a:r>
            <a:r>
              <a:rPr lang="en-US" altLang="ko-KR" sz="2000">
                <a:latin typeface="DX국민시대"/>
                <a:ea typeface="DX국민시대"/>
              </a:rPr>
              <a:t>. </a:t>
            </a:r>
            <a:r>
              <a:rPr lang="ko-KR" altLang="en-US" sz="2000">
                <a:latin typeface="DX국민시대"/>
                <a:ea typeface="DX국민시대"/>
              </a:rPr>
              <a:t>실제 경로가 </a:t>
            </a:r>
            <a:r>
              <a:rPr lang="en-US" altLang="ko-KR" sz="2000">
                <a:latin typeface="DX국민시대"/>
                <a:ea typeface="DX국민시대"/>
              </a:rPr>
              <a:t>%SystemDrive%\inetpub\wwwroot</a:t>
            </a:r>
            <a:r>
              <a:rPr lang="ko-KR" altLang="en-US" sz="2000">
                <a:latin typeface="DX국민시대"/>
                <a:ea typeface="DX국민시대"/>
              </a:rPr>
              <a:t>로 설정된 것을 확인할 수 있습니다</a:t>
            </a:r>
            <a:r>
              <a:rPr lang="en-US" altLang="ko-KR" sz="2000">
                <a:latin typeface="DX국민시대"/>
                <a:ea typeface="DX국민시대"/>
              </a:rPr>
              <a:t>. </a:t>
            </a:r>
            <a:endParaRPr lang="en-US" altLang="ko-KR" sz="2000">
              <a:ea typeface="DX국민시대"/>
            </a:endParaRPr>
          </a:p>
          <a:p>
            <a:pPr lvl="0">
              <a:defRPr/>
            </a:pPr>
            <a:endParaRPr lang="ko-KR" altLang="en-US" sz="2000">
              <a:ea typeface="DX국민시대"/>
            </a:endParaRPr>
          </a:p>
        </p:txBody>
      </p:sp>
      <p:pic>
        <p:nvPicPr>
          <p:cNvPr id="13" name="그림 12">
            <a:extLst>
              <a:ext uri="{FF2B5EF4-FFF2-40B4-BE49-F238E27FC236}">
                <a16:creationId xmlns:a16="http://schemas.microsoft.com/office/drawing/2014/main" id="{DB2F9A79-7CD1-4672-BD0E-736201327B39}"/>
              </a:ext>
            </a:extLst>
          </p:cNvPr>
          <p:cNvPicPr>
            <a:picLocks noChangeAspect="1"/>
          </p:cNvPicPr>
          <p:nvPr/>
        </p:nvPicPr>
        <p:blipFill rotWithShape="1">
          <a:blip r:embed="rId3"/>
          <a:stretch>
            <a:fillRect/>
          </a:stretch>
        </p:blipFill>
        <p:spPr>
          <a:xfrm>
            <a:off x="457874" y="2022845"/>
            <a:ext cx="5927745" cy="4207718"/>
          </a:xfrm>
          <a:prstGeom prst="rect">
            <a:avLst/>
          </a:prstGeom>
        </p:spPr>
      </p:pic>
      <p:sp>
        <p:nvSpPr>
          <p:cNvPr id="16" name="직사각형 15">
            <a:extLst>
              <a:ext uri="{FF2B5EF4-FFF2-40B4-BE49-F238E27FC236}">
                <a16:creationId xmlns:a16="http://schemas.microsoft.com/office/drawing/2014/main" id="{E1871DFF-BD16-4D64-9110-1171C2173C00}"/>
              </a:ext>
            </a:extLst>
          </p:cNvPr>
          <p:cNvSpPr/>
          <p:nvPr/>
        </p:nvSpPr>
        <p:spPr>
          <a:xfrm>
            <a:off x="710257" y="2966856"/>
            <a:ext cx="872053" cy="363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7" name="직사각형 16">
            <a:extLst>
              <a:ext uri="{FF2B5EF4-FFF2-40B4-BE49-F238E27FC236}">
                <a16:creationId xmlns:a16="http://schemas.microsoft.com/office/drawing/2014/main" id="{EBE0E3A2-CB7F-443E-BE3C-881707848003}"/>
              </a:ext>
            </a:extLst>
          </p:cNvPr>
          <p:cNvSpPr/>
          <p:nvPr/>
        </p:nvSpPr>
        <p:spPr>
          <a:xfrm>
            <a:off x="1936084" y="3882581"/>
            <a:ext cx="1378616" cy="363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72990271-A6A7-45D8-9519-E0EBD9580FEE}"/>
              </a:ext>
            </a:extLst>
          </p:cNvPr>
          <p:cNvSpPr/>
          <p:nvPr/>
        </p:nvSpPr>
        <p:spPr>
          <a:xfrm>
            <a:off x="5098384" y="3045580"/>
            <a:ext cx="809435" cy="28438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9" name="제목 3">
            <a:extLst>
              <a:ext uri="{FF2B5EF4-FFF2-40B4-BE49-F238E27FC236}">
                <a16:creationId xmlns:a16="http://schemas.microsoft.com/office/drawing/2014/main" id="{6198FED9-CA7D-41AD-AC8B-30E9CEB70EA7}"/>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dirty="0">
                <a:latin typeface="DX국민시대"/>
                <a:ea typeface="DX국민시대"/>
              </a:rPr>
              <a:t>IIS </a:t>
            </a:r>
            <a:r>
              <a:rPr lang="ko-KR" altLang="en-US" sz="2800" dirty="0">
                <a:latin typeface="DX국민시대"/>
                <a:ea typeface="DX국민시대"/>
              </a:rPr>
              <a:t>사이트 추가하기</a:t>
            </a:r>
            <a:endParaRPr lang="ko-KR" altLang="en-US" sz="2800" dirty="0">
              <a:ea typeface="DX국민시대"/>
            </a:endParaRPr>
          </a:p>
        </p:txBody>
      </p:sp>
    </p:spTree>
    <p:extLst>
      <p:ext uri="{BB962C8B-B14F-4D97-AF65-F5344CB8AC3E}">
        <p14:creationId xmlns:p14="http://schemas.microsoft.com/office/powerpoint/2010/main" val="42854716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3EFB9C68-8559-4B34-9B1D-E15B02D1070E}"/>
              </a:ext>
            </a:extLst>
          </p:cNvPr>
          <p:cNvSpPr txBox="1">
            <a:spLocks/>
          </p:cNvSpPr>
          <p:nvPr/>
        </p:nvSpPr>
        <p:spPr>
          <a:xfrm>
            <a:off x="472381" y="927100"/>
            <a:ext cx="5913238" cy="698500"/>
          </a:xfrm>
          <a:prstGeom prst="rect">
            <a:avLst/>
          </a:prstGeom>
        </p:spPr>
        <p:txBody>
          <a:bodyPr vert="horz" lIns="91440" tIns="45720" rIns="91440" bIns="45720" rtlCol="0" anchor="ctr">
            <a:normAutofit/>
          </a:bodyPr>
          <a:lstStyle>
            <a:lvl1pPr algn="l" defTabSz="685800" rtl="0" eaLnBrk="1" latinLnBrk="1" hangingPunct="1">
              <a:lnSpc>
                <a:spcPct val="90000"/>
              </a:lnSpc>
              <a:spcBef>
                <a:spcPct val="0"/>
              </a:spcBef>
              <a:buNone/>
              <a:defRPr sz="2400" kern="1200">
                <a:solidFill>
                  <a:schemeClr val="tx1"/>
                </a:solidFill>
                <a:latin typeface="+mj-lt"/>
                <a:ea typeface="+mj-ea"/>
                <a:cs typeface="+mj-cs"/>
              </a:defRPr>
            </a:lvl1pPr>
          </a:lstStyle>
          <a:p>
            <a:pPr algn="ctr">
              <a:defRPr/>
            </a:pPr>
            <a:r>
              <a:rPr lang="en-US" altLang="ko-KR" sz="2800">
                <a:latin typeface="DX국민시대"/>
                <a:ea typeface="DX국민시대"/>
              </a:rPr>
              <a:t>IIS </a:t>
            </a:r>
            <a:r>
              <a:rPr lang="ko-KR" altLang="en-US" sz="2800">
                <a:latin typeface="DX국민시대"/>
                <a:ea typeface="DX국민시대"/>
              </a:rPr>
              <a:t>사이트 추가하기</a:t>
            </a:r>
            <a:endParaRPr lang="ko-KR" altLang="en-US" sz="2800">
              <a:ea typeface="DX국민시대"/>
            </a:endParaRPr>
          </a:p>
        </p:txBody>
      </p:sp>
      <p:cxnSp>
        <p:nvCxnSpPr>
          <p:cNvPr id="12" name="직선 연결선 11">
            <a:extLst>
              <a:ext uri="{FF2B5EF4-FFF2-40B4-BE49-F238E27FC236}">
                <a16:creationId xmlns:a16="http://schemas.microsoft.com/office/drawing/2014/main" id="{5D2611D0-EB79-4790-AE36-B783938C5388}"/>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C17E4970-066B-4326-8B74-1E6A604BF777}"/>
              </a:ext>
            </a:extLst>
          </p:cNvPr>
          <p:cNvSpPr txBox="1"/>
          <p:nvPr/>
        </p:nvSpPr>
        <p:spPr>
          <a:xfrm>
            <a:off x="701790"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3. C:\inetpub\test </a:t>
            </a:r>
            <a:r>
              <a:rPr lang="ko-KR" altLang="en-US" sz="2000">
                <a:latin typeface="DX국민시대"/>
                <a:ea typeface="DX국민시대"/>
              </a:rPr>
              <a:t>경로를 기반으로 하는 사이트를 만들어보겠습니다</a:t>
            </a:r>
            <a:r>
              <a:rPr lang="en-US" altLang="ko-KR" sz="2000">
                <a:latin typeface="DX국민시대"/>
                <a:ea typeface="DX국민시대"/>
              </a:rPr>
              <a:t>. </a:t>
            </a:r>
          </a:p>
          <a:p>
            <a:pPr lvl="0">
              <a:defRPr/>
            </a:pPr>
            <a:r>
              <a:rPr lang="en-US" altLang="ko-KR" sz="2000">
                <a:latin typeface="DX국민시대"/>
                <a:ea typeface="DX국민시대"/>
              </a:rPr>
              <a:t>C:\inetpub </a:t>
            </a:r>
            <a:r>
              <a:rPr lang="ko-KR" altLang="en-US" sz="2000">
                <a:latin typeface="DX국민시대"/>
                <a:ea typeface="DX국민시대"/>
              </a:rPr>
              <a:t>디렉토리에 </a:t>
            </a:r>
            <a:r>
              <a:rPr lang="en-US" altLang="ko-KR" sz="2000">
                <a:latin typeface="DX국민시대"/>
                <a:ea typeface="DX국민시대"/>
              </a:rPr>
              <a:t>[test] </a:t>
            </a:r>
            <a:r>
              <a:rPr lang="ko-KR" altLang="en-US" sz="2000">
                <a:latin typeface="DX국민시대"/>
                <a:ea typeface="DX국민시대"/>
              </a:rPr>
              <a:t>라는</a:t>
            </a:r>
          </a:p>
          <a:p>
            <a:pPr lvl="0">
              <a:defRPr/>
            </a:pPr>
            <a:r>
              <a:rPr lang="ko-KR" altLang="en-US" sz="2000">
                <a:latin typeface="DX국민시대"/>
                <a:ea typeface="DX국민시대"/>
              </a:rPr>
              <a:t>디렉토리를 생성해줍니다</a:t>
            </a:r>
            <a:r>
              <a:rPr lang="en-US" altLang="ko-KR" sz="2000">
                <a:latin typeface="DX국민시대"/>
                <a:ea typeface="DX국민시대"/>
              </a:rPr>
              <a:t>. </a:t>
            </a:r>
          </a:p>
          <a:p>
            <a:pPr lvl="0">
              <a:defRPr/>
            </a:pPr>
            <a:endParaRPr lang="ko-KR" altLang="en-US" sz="2000">
              <a:ea typeface="DX국민시대"/>
            </a:endParaRPr>
          </a:p>
        </p:txBody>
      </p:sp>
      <p:pic>
        <p:nvPicPr>
          <p:cNvPr id="16" name="그림 15">
            <a:extLst>
              <a:ext uri="{FF2B5EF4-FFF2-40B4-BE49-F238E27FC236}">
                <a16:creationId xmlns:a16="http://schemas.microsoft.com/office/drawing/2014/main" id="{F339F36C-3D38-40C6-95BA-7766EC8E4B04}"/>
              </a:ext>
            </a:extLst>
          </p:cNvPr>
          <p:cNvPicPr>
            <a:picLocks noChangeAspect="1"/>
          </p:cNvPicPr>
          <p:nvPr/>
        </p:nvPicPr>
        <p:blipFill rotWithShape="1">
          <a:blip r:embed="rId3"/>
          <a:stretch>
            <a:fillRect/>
          </a:stretch>
        </p:blipFill>
        <p:spPr>
          <a:xfrm>
            <a:off x="791214" y="2212324"/>
            <a:ext cx="5594405" cy="3241014"/>
          </a:xfrm>
          <a:prstGeom prst="rect">
            <a:avLst/>
          </a:prstGeom>
        </p:spPr>
      </p:pic>
      <p:sp>
        <p:nvSpPr>
          <p:cNvPr id="17" name="직사각형 16">
            <a:extLst>
              <a:ext uri="{FF2B5EF4-FFF2-40B4-BE49-F238E27FC236}">
                <a16:creationId xmlns:a16="http://schemas.microsoft.com/office/drawing/2014/main" id="{0A76364D-B8DC-4886-AE62-0542EF50D368}"/>
              </a:ext>
            </a:extLst>
          </p:cNvPr>
          <p:cNvSpPr/>
          <p:nvPr/>
        </p:nvSpPr>
        <p:spPr>
          <a:xfrm>
            <a:off x="996504" y="2911196"/>
            <a:ext cx="872053" cy="363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9D846717-F1DD-466C-9379-53A68C8A358E}"/>
              </a:ext>
            </a:extLst>
          </p:cNvPr>
          <p:cNvSpPr/>
          <p:nvPr/>
        </p:nvSpPr>
        <p:spPr>
          <a:xfrm>
            <a:off x="1432530" y="4793088"/>
            <a:ext cx="872053" cy="363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9959051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5F856234-32BF-4F2D-954E-3A0CDF0C69A4}"/>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사이트 추가하기</a:t>
            </a:r>
            <a:endParaRPr lang="ko-KR" altLang="en-US" sz="2800">
              <a:ea typeface="DX국민시대"/>
            </a:endParaRPr>
          </a:p>
        </p:txBody>
      </p:sp>
      <p:cxnSp>
        <p:nvCxnSpPr>
          <p:cNvPr id="12" name="직선 연결선 11">
            <a:extLst>
              <a:ext uri="{FF2B5EF4-FFF2-40B4-BE49-F238E27FC236}">
                <a16:creationId xmlns:a16="http://schemas.microsoft.com/office/drawing/2014/main" id="{21AE7209-9D03-46C2-91C0-3CBA8D859F24}"/>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1687EDC8-9D17-4592-B517-B6B8B1D02D52}"/>
              </a:ext>
            </a:extLst>
          </p:cNvPr>
          <p:cNvSpPr txBox="1"/>
          <p:nvPr/>
        </p:nvSpPr>
        <p:spPr>
          <a:xfrm>
            <a:off x="701790"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3. C:\inetpub\test </a:t>
            </a:r>
            <a:r>
              <a:rPr lang="ko-KR" altLang="en-US" sz="2000">
                <a:latin typeface="DX국민시대"/>
                <a:ea typeface="DX국민시대"/>
              </a:rPr>
              <a:t>경로를 기반으로 하는 사이트를 만들어보겠습니다</a:t>
            </a:r>
            <a:r>
              <a:rPr lang="en-US" altLang="ko-KR" sz="2000">
                <a:latin typeface="DX국민시대"/>
                <a:ea typeface="DX국민시대"/>
              </a:rPr>
              <a:t>. </a:t>
            </a:r>
          </a:p>
          <a:p>
            <a:pPr lvl="0">
              <a:defRPr/>
            </a:pPr>
            <a:r>
              <a:rPr lang="en-US" altLang="ko-KR" sz="2000">
                <a:latin typeface="DX국민시대"/>
                <a:ea typeface="DX국민시대"/>
              </a:rPr>
              <a:t>C:\inetpub </a:t>
            </a:r>
            <a:r>
              <a:rPr lang="ko-KR" altLang="en-US" sz="2000">
                <a:latin typeface="DX국민시대"/>
                <a:ea typeface="DX국민시대"/>
              </a:rPr>
              <a:t>디렉토리에 </a:t>
            </a:r>
            <a:r>
              <a:rPr lang="en-US" altLang="ko-KR" sz="2000">
                <a:latin typeface="DX국민시대"/>
                <a:ea typeface="DX국민시대"/>
              </a:rPr>
              <a:t>[test] </a:t>
            </a:r>
            <a:r>
              <a:rPr lang="ko-KR" altLang="en-US" sz="2000">
                <a:latin typeface="DX국민시대"/>
                <a:ea typeface="DX국민시대"/>
              </a:rPr>
              <a:t>라는</a:t>
            </a:r>
          </a:p>
          <a:p>
            <a:pPr lvl="0">
              <a:defRPr/>
            </a:pPr>
            <a:r>
              <a:rPr lang="ko-KR" altLang="en-US" sz="2000">
                <a:latin typeface="DX국민시대"/>
                <a:ea typeface="DX국민시대"/>
              </a:rPr>
              <a:t>디렉토리를 생성해줍니다</a:t>
            </a:r>
            <a:r>
              <a:rPr lang="en-US" altLang="ko-KR" sz="2000">
                <a:latin typeface="DX국민시대"/>
                <a:ea typeface="DX국민시대"/>
              </a:rPr>
              <a:t>. </a:t>
            </a:r>
          </a:p>
          <a:p>
            <a:pPr lvl="0">
              <a:defRPr/>
            </a:pPr>
            <a:endParaRPr lang="ko-KR" altLang="en-US" sz="2000">
              <a:ea typeface="DX국민시대"/>
            </a:endParaRPr>
          </a:p>
        </p:txBody>
      </p:sp>
      <p:pic>
        <p:nvPicPr>
          <p:cNvPr id="16" name="그림 15">
            <a:extLst>
              <a:ext uri="{FF2B5EF4-FFF2-40B4-BE49-F238E27FC236}">
                <a16:creationId xmlns:a16="http://schemas.microsoft.com/office/drawing/2014/main" id="{26844BAC-8C4A-4FBF-B026-59793226DAC5}"/>
              </a:ext>
            </a:extLst>
          </p:cNvPr>
          <p:cNvPicPr>
            <a:picLocks noChangeAspect="1"/>
          </p:cNvPicPr>
          <p:nvPr/>
        </p:nvPicPr>
        <p:blipFill rotWithShape="1">
          <a:blip r:embed="rId3"/>
          <a:stretch>
            <a:fillRect/>
          </a:stretch>
        </p:blipFill>
        <p:spPr>
          <a:xfrm>
            <a:off x="791214" y="2212324"/>
            <a:ext cx="5594405" cy="3241014"/>
          </a:xfrm>
          <a:prstGeom prst="rect">
            <a:avLst/>
          </a:prstGeom>
        </p:spPr>
      </p:pic>
      <p:sp>
        <p:nvSpPr>
          <p:cNvPr id="17" name="직사각형 16">
            <a:extLst>
              <a:ext uri="{FF2B5EF4-FFF2-40B4-BE49-F238E27FC236}">
                <a16:creationId xmlns:a16="http://schemas.microsoft.com/office/drawing/2014/main" id="{FB8B51E3-0F6A-4BC7-98E6-5AC6B4CA306A}"/>
              </a:ext>
            </a:extLst>
          </p:cNvPr>
          <p:cNvSpPr/>
          <p:nvPr/>
        </p:nvSpPr>
        <p:spPr>
          <a:xfrm>
            <a:off x="996504" y="2911196"/>
            <a:ext cx="872053" cy="363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3735EB28-373A-4052-BDB9-35CC56A6D1A0}"/>
              </a:ext>
            </a:extLst>
          </p:cNvPr>
          <p:cNvSpPr/>
          <p:nvPr/>
        </p:nvSpPr>
        <p:spPr>
          <a:xfrm>
            <a:off x="1432530" y="4793088"/>
            <a:ext cx="872053" cy="3631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2272612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8E052986-422F-4199-8231-6D09C7C8279B}"/>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사이트 추가하기</a:t>
            </a:r>
            <a:endParaRPr lang="ko-KR" altLang="en-US" sz="2800">
              <a:ea typeface="DX국민시대"/>
            </a:endParaRPr>
          </a:p>
        </p:txBody>
      </p:sp>
      <p:cxnSp>
        <p:nvCxnSpPr>
          <p:cNvPr id="12" name="직선 연결선 11">
            <a:extLst>
              <a:ext uri="{FF2B5EF4-FFF2-40B4-BE49-F238E27FC236}">
                <a16:creationId xmlns:a16="http://schemas.microsoft.com/office/drawing/2014/main" id="{37BF46C2-9D87-43A3-A9D9-2CE9367F45B4}"/>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8449E559-6EDC-4B8F-B4FE-B38FC2C3545A}"/>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5. </a:t>
            </a:r>
            <a:r>
              <a:rPr lang="ko-KR" altLang="en-US" sz="2000">
                <a:latin typeface="DX국민시대"/>
                <a:ea typeface="DX국민시대"/>
              </a:rPr>
              <a:t>해당 파일을 선택한 후 마우스 오른쪽 버튼을 눌러 </a:t>
            </a:r>
            <a:r>
              <a:rPr lang="en-US" altLang="ko-KR" sz="2000">
                <a:latin typeface="DX국민시대"/>
                <a:ea typeface="DX국민시대"/>
              </a:rPr>
              <a:t>[</a:t>
            </a:r>
            <a:r>
              <a:rPr lang="ko-KR" altLang="en-US" sz="2000">
                <a:latin typeface="DX국민시대"/>
                <a:ea typeface="DX국민시대"/>
              </a:rPr>
              <a:t>이름 바꾸기</a:t>
            </a:r>
            <a:r>
              <a:rPr lang="en-US" altLang="ko-KR" sz="2000">
                <a:latin typeface="DX국민시대"/>
                <a:ea typeface="DX국민시대"/>
              </a:rPr>
              <a:t>]</a:t>
            </a:r>
            <a:r>
              <a:rPr lang="ko-KR" altLang="en-US" sz="2000">
                <a:latin typeface="DX국민시대"/>
                <a:ea typeface="DX국민시대"/>
              </a:rPr>
              <a:t>를 선택하고 파일명을 </a:t>
            </a:r>
            <a:r>
              <a:rPr lang="en-US" altLang="ko-KR" sz="2000">
                <a:latin typeface="DX국민시대"/>
                <a:ea typeface="DX국민시대"/>
              </a:rPr>
              <a:t>[index.html]</a:t>
            </a:r>
            <a:r>
              <a:rPr lang="ko-KR" altLang="en-US" sz="2000">
                <a:latin typeface="DX국민시대"/>
                <a:ea typeface="DX국민시대"/>
              </a:rPr>
              <a:t>로 수정합니다</a:t>
            </a:r>
            <a:r>
              <a:rPr lang="en-US" altLang="ko-KR" sz="2000">
                <a:latin typeface="DX국민시대"/>
                <a:ea typeface="DX국민시대"/>
              </a:rPr>
              <a:t>.</a:t>
            </a:r>
            <a:endParaRPr lang="en-US" altLang="ko-KR" sz="2000">
              <a:ea typeface="DX국민시대"/>
            </a:endParaRPr>
          </a:p>
          <a:p>
            <a:pPr lvl="0">
              <a:defRPr/>
            </a:pPr>
            <a:r>
              <a:rPr lang="ko-KR" altLang="en-US" sz="2000">
                <a:latin typeface="DX국민시대"/>
                <a:ea typeface="DX국민시대"/>
              </a:rPr>
              <a:t>경고 창이 나타나면 </a:t>
            </a:r>
            <a:r>
              <a:rPr lang="en-US" altLang="ko-KR" sz="2000">
                <a:latin typeface="DX국민시대"/>
                <a:ea typeface="DX국민시대"/>
              </a:rPr>
              <a:t>[</a:t>
            </a:r>
            <a:r>
              <a:rPr lang="ko-KR" altLang="en-US" sz="2000">
                <a:latin typeface="DX국민시대"/>
                <a:ea typeface="DX국민시대"/>
              </a:rPr>
              <a:t>예</a:t>
            </a:r>
            <a:r>
              <a:rPr lang="en-US" altLang="ko-KR" sz="2000">
                <a:latin typeface="DX국민시대"/>
                <a:ea typeface="DX국민시대"/>
              </a:rPr>
              <a:t>]</a:t>
            </a:r>
            <a:r>
              <a:rPr lang="ko-KR" altLang="en-US" sz="2000">
                <a:latin typeface="DX국민시대"/>
                <a:ea typeface="DX국민시대"/>
              </a:rPr>
              <a:t>를 클릭합니다</a:t>
            </a:r>
            <a:r>
              <a:rPr lang="en-US" altLang="ko-KR" sz="2000">
                <a:latin typeface="DX국민시대"/>
                <a:ea typeface="DX국민시대"/>
              </a:rPr>
              <a:t>.</a:t>
            </a:r>
            <a:endParaRPr lang="en-US" altLang="ko-KR" sz="2000">
              <a:ea typeface="DX국민시대"/>
            </a:endParaRPr>
          </a:p>
          <a:p>
            <a:pPr lvl="0">
              <a:defRPr/>
            </a:pPr>
            <a:endParaRPr lang="ko-KR" altLang="en-US" sz="2000">
              <a:ea typeface="DX국민시대"/>
            </a:endParaRPr>
          </a:p>
        </p:txBody>
      </p:sp>
      <p:pic>
        <p:nvPicPr>
          <p:cNvPr id="16" name="그림 15">
            <a:extLst>
              <a:ext uri="{FF2B5EF4-FFF2-40B4-BE49-F238E27FC236}">
                <a16:creationId xmlns:a16="http://schemas.microsoft.com/office/drawing/2014/main" id="{0EED43EF-FDEB-4BDA-B823-86FCAD97828D}"/>
              </a:ext>
            </a:extLst>
          </p:cNvPr>
          <p:cNvPicPr>
            <a:picLocks noChangeAspect="1"/>
          </p:cNvPicPr>
          <p:nvPr/>
        </p:nvPicPr>
        <p:blipFill rotWithShape="1">
          <a:blip r:embed="rId3"/>
          <a:stretch>
            <a:fillRect/>
          </a:stretch>
        </p:blipFill>
        <p:spPr>
          <a:xfrm>
            <a:off x="622148" y="1879600"/>
            <a:ext cx="2795394" cy="2515117"/>
          </a:xfrm>
          <a:prstGeom prst="rect">
            <a:avLst/>
          </a:prstGeom>
        </p:spPr>
      </p:pic>
      <p:pic>
        <p:nvPicPr>
          <p:cNvPr id="17" name="그림 16">
            <a:extLst>
              <a:ext uri="{FF2B5EF4-FFF2-40B4-BE49-F238E27FC236}">
                <a16:creationId xmlns:a16="http://schemas.microsoft.com/office/drawing/2014/main" id="{031E2C24-8675-4609-BAE6-6E03D5BFBEDA}"/>
              </a:ext>
            </a:extLst>
          </p:cNvPr>
          <p:cNvPicPr>
            <a:picLocks noChangeAspect="1"/>
          </p:cNvPicPr>
          <p:nvPr/>
        </p:nvPicPr>
        <p:blipFill rotWithShape="1">
          <a:blip r:embed="rId4"/>
          <a:stretch>
            <a:fillRect/>
          </a:stretch>
        </p:blipFill>
        <p:spPr>
          <a:xfrm>
            <a:off x="622148" y="4492277"/>
            <a:ext cx="5114925" cy="1800225"/>
          </a:xfrm>
          <a:prstGeom prst="rect">
            <a:avLst/>
          </a:prstGeom>
        </p:spPr>
      </p:pic>
      <p:sp>
        <p:nvSpPr>
          <p:cNvPr id="18" name="직사각형 17">
            <a:extLst>
              <a:ext uri="{FF2B5EF4-FFF2-40B4-BE49-F238E27FC236}">
                <a16:creationId xmlns:a16="http://schemas.microsoft.com/office/drawing/2014/main" id="{EA957385-3A5F-4F40-A361-FA3454F09549}"/>
              </a:ext>
            </a:extLst>
          </p:cNvPr>
          <p:cNvSpPr/>
          <p:nvPr/>
        </p:nvSpPr>
        <p:spPr>
          <a:xfrm>
            <a:off x="1900361" y="3858416"/>
            <a:ext cx="953163" cy="3622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9" name="직사각형 18">
            <a:extLst>
              <a:ext uri="{FF2B5EF4-FFF2-40B4-BE49-F238E27FC236}">
                <a16:creationId xmlns:a16="http://schemas.microsoft.com/office/drawing/2014/main" id="{E6FB2DA7-75AA-44E8-B26A-57C596E76E1D}"/>
              </a:ext>
            </a:extLst>
          </p:cNvPr>
          <p:cNvSpPr/>
          <p:nvPr/>
        </p:nvSpPr>
        <p:spPr>
          <a:xfrm>
            <a:off x="3961075" y="5912287"/>
            <a:ext cx="793806" cy="3046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3591285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6B468DBD-A716-4D47-9650-8B749D2A4B22}"/>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사이트 추가하기</a:t>
            </a:r>
            <a:endParaRPr lang="ko-KR" altLang="en-US" sz="2800">
              <a:ea typeface="DX국민시대"/>
            </a:endParaRPr>
          </a:p>
        </p:txBody>
      </p:sp>
      <p:cxnSp>
        <p:nvCxnSpPr>
          <p:cNvPr id="12" name="직선 연결선 11">
            <a:extLst>
              <a:ext uri="{FF2B5EF4-FFF2-40B4-BE49-F238E27FC236}">
                <a16:creationId xmlns:a16="http://schemas.microsoft.com/office/drawing/2014/main" id="{1B79A690-1D8A-4102-9BC7-DEBAB5392DFE}"/>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7865E1BF-3012-4FF7-BBF0-261BC7794649}"/>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6. </a:t>
            </a:r>
            <a:r>
              <a:rPr lang="ko-KR" altLang="en-US" sz="2000">
                <a:latin typeface="DX국민시대"/>
                <a:ea typeface="DX국민시대"/>
              </a:rPr>
              <a:t>해당 파일을 메모장을 이용해서 연 후</a:t>
            </a:r>
            <a:r>
              <a:rPr lang="en-US" altLang="ko-KR" sz="2000">
                <a:latin typeface="DX국민시대"/>
                <a:ea typeface="DX국민시대"/>
              </a:rPr>
              <a:t>,</a:t>
            </a:r>
            <a:endParaRPr lang="en-US" altLang="ko-KR" sz="2000">
              <a:ea typeface="DX국민시대"/>
            </a:endParaRPr>
          </a:p>
          <a:p>
            <a:pPr lvl="0">
              <a:defRPr/>
            </a:pPr>
            <a:r>
              <a:rPr lang="ko-KR" altLang="en-US" sz="2000">
                <a:latin typeface="DX국민시대"/>
                <a:ea typeface="DX국민시대"/>
              </a:rPr>
              <a:t>다음과 같이 코드를 입력합니다</a:t>
            </a:r>
            <a:r>
              <a:rPr lang="en-US" altLang="ko-KR" sz="2000">
                <a:latin typeface="DX국민시대"/>
                <a:ea typeface="DX국민시대"/>
              </a:rPr>
              <a:t>.</a:t>
            </a:r>
            <a:endParaRPr lang="en-US" altLang="ko-KR" sz="2000">
              <a:ea typeface="DX국민시대"/>
            </a:endParaRPr>
          </a:p>
          <a:p>
            <a:pPr lvl="0">
              <a:defRPr/>
            </a:pPr>
            <a:endParaRPr lang="en-US" altLang="ko-KR" sz="2000">
              <a:ea typeface="DX국민시대"/>
            </a:endParaRPr>
          </a:p>
          <a:p>
            <a:pPr lvl="0">
              <a:defRPr/>
            </a:pPr>
            <a:r>
              <a:rPr lang="en-US" altLang="ko-KR" sz="2000">
                <a:latin typeface="DX국민시대"/>
                <a:ea typeface="DX국민시대"/>
              </a:rPr>
              <a:t>&lt;html&gt;</a:t>
            </a:r>
            <a:endParaRPr lang="en-US" altLang="ko-KR" sz="2000">
              <a:ea typeface="DX국민시대"/>
            </a:endParaRPr>
          </a:p>
          <a:p>
            <a:pPr lvl="0">
              <a:defRPr/>
            </a:pPr>
            <a:r>
              <a:rPr lang="en-US" altLang="ko-KR" sz="2000">
                <a:latin typeface="DX국민시대"/>
                <a:ea typeface="DX국민시대"/>
              </a:rPr>
              <a:t>TEST PAGE</a:t>
            </a:r>
            <a:endParaRPr lang="en-US" altLang="ko-KR" sz="2000">
              <a:ea typeface="DX국민시대"/>
            </a:endParaRPr>
          </a:p>
          <a:p>
            <a:pPr lvl="0">
              <a:defRPr/>
            </a:pPr>
            <a:r>
              <a:rPr lang="en-US" altLang="ko-KR" sz="2000">
                <a:latin typeface="DX국민시대"/>
                <a:ea typeface="DX국민시대"/>
              </a:rPr>
              <a:t>&lt;/html&gt;</a:t>
            </a:r>
            <a:endParaRPr lang="en-US" altLang="ko-KR" sz="2000">
              <a:ea typeface="DX국민시대"/>
            </a:endParaRPr>
          </a:p>
          <a:p>
            <a:pPr lvl="0">
              <a:defRPr/>
            </a:pPr>
            <a:endParaRPr lang="ko-KR" altLang="en-US" sz="2000">
              <a:ea typeface="DX국민시대"/>
            </a:endParaRPr>
          </a:p>
        </p:txBody>
      </p:sp>
      <p:pic>
        <p:nvPicPr>
          <p:cNvPr id="16" name="그림 15">
            <a:extLst>
              <a:ext uri="{FF2B5EF4-FFF2-40B4-BE49-F238E27FC236}">
                <a16:creationId xmlns:a16="http://schemas.microsoft.com/office/drawing/2014/main" id="{6E7D71C6-0EB8-42FC-982D-0ADDEF9619C3}"/>
              </a:ext>
            </a:extLst>
          </p:cNvPr>
          <p:cNvPicPr>
            <a:picLocks noChangeAspect="1"/>
          </p:cNvPicPr>
          <p:nvPr/>
        </p:nvPicPr>
        <p:blipFill rotWithShape="1">
          <a:blip r:embed="rId3"/>
          <a:stretch>
            <a:fillRect/>
          </a:stretch>
        </p:blipFill>
        <p:spPr>
          <a:xfrm>
            <a:off x="1144481" y="2133092"/>
            <a:ext cx="4546118" cy="3350427"/>
          </a:xfrm>
          <a:prstGeom prst="rect">
            <a:avLst/>
          </a:prstGeom>
        </p:spPr>
      </p:pic>
      <p:sp>
        <p:nvSpPr>
          <p:cNvPr id="17" name="직사각형 16">
            <a:extLst>
              <a:ext uri="{FF2B5EF4-FFF2-40B4-BE49-F238E27FC236}">
                <a16:creationId xmlns:a16="http://schemas.microsoft.com/office/drawing/2014/main" id="{2594F359-5684-4233-B6A9-B2126AD9D91D}"/>
              </a:ext>
            </a:extLst>
          </p:cNvPr>
          <p:cNvSpPr/>
          <p:nvPr/>
        </p:nvSpPr>
        <p:spPr>
          <a:xfrm>
            <a:off x="1248354" y="3270020"/>
            <a:ext cx="1168843" cy="90441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6390158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341762C6-5BF0-47DD-9804-50201BAD92F8}"/>
              </a:ext>
            </a:extLst>
          </p:cNvPr>
          <p:cNvSpPr txBox="1">
            <a:spLocks/>
          </p:cNvSpPr>
          <p:nvPr/>
        </p:nvSpPr>
        <p:spPr>
          <a:xfrm>
            <a:off x="472381" y="927100"/>
            <a:ext cx="5913238" cy="698500"/>
          </a:xfrm>
          <a:prstGeom prst="rect">
            <a:avLst/>
          </a:prstGeom>
        </p:spPr>
        <p:txBody>
          <a:bodyPr vert="horz" lIns="91440" tIns="45720" rIns="91440" bIns="45720" rtlCol="0" anchor="ctr">
            <a:normAutofit/>
          </a:bodyPr>
          <a:lstStyle>
            <a:lvl1pPr algn="l" defTabSz="685800" rtl="0" eaLnBrk="1" latinLnBrk="1" hangingPunct="1">
              <a:lnSpc>
                <a:spcPct val="90000"/>
              </a:lnSpc>
              <a:spcBef>
                <a:spcPct val="0"/>
              </a:spcBef>
              <a:buNone/>
              <a:defRPr sz="2400" kern="1200">
                <a:solidFill>
                  <a:schemeClr val="tx1"/>
                </a:solidFill>
                <a:latin typeface="+mj-lt"/>
                <a:ea typeface="+mj-ea"/>
                <a:cs typeface="+mj-cs"/>
              </a:defRPr>
            </a:lvl1pPr>
          </a:lstStyle>
          <a:p>
            <a:pPr algn="ctr">
              <a:defRPr/>
            </a:pPr>
            <a:r>
              <a:rPr lang="en-US" altLang="ko-KR" sz="2800">
                <a:latin typeface="DX국민시대"/>
                <a:ea typeface="DX국민시대"/>
              </a:rPr>
              <a:t>IIS </a:t>
            </a:r>
            <a:r>
              <a:rPr lang="ko-KR" altLang="en-US" sz="2800">
                <a:latin typeface="DX국민시대"/>
                <a:ea typeface="DX국민시대"/>
              </a:rPr>
              <a:t>사이트 추가하기</a:t>
            </a:r>
            <a:endParaRPr lang="ko-KR" altLang="en-US" sz="2800" dirty="0">
              <a:ea typeface="DX국민시대"/>
            </a:endParaRPr>
          </a:p>
        </p:txBody>
      </p:sp>
      <p:cxnSp>
        <p:nvCxnSpPr>
          <p:cNvPr id="12" name="직선 연결선 11">
            <a:extLst>
              <a:ext uri="{FF2B5EF4-FFF2-40B4-BE49-F238E27FC236}">
                <a16:creationId xmlns:a16="http://schemas.microsoft.com/office/drawing/2014/main" id="{3264306F-4815-44B5-97EE-9F905A44C39F}"/>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1C284609-63E7-4A91-B4C5-0DCC68D9D358}"/>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7. [</a:t>
            </a:r>
            <a:r>
              <a:rPr lang="ko-KR" altLang="en-US" sz="2000" dirty="0">
                <a:latin typeface="DX국민시대"/>
                <a:ea typeface="DX국민시대"/>
              </a:rPr>
              <a:t>사이트</a:t>
            </a:r>
            <a:r>
              <a:rPr lang="en-US" altLang="ko-KR" sz="2000" dirty="0">
                <a:latin typeface="DX국민시대"/>
                <a:ea typeface="DX국민시대"/>
              </a:rPr>
              <a:t>] </a:t>
            </a:r>
            <a:r>
              <a:rPr lang="ko-KR" altLang="en-US" sz="2000" dirty="0">
                <a:latin typeface="DX국민시대"/>
                <a:ea typeface="DX국민시대"/>
              </a:rPr>
              <a:t>에서 </a:t>
            </a:r>
            <a:r>
              <a:rPr lang="en-US" altLang="ko-KR" sz="2000" dirty="0">
                <a:latin typeface="DX국민시대"/>
                <a:ea typeface="DX국민시대"/>
              </a:rPr>
              <a:t>[</a:t>
            </a:r>
            <a:r>
              <a:rPr lang="ko-KR" altLang="en-US" sz="2000" dirty="0">
                <a:latin typeface="DX국민시대"/>
                <a:ea typeface="DX국민시대"/>
              </a:rPr>
              <a:t>웹 사이트 추가</a:t>
            </a:r>
            <a:r>
              <a:rPr lang="en-US" altLang="ko-KR" sz="2000" dirty="0">
                <a:latin typeface="DX국민시대"/>
                <a:ea typeface="DX국민시대"/>
              </a:rPr>
              <a:t>]</a:t>
            </a:r>
            <a:r>
              <a:rPr lang="ko-KR" altLang="en-US" sz="2000" dirty="0">
                <a:latin typeface="DX국민시대"/>
                <a:ea typeface="DX국민시대"/>
              </a:rPr>
              <a:t>를</a:t>
            </a:r>
            <a:endParaRPr lang="ko-KR" altLang="en-US" sz="2000" dirty="0">
              <a:ea typeface="DX국민시대"/>
            </a:endParaRPr>
          </a:p>
          <a:p>
            <a:pPr lvl="0">
              <a:defRPr/>
            </a:pPr>
            <a:r>
              <a:rPr lang="ko-KR" altLang="en-US" sz="2000" dirty="0">
                <a:latin typeface="DX국민시대"/>
                <a:ea typeface="DX국민시대"/>
              </a:rPr>
              <a:t>클릭하면 </a:t>
            </a:r>
            <a:r>
              <a:rPr lang="en-US" altLang="ko-KR" sz="2000" dirty="0">
                <a:latin typeface="DX국민시대"/>
                <a:ea typeface="DX국민시대"/>
              </a:rPr>
              <a:t>[</a:t>
            </a:r>
            <a:r>
              <a:rPr lang="ko-KR" altLang="en-US" sz="2000" dirty="0">
                <a:latin typeface="DX국민시대"/>
                <a:ea typeface="DX국민시대"/>
              </a:rPr>
              <a:t>웹 사이트 추가</a:t>
            </a:r>
            <a:r>
              <a:rPr lang="en-US" altLang="ko-KR" sz="2000" dirty="0">
                <a:latin typeface="DX국민시대"/>
                <a:ea typeface="DX국민시대"/>
              </a:rPr>
              <a:t>]</a:t>
            </a:r>
            <a:r>
              <a:rPr lang="ko-KR" altLang="en-US" sz="2000" dirty="0">
                <a:latin typeface="DX국민시대"/>
                <a:ea typeface="DX국민시대"/>
              </a:rPr>
              <a:t>창이 나타나고 </a:t>
            </a:r>
            <a:endParaRPr lang="ko-KR" altLang="en-US" sz="2000" dirty="0">
              <a:ea typeface="DX국민시대"/>
            </a:endParaRPr>
          </a:p>
          <a:p>
            <a:pPr lvl="0">
              <a:defRPr/>
            </a:pPr>
            <a:r>
              <a:rPr lang="en-US" altLang="ko-KR" sz="2000" dirty="0">
                <a:latin typeface="DX국민시대"/>
                <a:ea typeface="DX국민시대"/>
              </a:rPr>
              <a:t>[</a:t>
            </a:r>
            <a:r>
              <a:rPr lang="ko-KR" altLang="en-US" sz="2000" dirty="0">
                <a:latin typeface="DX국민시대"/>
                <a:ea typeface="DX국민시대"/>
              </a:rPr>
              <a:t>사이트 이름</a:t>
            </a:r>
            <a:r>
              <a:rPr lang="en-US" altLang="ko-KR" sz="2000" dirty="0">
                <a:latin typeface="DX국민시대"/>
                <a:ea typeface="DX국민시대"/>
              </a:rPr>
              <a:t>] : test</a:t>
            </a:r>
            <a:endParaRPr lang="en-US" altLang="ko-KR" sz="2000" dirty="0">
              <a:ea typeface="DX국민시대"/>
            </a:endParaRPr>
          </a:p>
          <a:p>
            <a:pPr lvl="0">
              <a:defRPr/>
            </a:pPr>
            <a:r>
              <a:rPr lang="en-US" altLang="ko-KR" sz="2000" dirty="0">
                <a:latin typeface="DX국민시대"/>
                <a:ea typeface="DX국민시대"/>
              </a:rPr>
              <a:t>[</a:t>
            </a:r>
            <a:r>
              <a:rPr lang="ko-KR" altLang="en-US" sz="2000" dirty="0">
                <a:latin typeface="DX국민시대"/>
                <a:ea typeface="DX국민시대"/>
              </a:rPr>
              <a:t>실제 경로</a:t>
            </a:r>
            <a:r>
              <a:rPr lang="en-US" altLang="ko-KR" sz="2000" dirty="0">
                <a:latin typeface="DX국민시대"/>
                <a:ea typeface="DX국민시대"/>
              </a:rPr>
              <a:t>] : C:\inetpub\test</a:t>
            </a:r>
            <a:endParaRPr lang="en-US" altLang="ko-KR" sz="2000" dirty="0">
              <a:ea typeface="DX국민시대"/>
            </a:endParaRPr>
          </a:p>
          <a:p>
            <a:pPr lvl="0">
              <a:defRPr/>
            </a:pPr>
            <a:r>
              <a:rPr lang="ko-KR" altLang="en-US" sz="2000" dirty="0" err="1">
                <a:latin typeface="DX국민시대"/>
                <a:ea typeface="DX국민시대"/>
              </a:rPr>
              <a:t>를</a:t>
            </a:r>
            <a:r>
              <a:rPr lang="ko-KR" altLang="en-US" sz="2000" dirty="0">
                <a:latin typeface="DX국민시대"/>
                <a:ea typeface="DX국민시대"/>
              </a:rPr>
              <a:t> 입력합니다</a:t>
            </a:r>
            <a:r>
              <a:rPr lang="en-US" altLang="ko-KR" sz="2000" dirty="0">
                <a:latin typeface="DX국민시대"/>
                <a:ea typeface="DX국민시대"/>
              </a:rPr>
              <a:t>.</a:t>
            </a:r>
            <a:endParaRPr lang="en-US" altLang="ko-KR" sz="2000" dirty="0">
              <a:ea typeface="DX국민시대"/>
            </a:endParaRPr>
          </a:p>
        </p:txBody>
      </p:sp>
      <p:pic>
        <p:nvPicPr>
          <p:cNvPr id="16" name="그림 15">
            <a:extLst>
              <a:ext uri="{FF2B5EF4-FFF2-40B4-BE49-F238E27FC236}">
                <a16:creationId xmlns:a16="http://schemas.microsoft.com/office/drawing/2014/main" id="{ADC136D7-482A-4A24-9652-5D04E1BE4887}"/>
              </a:ext>
            </a:extLst>
          </p:cNvPr>
          <p:cNvPicPr>
            <a:picLocks noChangeAspect="1"/>
          </p:cNvPicPr>
          <p:nvPr/>
        </p:nvPicPr>
        <p:blipFill rotWithShape="1">
          <a:blip r:embed="rId3"/>
          <a:stretch>
            <a:fillRect/>
          </a:stretch>
        </p:blipFill>
        <p:spPr>
          <a:xfrm>
            <a:off x="988943" y="3266235"/>
            <a:ext cx="4831411" cy="3049742"/>
          </a:xfrm>
          <a:prstGeom prst="rect">
            <a:avLst/>
          </a:prstGeom>
        </p:spPr>
      </p:pic>
      <p:sp>
        <p:nvSpPr>
          <p:cNvPr id="17" name="직사각형 16">
            <a:extLst>
              <a:ext uri="{FF2B5EF4-FFF2-40B4-BE49-F238E27FC236}">
                <a16:creationId xmlns:a16="http://schemas.microsoft.com/office/drawing/2014/main" id="{0EBAC723-E11B-4200-9C0A-4CAAD87FFEB3}"/>
              </a:ext>
            </a:extLst>
          </p:cNvPr>
          <p:cNvSpPr/>
          <p:nvPr/>
        </p:nvSpPr>
        <p:spPr>
          <a:xfrm>
            <a:off x="988943" y="3427012"/>
            <a:ext cx="978220" cy="2612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9A1054CC-C53D-4141-B485-7A572DF8085B}"/>
              </a:ext>
            </a:extLst>
          </p:cNvPr>
          <p:cNvSpPr/>
          <p:nvPr/>
        </p:nvSpPr>
        <p:spPr>
          <a:xfrm>
            <a:off x="1116164" y="3739044"/>
            <a:ext cx="978220" cy="2803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latin typeface="DX국민시대"/>
                <a:ea typeface="DX국민시대"/>
              </a:rPr>
              <a:t>V</a:t>
            </a:r>
            <a:endParaRPr lang="ko-KR" altLang="en-US">
              <a:ea typeface="DX국민시대"/>
            </a:endParaRPr>
          </a:p>
        </p:txBody>
      </p:sp>
      <p:sp>
        <p:nvSpPr>
          <p:cNvPr id="19" name="직사각형 18">
            <a:extLst>
              <a:ext uri="{FF2B5EF4-FFF2-40B4-BE49-F238E27FC236}">
                <a16:creationId xmlns:a16="http://schemas.microsoft.com/office/drawing/2014/main" id="{6316FB9E-23B4-4A1B-958E-DC333F0F1ADC}"/>
              </a:ext>
            </a:extLst>
          </p:cNvPr>
          <p:cNvSpPr/>
          <p:nvPr/>
        </p:nvSpPr>
        <p:spPr>
          <a:xfrm>
            <a:off x="3968790" y="4432618"/>
            <a:ext cx="648057" cy="28250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20" name="그림 19">
            <a:extLst>
              <a:ext uri="{FF2B5EF4-FFF2-40B4-BE49-F238E27FC236}">
                <a16:creationId xmlns:a16="http://schemas.microsoft.com/office/drawing/2014/main" id="{B9E9D8E3-9EFA-464F-9482-96993A7B0C2A}"/>
              </a:ext>
            </a:extLst>
          </p:cNvPr>
          <p:cNvPicPr>
            <a:picLocks noChangeAspect="1"/>
          </p:cNvPicPr>
          <p:nvPr/>
        </p:nvPicPr>
        <p:blipFill rotWithShape="1">
          <a:blip r:embed="rId4"/>
          <a:stretch>
            <a:fillRect/>
          </a:stretch>
        </p:blipFill>
        <p:spPr>
          <a:xfrm>
            <a:off x="988943" y="1871391"/>
            <a:ext cx="2495550" cy="1257300"/>
          </a:xfrm>
          <a:prstGeom prst="rect">
            <a:avLst/>
          </a:prstGeom>
        </p:spPr>
      </p:pic>
      <p:sp>
        <p:nvSpPr>
          <p:cNvPr id="21" name="직사각형 20">
            <a:extLst>
              <a:ext uri="{FF2B5EF4-FFF2-40B4-BE49-F238E27FC236}">
                <a16:creationId xmlns:a16="http://schemas.microsoft.com/office/drawing/2014/main" id="{5EDE40D6-85A8-44E1-BBCE-7F0FF327EEF6}"/>
              </a:ext>
            </a:extLst>
          </p:cNvPr>
          <p:cNvSpPr/>
          <p:nvPr/>
        </p:nvSpPr>
        <p:spPr>
          <a:xfrm>
            <a:off x="2002159" y="2285332"/>
            <a:ext cx="978220" cy="2803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latin typeface="DX국민시대"/>
                <a:ea typeface="DX국민시대"/>
              </a:rPr>
              <a:t>V</a:t>
            </a:r>
            <a:endParaRPr lang="ko-KR" altLang="en-US">
              <a:ea typeface="DX국민시대"/>
            </a:endParaRPr>
          </a:p>
        </p:txBody>
      </p:sp>
    </p:spTree>
    <p:extLst>
      <p:ext uri="{BB962C8B-B14F-4D97-AF65-F5344CB8AC3E}">
        <p14:creationId xmlns:p14="http://schemas.microsoft.com/office/powerpoint/2010/main" val="12573725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10" name="직선 연결선 9">
            <a:extLst>
              <a:ext uri="{FF2B5EF4-FFF2-40B4-BE49-F238E27FC236}">
                <a16:creationId xmlns:a16="http://schemas.microsoft.com/office/drawing/2014/main" id="{F82DFD6F-61EC-4475-A22A-0B85149A23D3}"/>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2" name="텍스트 개체 틀 5">
            <a:extLst>
              <a:ext uri="{FF2B5EF4-FFF2-40B4-BE49-F238E27FC236}">
                <a16:creationId xmlns:a16="http://schemas.microsoft.com/office/drawing/2014/main" id="{D3612A82-78A8-43C8-A9A4-CFE185C489AE}"/>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8. </a:t>
            </a:r>
            <a:r>
              <a:rPr lang="ko-KR" altLang="en-US" sz="2000" dirty="0">
                <a:latin typeface="DX국민시대"/>
                <a:ea typeface="DX국민시대"/>
              </a:rPr>
              <a:t>중복 바인딩 관련 창이 나오면 </a:t>
            </a:r>
            <a:r>
              <a:rPr lang="en-US" altLang="ko-KR" sz="2000" dirty="0">
                <a:latin typeface="DX국민시대"/>
                <a:ea typeface="DX국민시대"/>
              </a:rPr>
              <a:t>[</a:t>
            </a:r>
            <a:r>
              <a:rPr lang="ko-KR" altLang="en-US" sz="2000" dirty="0">
                <a:latin typeface="DX국민시대"/>
                <a:ea typeface="DX국민시대"/>
              </a:rPr>
              <a:t>예</a:t>
            </a:r>
            <a:r>
              <a:rPr lang="en-US" altLang="ko-KR" sz="2000" dirty="0">
                <a:latin typeface="DX국민시대"/>
                <a:ea typeface="DX국민시대"/>
              </a:rPr>
              <a:t>]</a:t>
            </a:r>
            <a:r>
              <a:rPr lang="ko-KR" altLang="en-US" sz="2000" dirty="0">
                <a:latin typeface="DX국민시대"/>
                <a:ea typeface="DX국민시대"/>
              </a:rPr>
              <a:t>를 클릭합니다</a:t>
            </a:r>
            <a:r>
              <a:rPr lang="en-US" altLang="ko-KR" sz="2000" dirty="0">
                <a:latin typeface="DX국민시대"/>
                <a:ea typeface="DX국민시대"/>
              </a:rPr>
              <a:t>.</a:t>
            </a:r>
            <a:endParaRPr lang="en-US" altLang="ko-KR" sz="2000" dirty="0">
              <a:ea typeface="DX국민시대"/>
            </a:endParaRPr>
          </a:p>
          <a:p>
            <a:pPr lvl="0">
              <a:defRPr/>
            </a:pPr>
            <a:r>
              <a:rPr lang="ko-KR" altLang="en-US" sz="2000" dirty="0">
                <a:latin typeface="DX국민시대"/>
                <a:ea typeface="DX국민시대"/>
              </a:rPr>
              <a:t>그럼 </a:t>
            </a:r>
            <a:r>
              <a:rPr lang="en-US" altLang="ko-KR" sz="2000" dirty="0">
                <a:latin typeface="DX국민시대"/>
                <a:ea typeface="DX국민시대"/>
              </a:rPr>
              <a:t>[test] </a:t>
            </a:r>
            <a:r>
              <a:rPr lang="ko-KR" altLang="en-US" sz="2000" dirty="0">
                <a:latin typeface="DX국민시대"/>
                <a:ea typeface="DX국민시대"/>
              </a:rPr>
              <a:t>사이트가 추가된 것을 확인할 수 있습니다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pic>
        <p:nvPicPr>
          <p:cNvPr id="13" name="그림 12">
            <a:extLst>
              <a:ext uri="{FF2B5EF4-FFF2-40B4-BE49-F238E27FC236}">
                <a16:creationId xmlns:a16="http://schemas.microsoft.com/office/drawing/2014/main" id="{3F246F7E-80CB-453B-BB96-AADC600F3EC8}"/>
              </a:ext>
            </a:extLst>
          </p:cNvPr>
          <p:cNvPicPr>
            <a:picLocks noChangeAspect="1"/>
          </p:cNvPicPr>
          <p:nvPr/>
        </p:nvPicPr>
        <p:blipFill rotWithShape="1">
          <a:blip r:embed="rId3"/>
          <a:stretch>
            <a:fillRect/>
          </a:stretch>
        </p:blipFill>
        <p:spPr>
          <a:xfrm>
            <a:off x="1493490" y="2137949"/>
            <a:ext cx="3848100" cy="1504950"/>
          </a:xfrm>
          <a:prstGeom prst="rect">
            <a:avLst/>
          </a:prstGeom>
        </p:spPr>
      </p:pic>
      <p:sp>
        <p:nvSpPr>
          <p:cNvPr id="16" name="직사각형 15">
            <a:extLst>
              <a:ext uri="{FF2B5EF4-FFF2-40B4-BE49-F238E27FC236}">
                <a16:creationId xmlns:a16="http://schemas.microsoft.com/office/drawing/2014/main" id="{111DE437-8C62-4B7E-9682-36B03E42D97C}"/>
              </a:ext>
            </a:extLst>
          </p:cNvPr>
          <p:cNvSpPr/>
          <p:nvPr/>
        </p:nvSpPr>
        <p:spPr>
          <a:xfrm>
            <a:off x="3584519" y="3254662"/>
            <a:ext cx="852310" cy="364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7" name="그림 16">
            <a:extLst>
              <a:ext uri="{FF2B5EF4-FFF2-40B4-BE49-F238E27FC236}">
                <a16:creationId xmlns:a16="http://schemas.microsoft.com/office/drawing/2014/main" id="{BC390B6F-AE14-4480-A5A0-3E15EA7397FA}"/>
              </a:ext>
            </a:extLst>
          </p:cNvPr>
          <p:cNvPicPr>
            <a:picLocks noChangeAspect="1"/>
          </p:cNvPicPr>
          <p:nvPr/>
        </p:nvPicPr>
        <p:blipFill rotWithShape="1">
          <a:blip r:embed="rId4"/>
          <a:stretch>
            <a:fillRect/>
          </a:stretch>
        </p:blipFill>
        <p:spPr>
          <a:xfrm>
            <a:off x="987379" y="4241793"/>
            <a:ext cx="5386780" cy="987245"/>
          </a:xfrm>
          <a:prstGeom prst="rect">
            <a:avLst/>
          </a:prstGeom>
        </p:spPr>
      </p:pic>
      <p:sp>
        <p:nvSpPr>
          <p:cNvPr id="18" name="직사각형 17">
            <a:extLst>
              <a:ext uri="{FF2B5EF4-FFF2-40B4-BE49-F238E27FC236}">
                <a16:creationId xmlns:a16="http://schemas.microsoft.com/office/drawing/2014/main" id="{FD6CC7FE-6834-4984-AE4A-DB386C8CDA30}"/>
              </a:ext>
            </a:extLst>
          </p:cNvPr>
          <p:cNvSpPr/>
          <p:nvPr/>
        </p:nvSpPr>
        <p:spPr>
          <a:xfrm>
            <a:off x="1272015" y="4946723"/>
            <a:ext cx="684006" cy="28734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9" name="제목 3">
            <a:extLst>
              <a:ext uri="{FF2B5EF4-FFF2-40B4-BE49-F238E27FC236}">
                <a16:creationId xmlns:a16="http://schemas.microsoft.com/office/drawing/2014/main" id="{DF9B67C8-763B-4AC6-8083-62C7519BA25E}"/>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dirty="0">
                <a:latin typeface="DX국민시대"/>
                <a:ea typeface="DX국민시대"/>
              </a:rPr>
              <a:t>IIS </a:t>
            </a:r>
            <a:r>
              <a:rPr lang="ko-KR" altLang="en-US" sz="2800" dirty="0">
                <a:latin typeface="DX국민시대"/>
                <a:ea typeface="DX국민시대"/>
              </a:rPr>
              <a:t>사이트 추가하기</a:t>
            </a:r>
            <a:endParaRPr lang="ko-KR" altLang="en-US" sz="2800" dirty="0">
              <a:ea typeface="DX국민시대"/>
            </a:endParaRPr>
          </a:p>
        </p:txBody>
      </p:sp>
    </p:spTree>
    <p:extLst>
      <p:ext uri="{BB962C8B-B14F-4D97-AF65-F5344CB8AC3E}">
        <p14:creationId xmlns:p14="http://schemas.microsoft.com/office/powerpoint/2010/main" val="27853574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EDC376A7-0B74-4BB7-B254-EC1C0067753F}"/>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사이트 추가하기</a:t>
            </a:r>
            <a:endParaRPr lang="ko-KR" altLang="en-US" sz="2800">
              <a:ea typeface="DX국민시대"/>
            </a:endParaRPr>
          </a:p>
        </p:txBody>
      </p:sp>
      <p:cxnSp>
        <p:nvCxnSpPr>
          <p:cNvPr id="12" name="직선 연결선 11">
            <a:extLst>
              <a:ext uri="{FF2B5EF4-FFF2-40B4-BE49-F238E27FC236}">
                <a16:creationId xmlns:a16="http://schemas.microsoft.com/office/drawing/2014/main" id="{DA1C38CF-FA41-4EEF-AD1F-A03C35C947D4}"/>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BBEB9233-EA45-4810-BFB2-0D59AB664A6C}"/>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9. [Default Web Site] </a:t>
            </a:r>
            <a:r>
              <a:rPr lang="ko-KR" altLang="en-US" sz="2000" dirty="0">
                <a:latin typeface="DX국민시대"/>
                <a:ea typeface="DX국민시대"/>
              </a:rPr>
              <a:t>를 클릭하여 </a:t>
            </a:r>
            <a:r>
              <a:rPr lang="en-US" altLang="ko-KR" sz="2000" dirty="0">
                <a:latin typeface="DX국민시대"/>
                <a:ea typeface="DX국민시대"/>
              </a:rPr>
              <a:t>[</a:t>
            </a:r>
            <a:r>
              <a:rPr lang="ko-KR" altLang="en-US" sz="2000" dirty="0">
                <a:latin typeface="DX국민시대"/>
                <a:ea typeface="DX국민시대"/>
              </a:rPr>
              <a:t>중지</a:t>
            </a:r>
            <a:r>
              <a:rPr lang="en-US" altLang="ko-KR" sz="2000" dirty="0">
                <a:latin typeface="DX국민시대"/>
                <a:ea typeface="DX국민시대"/>
              </a:rPr>
              <a:t>]</a:t>
            </a:r>
            <a:r>
              <a:rPr lang="ko-KR" altLang="en-US" sz="2000" dirty="0">
                <a:latin typeface="DX국민시대"/>
                <a:ea typeface="DX국민시대"/>
              </a:rPr>
              <a:t>한 후</a:t>
            </a:r>
            <a:r>
              <a:rPr lang="en-US" altLang="ko-KR" sz="2000" dirty="0">
                <a:latin typeface="DX국민시대"/>
                <a:ea typeface="DX국민시대"/>
              </a:rPr>
              <a:t>,</a:t>
            </a:r>
            <a:r>
              <a:rPr lang="ko-KR" altLang="en-US" sz="2000" dirty="0">
                <a:latin typeface="DX국민시대"/>
                <a:ea typeface="DX국민시대"/>
              </a:rPr>
              <a:t> </a:t>
            </a:r>
            <a:r>
              <a:rPr lang="en-US" altLang="ko-KR" sz="2000" dirty="0">
                <a:latin typeface="DX국민시대"/>
                <a:ea typeface="DX국민시대"/>
              </a:rPr>
              <a:t>[test] </a:t>
            </a:r>
            <a:r>
              <a:rPr lang="ko-KR" altLang="en-US" sz="2000" dirty="0">
                <a:latin typeface="DX국민시대"/>
                <a:ea typeface="DX국민시대"/>
              </a:rPr>
              <a:t>사이트를 클릭하여 </a:t>
            </a:r>
            <a:r>
              <a:rPr lang="en-US" altLang="ko-KR" sz="2000" dirty="0">
                <a:latin typeface="DX국민시대"/>
                <a:ea typeface="DX국민시대"/>
              </a:rPr>
              <a:t>[</a:t>
            </a:r>
            <a:r>
              <a:rPr lang="ko-KR" altLang="en-US" sz="2000" dirty="0">
                <a:latin typeface="DX국민시대"/>
                <a:ea typeface="DX국민시대"/>
              </a:rPr>
              <a:t>시작</a:t>
            </a:r>
            <a:r>
              <a:rPr lang="en-US" altLang="ko-KR" sz="2000" dirty="0">
                <a:latin typeface="DX국민시대"/>
                <a:ea typeface="DX국민시대"/>
              </a:rPr>
              <a:t>]</a:t>
            </a:r>
            <a:r>
              <a:rPr lang="ko-KR" altLang="en-US" sz="2000" dirty="0">
                <a:latin typeface="DX국민시대"/>
                <a:ea typeface="DX국민시대"/>
              </a:rPr>
              <a:t> 을 클릭합니다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pic>
        <p:nvPicPr>
          <p:cNvPr id="16" name="그림 15">
            <a:extLst>
              <a:ext uri="{FF2B5EF4-FFF2-40B4-BE49-F238E27FC236}">
                <a16:creationId xmlns:a16="http://schemas.microsoft.com/office/drawing/2014/main" id="{8AA2C1B3-96B4-4959-AFB4-EBA74AA554F7}"/>
              </a:ext>
            </a:extLst>
          </p:cNvPr>
          <p:cNvPicPr>
            <a:picLocks noChangeAspect="1"/>
          </p:cNvPicPr>
          <p:nvPr/>
        </p:nvPicPr>
        <p:blipFill rotWithShape="1">
          <a:blip r:embed="rId3"/>
          <a:stretch>
            <a:fillRect/>
          </a:stretch>
        </p:blipFill>
        <p:spPr>
          <a:xfrm>
            <a:off x="710257" y="2207946"/>
            <a:ext cx="5389576" cy="1529167"/>
          </a:xfrm>
          <a:prstGeom prst="rect">
            <a:avLst/>
          </a:prstGeom>
        </p:spPr>
      </p:pic>
      <p:sp>
        <p:nvSpPr>
          <p:cNvPr id="17" name="직사각형 16">
            <a:extLst>
              <a:ext uri="{FF2B5EF4-FFF2-40B4-BE49-F238E27FC236}">
                <a16:creationId xmlns:a16="http://schemas.microsoft.com/office/drawing/2014/main" id="{94B4E705-34D7-4130-B5E8-F7D98E0C30A3}"/>
              </a:ext>
            </a:extLst>
          </p:cNvPr>
          <p:cNvSpPr/>
          <p:nvPr/>
        </p:nvSpPr>
        <p:spPr>
          <a:xfrm>
            <a:off x="4610237" y="3469657"/>
            <a:ext cx="852310" cy="364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31F5DF3B-BD99-41A5-AF6D-9774924B869D}"/>
              </a:ext>
            </a:extLst>
          </p:cNvPr>
          <p:cNvSpPr/>
          <p:nvPr/>
        </p:nvSpPr>
        <p:spPr>
          <a:xfrm>
            <a:off x="620008" y="2268262"/>
            <a:ext cx="938448" cy="2841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9" name="그림 18">
            <a:extLst>
              <a:ext uri="{FF2B5EF4-FFF2-40B4-BE49-F238E27FC236}">
                <a16:creationId xmlns:a16="http://schemas.microsoft.com/office/drawing/2014/main" id="{0567B75E-C7A4-456F-B173-F7EFB84D3F21}"/>
              </a:ext>
            </a:extLst>
          </p:cNvPr>
          <p:cNvPicPr>
            <a:picLocks noChangeAspect="1"/>
          </p:cNvPicPr>
          <p:nvPr/>
        </p:nvPicPr>
        <p:blipFill rotWithShape="1">
          <a:blip r:embed="rId4"/>
          <a:stretch>
            <a:fillRect/>
          </a:stretch>
        </p:blipFill>
        <p:spPr>
          <a:xfrm>
            <a:off x="710257" y="3971556"/>
            <a:ext cx="5389576" cy="1700254"/>
          </a:xfrm>
          <a:prstGeom prst="rect">
            <a:avLst/>
          </a:prstGeom>
        </p:spPr>
      </p:pic>
      <p:sp>
        <p:nvSpPr>
          <p:cNvPr id="20" name="직사각형 19">
            <a:extLst>
              <a:ext uri="{FF2B5EF4-FFF2-40B4-BE49-F238E27FC236}">
                <a16:creationId xmlns:a16="http://schemas.microsoft.com/office/drawing/2014/main" id="{4BE3B89A-4229-4EF4-A097-7C842422DBA6}"/>
              </a:ext>
            </a:extLst>
          </p:cNvPr>
          <p:cNvSpPr/>
          <p:nvPr/>
        </p:nvSpPr>
        <p:spPr>
          <a:xfrm>
            <a:off x="4610237" y="5271317"/>
            <a:ext cx="852310" cy="364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1" name="직사각형 20">
            <a:extLst>
              <a:ext uri="{FF2B5EF4-FFF2-40B4-BE49-F238E27FC236}">
                <a16:creationId xmlns:a16="http://schemas.microsoft.com/office/drawing/2014/main" id="{1B9F8E05-D60A-4A4A-8AB6-8F505713DCCE}"/>
              </a:ext>
            </a:extLst>
          </p:cNvPr>
          <p:cNvSpPr/>
          <p:nvPr/>
        </p:nvSpPr>
        <p:spPr>
          <a:xfrm>
            <a:off x="670501" y="4016944"/>
            <a:ext cx="938448" cy="2841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71813280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01A94115-1368-4353-8AD7-7E3C3C7BF64E}"/>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사이트 추가하기</a:t>
            </a:r>
            <a:endParaRPr lang="ko-KR" altLang="en-US" sz="2800">
              <a:ea typeface="DX국민시대"/>
            </a:endParaRPr>
          </a:p>
        </p:txBody>
      </p:sp>
      <p:cxnSp>
        <p:nvCxnSpPr>
          <p:cNvPr id="12" name="직선 연결선 11">
            <a:extLst>
              <a:ext uri="{FF2B5EF4-FFF2-40B4-BE49-F238E27FC236}">
                <a16:creationId xmlns:a16="http://schemas.microsoft.com/office/drawing/2014/main" id="{03148DAD-6B44-493A-A373-29D601840D6C}"/>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B6169B8A-5961-4FDB-B560-A3D9F2EDAD4C}"/>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10. </a:t>
            </a:r>
            <a:r>
              <a:rPr lang="ko-KR" altLang="en-US" sz="2000" dirty="0">
                <a:latin typeface="DX국민시대"/>
                <a:ea typeface="DX국민시대"/>
              </a:rPr>
              <a:t>웹 브라우저에 </a:t>
            </a:r>
            <a:r>
              <a:rPr lang="en-US" altLang="ko-KR" sz="2000" dirty="0">
                <a:latin typeface="DX국민시대"/>
                <a:ea typeface="DX국민시대"/>
              </a:rPr>
              <a:t>localhost </a:t>
            </a:r>
            <a:r>
              <a:rPr lang="ko-KR" altLang="en-US" sz="2000" dirty="0">
                <a:latin typeface="DX국민시대"/>
                <a:ea typeface="DX국민시대"/>
              </a:rPr>
              <a:t>를 입력하면</a:t>
            </a:r>
            <a:endParaRPr lang="ko-KR" altLang="en-US" sz="2000" dirty="0">
              <a:ea typeface="DX국민시대"/>
            </a:endParaRPr>
          </a:p>
          <a:p>
            <a:pPr lvl="0">
              <a:defRPr/>
            </a:pPr>
            <a:r>
              <a:rPr lang="en-US" altLang="ko-KR" sz="2000" dirty="0">
                <a:latin typeface="DX국민시대"/>
                <a:ea typeface="DX국민시대"/>
              </a:rPr>
              <a:t>[index.html] </a:t>
            </a:r>
            <a:r>
              <a:rPr lang="ko-KR" altLang="en-US" sz="2000" dirty="0">
                <a:latin typeface="DX국민시대"/>
                <a:ea typeface="DX국민시대"/>
              </a:rPr>
              <a:t>에 입력했던 내용들이 </a:t>
            </a:r>
            <a:endParaRPr lang="ko-KR" altLang="en-US" sz="2000" dirty="0">
              <a:ea typeface="DX국민시대"/>
            </a:endParaRPr>
          </a:p>
          <a:p>
            <a:pPr lvl="0">
              <a:defRPr/>
            </a:pPr>
            <a:r>
              <a:rPr lang="ko-KR" altLang="en-US" sz="2000" dirty="0">
                <a:latin typeface="DX국민시대"/>
                <a:ea typeface="DX국민시대"/>
              </a:rPr>
              <a:t>나오면 정상입니다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pic>
        <p:nvPicPr>
          <p:cNvPr id="16" name="그림 15">
            <a:extLst>
              <a:ext uri="{FF2B5EF4-FFF2-40B4-BE49-F238E27FC236}">
                <a16:creationId xmlns:a16="http://schemas.microsoft.com/office/drawing/2014/main" id="{794E02FE-92C2-445B-8911-9B9F3034B199}"/>
              </a:ext>
            </a:extLst>
          </p:cNvPr>
          <p:cNvPicPr>
            <a:picLocks noChangeAspect="1"/>
          </p:cNvPicPr>
          <p:nvPr/>
        </p:nvPicPr>
        <p:blipFill rotWithShape="1">
          <a:blip r:embed="rId3"/>
          <a:stretch>
            <a:fillRect/>
          </a:stretch>
        </p:blipFill>
        <p:spPr>
          <a:xfrm>
            <a:off x="838200" y="2288060"/>
            <a:ext cx="4953000" cy="2514600"/>
          </a:xfrm>
          <a:prstGeom prst="rect">
            <a:avLst/>
          </a:prstGeom>
        </p:spPr>
      </p:pic>
      <p:sp>
        <p:nvSpPr>
          <p:cNvPr id="17" name="직사각형 16">
            <a:extLst>
              <a:ext uri="{FF2B5EF4-FFF2-40B4-BE49-F238E27FC236}">
                <a16:creationId xmlns:a16="http://schemas.microsoft.com/office/drawing/2014/main" id="{03B68B35-34A6-4544-9E7F-EE443601846C}"/>
              </a:ext>
            </a:extLst>
          </p:cNvPr>
          <p:cNvSpPr/>
          <p:nvPr/>
        </p:nvSpPr>
        <p:spPr>
          <a:xfrm>
            <a:off x="2717827" y="2648375"/>
            <a:ext cx="852310" cy="3640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5AD6BF92-A0CD-43D1-A62A-3818BEB67A4A}"/>
              </a:ext>
            </a:extLst>
          </p:cNvPr>
          <p:cNvSpPr/>
          <p:nvPr/>
        </p:nvSpPr>
        <p:spPr>
          <a:xfrm>
            <a:off x="843997" y="2974455"/>
            <a:ext cx="1000705" cy="333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770257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panose="02020600000000000000" pitchFamily="18" charset="-127"/>
                <a:ea typeface="DX국민시대" panose="02020600000000000000" pitchFamily="18" charset="-127"/>
              </a:rPr>
              <a:t>IIS</a:t>
            </a:r>
            <a:r>
              <a:rPr lang="ko-KR" altLang="en-US" sz="2800" dirty="0">
                <a:latin typeface="DX국민시대" panose="02020600000000000000" pitchFamily="18" charset="-127"/>
                <a:ea typeface="DX국민시대" panose="02020600000000000000" pitchFamily="18" charset="-127"/>
              </a:rPr>
              <a:t> 설치 </a:t>
            </a:r>
            <a:r>
              <a:rPr lang="en-US" altLang="ko-KR" sz="2800" dirty="0">
                <a:latin typeface="DX국민시대" panose="02020600000000000000" pitchFamily="18" charset="-127"/>
                <a:ea typeface="DX국민시대" panose="02020600000000000000" pitchFamily="18" charset="-127"/>
              </a:rPr>
              <a:t>– </a:t>
            </a:r>
            <a:r>
              <a:rPr lang="ko-KR" altLang="en-US" sz="2800" dirty="0">
                <a:latin typeface="DX국민시대" panose="02020600000000000000" pitchFamily="18" charset="-127"/>
                <a:ea typeface="DX국민시대" panose="02020600000000000000" pitchFamily="18" charset="-127"/>
              </a:rPr>
              <a:t>서버 관리자</a:t>
            </a:r>
          </a:p>
        </p:txBody>
      </p:sp>
      <p:pic>
        <p:nvPicPr>
          <p:cNvPr id="5" name="그림 개체 틀 4">
            <a:extLst>
              <a:ext uri="{FF2B5EF4-FFF2-40B4-BE49-F238E27FC236}">
                <a16:creationId xmlns:a16="http://schemas.microsoft.com/office/drawing/2014/main" id="{AA3BADDA-6D42-4B93-8233-EC9529C40F7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346" b="2346"/>
          <a:stretch/>
        </p:blipFill>
        <p:spPr>
          <a:xfrm>
            <a:off x="473075" y="1968500"/>
            <a:ext cx="5911850" cy="4686300"/>
          </a:xfrm>
          <a:ln>
            <a:solidFill>
              <a:schemeClr val="tx1"/>
            </a:solidFill>
          </a:ln>
        </p:spPr>
      </p:pic>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Server 2012</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6" name="직사각형 5">
            <a:extLst>
              <a:ext uri="{FF2B5EF4-FFF2-40B4-BE49-F238E27FC236}">
                <a16:creationId xmlns:a16="http://schemas.microsoft.com/office/drawing/2014/main" id="{9C2D9C5F-9C4A-4814-800F-4445F90E9DBE}"/>
              </a:ext>
            </a:extLst>
          </p:cNvPr>
          <p:cNvSpPr/>
          <p:nvPr/>
        </p:nvSpPr>
        <p:spPr>
          <a:xfrm>
            <a:off x="952500" y="4311651"/>
            <a:ext cx="381000" cy="3746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텍스트 개체 틀 5">
            <a:extLst>
              <a:ext uri="{FF2B5EF4-FFF2-40B4-BE49-F238E27FC236}">
                <a16:creationId xmlns:a16="http://schemas.microsoft.com/office/drawing/2014/main" id="{0B4DE7B2-902C-4AA9-994D-5989DAAF8FCE}"/>
              </a:ext>
            </a:extLst>
          </p:cNvPr>
          <p:cNvSpPr>
            <a:spLocks noGrp="1"/>
          </p:cNvSpPr>
          <p:nvPr>
            <p:ph type="body" sz="half" idx="2"/>
          </p:nvPr>
        </p:nvSpPr>
        <p:spPr>
          <a:xfrm>
            <a:off x="472380" y="6962066"/>
            <a:ext cx="5913238" cy="2270834"/>
          </a:xfrm>
        </p:spPr>
        <p:txBody>
          <a:bodyPr>
            <a:normAutofit/>
          </a:bodyPr>
          <a:lstStyle/>
          <a:p>
            <a:r>
              <a:rPr lang="ko-KR" altLang="en-US" sz="2000" dirty="0">
                <a:latin typeface="나눔스퀘어_ac Bold" panose="020B0600000101010101" pitchFamily="50" charset="-127"/>
                <a:ea typeface="나눔스퀘어_ac Bold" panose="020B0600000101010101" pitchFamily="50" charset="-127"/>
              </a:rPr>
              <a:t>서버관리자에서 </a:t>
            </a:r>
            <a:r>
              <a:rPr lang="en-US" altLang="ko-KR" sz="2000" dirty="0">
                <a:latin typeface="나눔스퀘어_ac Bold" panose="020B0600000101010101" pitchFamily="50" charset="-127"/>
                <a:ea typeface="나눔스퀘어_ac Bold" panose="020B0600000101010101" pitchFamily="50" charset="-127"/>
              </a:rPr>
              <a:t>IIS </a:t>
            </a:r>
            <a:r>
              <a:rPr lang="ko-KR" altLang="en-US" sz="2000" dirty="0">
                <a:latin typeface="나눔스퀘어_ac Bold" panose="020B0600000101010101" pitchFamily="50" charset="-127"/>
                <a:ea typeface="나눔스퀘어_ac Bold" panose="020B0600000101010101" pitchFamily="50" charset="-127"/>
              </a:rPr>
              <a:t>선택</a:t>
            </a:r>
            <a:endParaRPr lang="en-US" altLang="ko-KR"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35359517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FCBD4B7A-4852-448B-858E-97B6AB251151}"/>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기본 문서 변경하기</a:t>
            </a:r>
            <a:endParaRPr lang="ko-KR" altLang="en-US" sz="2800">
              <a:ea typeface="DX국민시대"/>
            </a:endParaRPr>
          </a:p>
        </p:txBody>
      </p:sp>
      <p:cxnSp>
        <p:nvCxnSpPr>
          <p:cNvPr id="12" name="직선 연결선 11">
            <a:extLst>
              <a:ext uri="{FF2B5EF4-FFF2-40B4-BE49-F238E27FC236}">
                <a16:creationId xmlns:a16="http://schemas.microsoft.com/office/drawing/2014/main" id="{0A300748-7783-44D1-BB08-34CE82921F5C}"/>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5E1732F6-EAA2-4D12-8FB7-6950C2DF4B2A}"/>
              </a:ext>
            </a:extLst>
          </p:cNvPr>
          <p:cNvSpPr txBox="1"/>
          <p:nvPr/>
        </p:nvSpPr>
        <p:spPr>
          <a:xfrm>
            <a:off x="710257" y="7380703"/>
            <a:ext cx="5454420" cy="2105201"/>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1. [</a:t>
            </a:r>
            <a:r>
              <a:rPr lang="ko-KR" altLang="en-US" sz="2000" dirty="0">
                <a:latin typeface="DX국민시대"/>
                <a:ea typeface="DX국민시대"/>
              </a:rPr>
              <a:t>기본 문서</a:t>
            </a:r>
            <a:r>
              <a:rPr lang="en-US" altLang="ko-KR" sz="2000" dirty="0">
                <a:latin typeface="DX국민시대"/>
                <a:ea typeface="DX국민시대"/>
              </a:rPr>
              <a:t>]</a:t>
            </a:r>
            <a:r>
              <a:rPr lang="ko-KR" altLang="en-US" sz="2000" dirty="0">
                <a:latin typeface="DX국민시대"/>
                <a:ea typeface="DX국민시대"/>
              </a:rPr>
              <a:t>란 홈페이지 접속 시 </a:t>
            </a:r>
            <a:endParaRPr lang="ko-KR" altLang="en-US" sz="2000" dirty="0">
              <a:ea typeface="DX국민시대"/>
            </a:endParaRPr>
          </a:p>
          <a:p>
            <a:pPr lvl="0">
              <a:defRPr/>
            </a:pPr>
            <a:r>
              <a:rPr lang="ko-KR" altLang="en-US" sz="2000" dirty="0">
                <a:latin typeface="DX국민시대"/>
                <a:ea typeface="DX국민시대"/>
              </a:rPr>
              <a:t>제일 처음 뜨는 문서로 따로 파일명을 지정해주지 않아도 노출되는 문서입니다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sp>
        <p:nvSpPr>
          <p:cNvPr id="16" name="타원 15">
            <a:extLst>
              <a:ext uri="{FF2B5EF4-FFF2-40B4-BE49-F238E27FC236}">
                <a16:creationId xmlns:a16="http://schemas.microsoft.com/office/drawing/2014/main" id="{79F62E7E-AE83-4E60-AFD3-3E70739478F6}"/>
              </a:ext>
            </a:extLst>
          </p:cNvPr>
          <p:cNvSpPr/>
          <p:nvPr/>
        </p:nvSpPr>
        <p:spPr>
          <a:xfrm>
            <a:off x="874642" y="2083242"/>
            <a:ext cx="1622067" cy="1375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a:solidFill>
                  <a:schemeClr val="tx1"/>
                </a:solidFill>
                <a:latin typeface="DX국민시대"/>
                <a:ea typeface="DX국민시대"/>
              </a:rPr>
              <a:t>사용자 </a:t>
            </a:r>
            <a:r>
              <a:rPr lang="en-US" altLang="ko-KR">
                <a:solidFill>
                  <a:schemeClr val="tx1"/>
                </a:solidFill>
                <a:latin typeface="DX국민시대"/>
                <a:ea typeface="DX국민시대"/>
              </a:rPr>
              <a:t>1</a:t>
            </a:r>
            <a:endParaRPr lang="ko-KR" altLang="en-US">
              <a:solidFill>
                <a:schemeClr val="tx1"/>
              </a:solidFill>
              <a:ea typeface="DX국민시대"/>
            </a:endParaRPr>
          </a:p>
        </p:txBody>
      </p:sp>
      <p:sp>
        <p:nvSpPr>
          <p:cNvPr id="17" name="모서리가 둥근 직사각형 5">
            <a:extLst>
              <a:ext uri="{FF2B5EF4-FFF2-40B4-BE49-F238E27FC236}">
                <a16:creationId xmlns:a16="http://schemas.microsoft.com/office/drawing/2014/main" id="{0C9EC540-DB9D-48BF-A84C-C74C683D9652}"/>
              </a:ext>
            </a:extLst>
          </p:cNvPr>
          <p:cNvSpPr/>
          <p:nvPr/>
        </p:nvSpPr>
        <p:spPr>
          <a:xfrm>
            <a:off x="1789650" y="2906946"/>
            <a:ext cx="1057523" cy="508883"/>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tx1"/>
                </a:solidFill>
                <a:latin typeface="DX국민시대"/>
                <a:ea typeface="DX국민시대"/>
              </a:rPr>
              <a:t>웹 브라우저</a:t>
            </a:r>
            <a:endParaRPr lang="ko-KR" altLang="en-US">
              <a:solidFill>
                <a:schemeClr val="tx1"/>
              </a:solidFill>
              <a:ea typeface="DX국민시대"/>
            </a:endParaRPr>
          </a:p>
        </p:txBody>
      </p:sp>
      <p:sp>
        <p:nvSpPr>
          <p:cNvPr id="18" name="모서리가 둥근 직사각형 6">
            <a:extLst>
              <a:ext uri="{FF2B5EF4-FFF2-40B4-BE49-F238E27FC236}">
                <a16:creationId xmlns:a16="http://schemas.microsoft.com/office/drawing/2014/main" id="{52C18D47-4C1C-41AF-8EBD-EADDDCBC0770}"/>
              </a:ext>
            </a:extLst>
          </p:cNvPr>
          <p:cNvSpPr/>
          <p:nvPr/>
        </p:nvSpPr>
        <p:spPr>
          <a:xfrm>
            <a:off x="4405023" y="2083242"/>
            <a:ext cx="1367624" cy="2033928"/>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cxnSp>
        <p:nvCxnSpPr>
          <p:cNvPr id="19" name="직선 화살표 연결선 18">
            <a:extLst>
              <a:ext uri="{FF2B5EF4-FFF2-40B4-BE49-F238E27FC236}">
                <a16:creationId xmlns:a16="http://schemas.microsoft.com/office/drawing/2014/main" id="{89DB75E4-2637-4956-860B-2B9BE9411D68}"/>
              </a:ext>
            </a:extLst>
          </p:cNvPr>
          <p:cNvCxnSpPr/>
          <p:nvPr/>
        </p:nvCxnSpPr>
        <p:spPr>
          <a:xfrm flipV="1">
            <a:off x="2847173" y="2906946"/>
            <a:ext cx="1615329" cy="193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모서리가 둥근 직사각형 9">
            <a:extLst>
              <a:ext uri="{FF2B5EF4-FFF2-40B4-BE49-F238E27FC236}">
                <a16:creationId xmlns:a16="http://schemas.microsoft.com/office/drawing/2014/main" id="{AFAFFFA5-C227-4021-AF12-D593C02267BE}"/>
              </a:ext>
            </a:extLst>
          </p:cNvPr>
          <p:cNvSpPr/>
          <p:nvPr/>
        </p:nvSpPr>
        <p:spPr>
          <a:xfrm>
            <a:off x="4462502" y="2665383"/>
            <a:ext cx="1246533" cy="50726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tx1"/>
                </a:solidFill>
                <a:latin typeface="DX국민시대"/>
                <a:ea typeface="DX국민시대"/>
              </a:rPr>
              <a:t>[</a:t>
            </a:r>
            <a:r>
              <a:rPr lang="ko-KR" altLang="en-US" sz="1400">
                <a:solidFill>
                  <a:schemeClr val="tx1"/>
                </a:solidFill>
                <a:latin typeface="DX국민시대"/>
                <a:ea typeface="DX국민시대"/>
              </a:rPr>
              <a:t>사이트</a:t>
            </a:r>
            <a:r>
              <a:rPr lang="en-US" altLang="ko-KR" sz="1400">
                <a:solidFill>
                  <a:schemeClr val="tx1"/>
                </a:solidFill>
                <a:latin typeface="DX국민시대"/>
                <a:ea typeface="DX국민시대"/>
              </a:rPr>
              <a:t>]</a:t>
            </a:r>
            <a:endParaRPr lang="en-US" altLang="ko-KR" sz="1400">
              <a:solidFill>
                <a:schemeClr val="tx1"/>
              </a:solidFill>
              <a:ea typeface="DX국민시대"/>
            </a:endParaRPr>
          </a:p>
          <a:p>
            <a:pPr algn="ctr">
              <a:defRPr/>
            </a:pPr>
            <a:r>
              <a:rPr lang="en-US" altLang="ko-KR" sz="1400">
                <a:solidFill>
                  <a:schemeClr val="tx1"/>
                </a:solidFill>
                <a:latin typeface="DX국민시대"/>
                <a:ea typeface="DX국민시대"/>
              </a:rPr>
              <a:t>test</a:t>
            </a:r>
            <a:endParaRPr lang="en-US" altLang="ko-KR" sz="1400">
              <a:solidFill>
                <a:schemeClr val="tx1"/>
              </a:solidFill>
              <a:ea typeface="DX국민시대"/>
            </a:endParaRPr>
          </a:p>
        </p:txBody>
      </p:sp>
      <p:sp>
        <p:nvSpPr>
          <p:cNvPr id="21" name="모서리가 둥근 직사각형 19">
            <a:extLst>
              <a:ext uri="{FF2B5EF4-FFF2-40B4-BE49-F238E27FC236}">
                <a16:creationId xmlns:a16="http://schemas.microsoft.com/office/drawing/2014/main" id="{6E7130DA-2F03-490A-BB09-FBEB749A4D6D}"/>
              </a:ext>
            </a:extLst>
          </p:cNvPr>
          <p:cNvSpPr/>
          <p:nvPr/>
        </p:nvSpPr>
        <p:spPr>
          <a:xfrm>
            <a:off x="4462502" y="3326035"/>
            <a:ext cx="1246533" cy="56603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solidFill>
                  <a:schemeClr val="tx1"/>
                </a:solidFill>
                <a:latin typeface="DX국민시대"/>
                <a:ea typeface="DX국민시대"/>
              </a:rPr>
              <a:t>a.jpg </a:t>
            </a:r>
            <a:r>
              <a:rPr lang="ko-KR" altLang="en-US">
                <a:solidFill>
                  <a:schemeClr val="tx1"/>
                </a:solidFill>
                <a:latin typeface="DX국민시대"/>
                <a:ea typeface="DX국민시대"/>
              </a:rPr>
              <a:t>파일 검색</a:t>
            </a:r>
            <a:endParaRPr lang="ko-KR" altLang="en-US">
              <a:solidFill>
                <a:schemeClr val="tx1"/>
              </a:solidFill>
              <a:ea typeface="DX국민시대"/>
            </a:endParaRPr>
          </a:p>
        </p:txBody>
      </p:sp>
      <p:sp>
        <p:nvSpPr>
          <p:cNvPr id="22" name="모서리가 둥근 직사각형 20">
            <a:extLst>
              <a:ext uri="{FF2B5EF4-FFF2-40B4-BE49-F238E27FC236}">
                <a16:creationId xmlns:a16="http://schemas.microsoft.com/office/drawing/2014/main" id="{262248B6-1758-45AD-96AC-737A0E152998}"/>
              </a:ext>
            </a:extLst>
          </p:cNvPr>
          <p:cNvSpPr/>
          <p:nvPr/>
        </p:nvSpPr>
        <p:spPr>
          <a:xfrm>
            <a:off x="4655489" y="2183098"/>
            <a:ext cx="866692" cy="326003"/>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tx1"/>
                </a:solidFill>
                <a:latin typeface="DX국민시대"/>
                <a:ea typeface="DX국민시대"/>
              </a:rPr>
              <a:t>IIS </a:t>
            </a:r>
            <a:r>
              <a:rPr lang="ko-KR" altLang="en-US" sz="1100">
                <a:solidFill>
                  <a:schemeClr val="tx1"/>
                </a:solidFill>
                <a:latin typeface="DX국민시대"/>
                <a:ea typeface="DX국민시대"/>
              </a:rPr>
              <a:t>웹 서버</a:t>
            </a:r>
            <a:endParaRPr lang="ko-KR" altLang="en-US">
              <a:solidFill>
                <a:schemeClr val="tx1"/>
              </a:solidFill>
              <a:ea typeface="DX국민시대"/>
            </a:endParaRPr>
          </a:p>
        </p:txBody>
      </p:sp>
      <p:sp>
        <p:nvSpPr>
          <p:cNvPr id="23" name="모서리가 둥근 직사각형 21">
            <a:extLst>
              <a:ext uri="{FF2B5EF4-FFF2-40B4-BE49-F238E27FC236}">
                <a16:creationId xmlns:a16="http://schemas.microsoft.com/office/drawing/2014/main" id="{ABDD2E35-C596-4E81-B268-99695FBA96B6}"/>
              </a:ext>
            </a:extLst>
          </p:cNvPr>
          <p:cNvSpPr/>
          <p:nvPr/>
        </p:nvSpPr>
        <p:spPr>
          <a:xfrm>
            <a:off x="710257" y="3566063"/>
            <a:ext cx="2255580" cy="505653"/>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solidFill>
                  <a:schemeClr val="tx1"/>
                </a:solidFill>
                <a:latin typeface="DX국민시대"/>
                <a:ea typeface="DX국민시대"/>
              </a:rPr>
              <a:t>http://localhost/a.jpg</a:t>
            </a:r>
            <a:endParaRPr lang="ko-KR" altLang="en-US">
              <a:solidFill>
                <a:schemeClr val="tx1"/>
              </a:solidFill>
              <a:ea typeface="DX국민시대"/>
            </a:endParaRPr>
          </a:p>
        </p:txBody>
      </p:sp>
      <p:sp>
        <p:nvSpPr>
          <p:cNvPr id="24" name="모서리가 둥근 직사각형 22">
            <a:extLst>
              <a:ext uri="{FF2B5EF4-FFF2-40B4-BE49-F238E27FC236}">
                <a16:creationId xmlns:a16="http://schemas.microsoft.com/office/drawing/2014/main" id="{8006E76A-9DC3-4590-ACE9-7397AB9F8124}"/>
              </a:ext>
            </a:extLst>
          </p:cNvPr>
          <p:cNvSpPr/>
          <p:nvPr/>
        </p:nvSpPr>
        <p:spPr>
          <a:xfrm>
            <a:off x="710257" y="4071716"/>
            <a:ext cx="2255580" cy="404065"/>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a:solidFill>
                  <a:schemeClr val="tx1"/>
                </a:solidFill>
                <a:latin typeface="DX국민시대"/>
                <a:ea typeface="DX국민시대"/>
              </a:rPr>
              <a:t>파일 이름을 입력한 경우</a:t>
            </a:r>
            <a:endParaRPr lang="ko-KR" altLang="en-US">
              <a:solidFill>
                <a:schemeClr val="tx1"/>
              </a:solidFill>
              <a:ea typeface="DX국민시대"/>
            </a:endParaRPr>
          </a:p>
        </p:txBody>
      </p:sp>
      <p:sp>
        <p:nvSpPr>
          <p:cNvPr id="25" name="타원 24">
            <a:extLst>
              <a:ext uri="{FF2B5EF4-FFF2-40B4-BE49-F238E27FC236}">
                <a16:creationId xmlns:a16="http://schemas.microsoft.com/office/drawing/2014/main" id="{C8A8EBA7-9BC1-4F05-BA1C-A3E862F510FF}"/>
              </a:ext>
            </a:extLst>
          </p:cNvPr>
          <p:cNvSpPr/>
          <p:nvPr/>
        </p:nvSpPr>
        <p:spPr>
          <a:xfrm>
            <a:off x="811030" y="4523072"/>
            <a:ext cx="1622067" cy="13755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a:solidFill>
                  <a:schemeClr val="tx1"/>
                </a:solidFill>
                <a:latin typeface="DX국민시대"/>
                <a:ea typeface="DX국민시대"/>
              </a:rPr>
              <a:t>사용자 </a:t>
            </a:r>
            <a:r>
              <a:rPr lang="en-US" altLang="ko-KR">
                <a:solidFill>
                  <a:schemeClr val="tx1"/>
                </a:solidFill>
                <a:latin typeface="DX국민시대"/>
                <a:ea typeface="DX국민시대"/>
              </a:rPr>
              <a:t>2</a:t>
            </a:r>
            <a:endParaRPr lang="ko-KR" altLang="en-US">
              <a:solidFill>
                <a:schemeClr val="tx1"/>
              </a:solidFill>
              <a:ea typeface="DX국민시대"/>
            </a:endParaRPr>
          </a:p>
        </p:txBody>
      </p:sp>
      <p:sp>
        <p:nvSpPr>
          <p:cNvPr id="26" name="모서리가 둥근 직사각형 24">
            <a:extLst>
              <a:ext uri="{FF2B5EF4-FFF2-40B4-BE49-F238E27FC236}">
                <a16:creationId xmlns:a16="http://schemas.microsoft.com/office/drawing/2014/main" id="{611504EA-D0A3-4759-98F6-E3BB658CF257}"/>
              </a:ext>
            </a:extLst>
          </p:cNvPr>
          <p:cNvSpPr/>
          <p:nvPr/>
        </p:nvSpPr>
        <p:spPr>
          <a:xfrm>
            <a:off x="1726038" y="5346776"/>
            <a:ext cx="1057523" cy="508883"/>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tx1"/>
                </a:solidFill>
                <a:latin typeface="DX국민시대"/>
                <a:ea typeface="DX국민시대"/>
              </a:rPr>
              <a:t>웹 브라우저</a:t>
            </a:r>
            <a:endParaRPr lang="ko-KR" altLang="en-US">
              <a:solidFill>
                <a:schemeClr val="tx1"/>
              </a:solidFill>
              <a:ea typeface="DX국민시대"/>
            </a:endParaRPr>
          </a:p>
        </p:txBody>
      </p:sp>
      <p:sp>
        <p:nvSpPr>
          <p:cNvPr id="27" name="모서리가 둥근 직사각형 25">
            <a:extLst>
              <a:ext uri="{FF2B5EF4-FFF2-40B4-BE49-F238E27FC236}">
                <a16:creationId xmlns:a16="http://schemas.microsoft.com/office/drawing/2014/main" id="{69C1A23D-7F7C-43C9-8C2E-267442D4D9D5}"/>
              </a:ext>
            </a:extLst>
          </p:cNvPr>
          <p:cNvSpPr/>
          <p:nvPr/>
        </p:nvSpPr>
        <p:spPr>
          <a:xfrm>
            <a:off x="4341411" y="4523072"/>
            <a:ext cx="1367624" cy="2033928"/>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cxnSp>
        <p:nvCxnSpPr>
          <p:cNvPr id="28" name="직선 화살표 연결선 27">
            <a:extLst>
              <a:ext uri="{FF2B5EF4-FFF2-40B4-BE49-F238E27FC236}">
                <a16:creationId xmlns:a16="http://schemas.microsoft.com/office/drawing/2014/main" id="{77B21A8D-78FA-405F-B75E-128850A1E638}"/>
              </a:ext>
            </a:extLst>
          </p:cNvPr>
          <p:cNvCxnSpPr>
            <a:endCxn id="29" idx="1"/>
          </p:cNvCxnSpPr>
          <p:nvPr/>
        </p:nvCxnSpPr>
        <p:spPr>
          <a:xfrm flipV="1">
            <a:off x="2783561" y="5358844"/>
            <a:ext cx="1615329" cy="181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모서리가 둥근 직사각형 27">
            <a:extLst>
              <a:ext uri="{FF2B5EF4-FFF2-40B4-BE49-F238E27FC236}">
                <a16:creationId xmlns:a16="http://schemas.microsoft.com/office/drawing/2014/main" id="{78661A0B-E64E-43A5-BA82-4B562ABA4B4B}"/>
              </a:ext>
            </a:extLst>
          </p:cNvPr>
          <p:cNvSpPr/>
          <p:nvPr/>
        </p:nvSpPr>
        <p:spPr>
          <a:xfrm>
            <a:off x="4398890" y="5105213"/>
            <a:ext cx="1246533" cy="50726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400">
                <a:solidFill>
                  <a:schemeClr val="tx1"/>
                </a:solidFill>
                <a:latin typeface="DX국민시대"/>
                <a:ea typeface="DX국민시대"/>
              </a:rPr>
              <a:t>[</a:t>
            </a:r>
            <a:r>
              <a:rPr lang="ko-KR" altLang="en-US" sz="1400">
                <a:solidFill>
                  <a:schemeClr val="tx1"/>
                </a:solidFill>
                <a:latin typeface="DX국민시대"/>
                <a:ea typeface="DX국민시대"/>
              </a:rPr>
              <a:t>사이트</a:t>
            </a:r>
            <a:r>
              <a:rPr lang="en-US" altLang="ko-KR" sz="1400">
                <a:solidFill>
                  <a:schemeClr val="tx1"/>
                </a:solidFill>
                <a:latin typeface="DX국민시대"/>
                <a:ea typeface="DX국민시대"/>
              </a:rPr>
              <a:t>]</a:t>
            </a:r>
            <a:endParaRPr lang="en-US" altLang="ko-KR" sz="1400">
              <a:solidFill>
                <a:schemeClr val="tx1"/>
              </a:solidFill>
              <a:ea typeface="DX국민시대"/>
            </a:endParaRPr>
          </a:p>
          <a:p>
            <a:pPr algn="ctr">
              <a:defRPr/>
            </a:pPr>
            <a:r>
              <a:rPr lang="en-US" altLang="ko-KR" sz="1400">
                <a:solidFill>
                  <a:schemeClr val="tx1"/>
                </a:solidFill>
                <a:latin typeface="DX국민시대"/>
                <a:ea typeface="DX국민시대"/>
              </a:rPr>
              <a:t>test</a:t>
            </a:r>
            <a:endParaRPr lang="en-US" altLang="ko-KR" sz="1400">
              <a:solidFill>
                <a:schemeClr val="tx1"/>
              </a:solidFill>
              <a:ea typeface="DX국민시대"/>
            </a:endParaRPr>
          </a:p>
        </p:txBody>
      </p:sp>
      <p:sp>
        <p:nvSpPr>
          <p:cNvPr id="30" name="모서리가 둥근 직사각형 28">
            <a:extLst>
              <a:ext uri="{FF2B5EF4-FFF2-40B4-BE49-F238E27FC236}">
                <a16:creationId xmlns:a16="http://schemas.microsoft.com/office/drawing/2014/main" id="{CF83CB7D-C478-4688-A7C6-70D220B3C9C8}"/>
              </a:ext>
            </a:extLst>
          </p:cNvPr>
          <p:cNvSpPr/>
          <p:nvPr/>
        </p:nvSpPr>
        <p:spPr>
          <a:xfrm>
            <a:off x="4398890" y="5765865"/>
            <a:ext cx="1246533" cy="56603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200">
                <a:solidFill>
                  <a:schemeClr val="tx1"/>
                </a:solidFill>
                <a:latin typeface="DX국민시대"/>
                <a:ea typeface="DX국민시대"/>
              </a:rPr>
              <a:t>경로 명시 </a:t>
            </a:r>
            <a:r>
              <a:rPr lang="en-US" altLang="ko-KR" sz="1200">
                <a:solidFill>
                  <a:schemeClr val="tx1"/>
                </a:solidFill>
                <a:latin typeface="DX국민시대"/>
                <a:ea typeface="DX국민시대"/>
              </a:rPr>
              <a:t>x</a:t>
            </a:r>
            <a:endParaRPr lang="en-US" altLang="ko-KR" sz="1200">
              <a:solidFill>
                <a:schemeClr val="tx1"/>
              </a:solidFill>
              <a:ea typeface="DX국민시대"/>
            </a:endParaRPr>
          </a:p>
          <a:p>
            <a:pPr algn="ctr">
              <a:defRPr/>
            </a:pPr>
            <a:r>
              <a:rPr lang="ko-KR" altLang="en-US" sz="1200">
                <a:solidFill>
                  <a:schemeClr val="tx1"/>
                </a:solidFill>
                <a:latin typeface="DX국민시대"/>
                <a:ea typeface="DX국민시대"/>
              </a:rPr>
              <a:t>기본 홈페이지 반환</a:t>
            </a:r>
            <a:endParaRPr lang="ko-KR" altLang="en-US" sz="1200">
              <a:solidFill>
                <a:schemeClr val="tx1"/>
              </a:solidFill>
              <a:ea typeface="DX국민시대"/>
            </a:endParaRPr>
          </a:p>
        </p:txBody>
      </p:sp>
      <p:sp>
        <p:nvSpPr>
          <p:cNvPr id="31" name="모서리가 둥근 직사각형 29">
            <a:extLst>
              <a:ext uri="{FF2B5EF4-FFF2-40B4-BE49-F238E27FC236}">
                <a16:creationId xmlns:a16="http://schemas.microsoft.com/office/drawing/2014/main" id="{E571EFAE-7517-4C07-860A-510C400BF721}"/>
              </a:ext>
            </a:extLst>
          </p:cNvPr>
          <p:cNvSpPr/>
          <p:nvPr/>
        </p:nvSpPr>
        <p:spPr>
          <a:xfrm>
            <a:off x="4591877" y="4622928"/>
            <a:ext cx="866692" cy="326003"/>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tx1"/>
                </a:solidFill>
                <a:latin typeface="DX국민시대"/>
                <a:ea typeface="DX국민시대"/>
              </a:rPr>
              <a:t>IIS </a:t>
            </a:r>
            <a:r>
              <a:rPr lang="ko-KR" altLang="en-US" sz="1100">
                <a:solidFill>
                  <a:schemeClr val="tx1"/>
                </a:solidFill>
                <a:latin typeface="DX국민시대"/>
                <a:ea typeface="DX국민시대"/>
              </a:rPr>
              <a:t>웹 서버</a:t>
            </a:r>
            <a:endParaRPr lang="ko-KR" altLang="en-US">
              <a:solidFill>
                <a:schemeClr val="tx1"/>
              </a:solidFill>
              <a:ea typeface="DX국민시대"/>
            </a:endParaRPr>
          </a:p>
        </p:txBody>
      </p:sp>
      <p:sp>
        <p:nvSpPr>
          <p:cNvPr id="32" name="모서리가 둥근 직사각형 30">
            <a:extLst>
              <a:ext uri="{FF2B5EF4-FFF2-40B4-BE49-F238E27FC236}">
                <a16:creationId xmlns:a16="http://schemas.microsoft.com/office/drawing/2014/main" id="{B4D35A11-CE74-487B-A213-DF388E5D6A38}"/>
              </a:ext>
            </a:extLst>
          </p:cNvPr>
          <p:cNvSpPr/>
          <p:nvPr/>
        </p:nvSpPr>
        <p:spPr>
          <a:xfrm>
            <a:off x="646645" y="6005893"/>
            <a:ext cx="2255580" cy="505653"/>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solidFill>
                  <a:schemeClr val="tx1"/>
                </a:solidFill>
                <a:latin typeface="DX국민시대"/>
                <a:ea typeface="DX국민시대"/>
              </a:rPr>
              <a:t>http://localhost</a:t>
            </a:r>
            <a:endParaRPr lang="ko-KR" altLang="en-US">
              <a:solidFill>
                <a:schemeClr val="tx1"/>
              </a:solidFill>
              <a:ea typeface="DX국민시대"/>
            </a:endParaRPr>
          </a:p>
        </p:txBody>
      </p:sp>
      <p:sp>
        <p:nvSpPr>
          <p:cNvPr id="33" name="모서리가 둥근 직사각형 31">
            <a:extLst>
              <a:ext uri="{FF2B5EF4-FFF2-40B4-BE49-F238E27FC236}">
                <a16:creationId xmlns:a16="http://schemas.microsoft.com/office/drawing/2014/main" id="{148EA492-AF5A-4B9F-8F4A-F64A0FE9F2A7}"/>
              </a:ext>
            </a:extLst>
          </p:cNvPr>
          <p:cNvSpPr/>
          <p:nvPr/>
        </p:nvSpPr>
        <p:spPr>
          <a:xfrm>
            <a:off x="646645" y="6511546"/>
            <a:ext cx="2255580" cy="548871"/>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ko-KR" altLang="en-US" sz="1400">
                <a:solidFill>
                  <a:schemeClr val="tx1"/>
                </a:solidFill>
                <a:latin typeface="DX국민시대"/>
                <a:ea typeface="DX국민시대"/>
              </a:rPr>
              <a:t>파일 이름을 입력하지 않은 경우</a:t>
            </a:r>
            <a:endParaRPr lang="ko-KR" altLang="en-US">
              <a:solidFill>
                <a:schemeClr val="tx1"/>
              </a:solidFill>
              <a:ea typeface="DX국민시대"/>
            </a:endParaRPr>
          </a:p>
        </p:txBody>
      </p:sp>
    </p:spTree>
    <p:extLst>
      <p:ext uri="{BB962C8B-B14F-4D97-AF65-F5344CB8AC3E}">
        <p14:creationId xmlns:p14="http://schemas.microsoft.com/office/powerpoint/2010/main" val="20824133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BB4C662B-1071-4387-B46A-C72D5A5737C5}"/>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기본 문서 변경하기</a:t>
            </a:r>
            <a:endParaRPr lang="ko-KR" altLang="en-US" sz="2800">
              <a:ea typeface="DX국민시대"/>
            </a:endParaRPr>
          </a:p>
        </p:txBody>
      </p:sp>
      <p:cxnSp>
        <p:nvCxnSpPr>
          <p:cNvPr id="12" name="직선 연결선 11">
            <a:extLst>
              <a:ext uri="{FF2B5EF4-FFF2-40B4-BE49-F238E27FC236}">
                <a16:creationId xmlns:a16="http://schemas.microsoft.com/office/drawing/2014/main" id="{AB5AD59B-8AAE-4D05-B5A3-E5D46A54E862}"/>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3E0B92AF-4D8C-4EC1-BAB7-31DD9F204DB4}"/>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a:latin typeface="DX국민시대"/>
                <a:ea typeface="DX국민시대"/>
              </a:rPr>
              <a:t>2. [IIS </a:t>
            </a:r>
            <a:r>
              <a:rPr lang="ko-KR" altLang="en-US" sz="2000">
                <a:latin typeface="DX국민시대"/>
                <a:ea typeface="DX국민시대"/>
              </a:rPr>
              <a:t>관리자</a:t>
            </a:r>
            <a:r>
              <a:rPr lang="en-US" altLang="ko-KR" sz="2000">
                <a:latin typeface="DX국민시대"/>
                <a:ea typeface="DX국민시대"/>
              </a:rPr>
              <a:t>] </a:t>
            </a:r>
            <a:r>
              <a:rPr lang="ko-KR" altLang="en-US" sz="2000">
                <a:latin typeface="DX국민시대"/>
                <a:ea typeface="DX국민시대"/>
              </a:rPr>
              <a:t>창에서 </a:t>
            </a:r>
            <a:r>
              <a:rPr lang="en-US" altLang="ko-KR" sz="2000">
                <a:latin typeface="DX국민시대"/>
                <a:ea typeface="DX국민시대"/>
              </a:rPr>
              <a:t>[test] </a:t>
            </a:r>
            <a:r>
              <a:rPr lang="ko-KR" altLang="en-US" sz="2000">
                <a:latin typeface="DX국민시대"/>
                <a:ea typeface="DX국민시대"/>
              </a:rPr>
              <a:t>를 선택한 후 가운데 </a:t>
            </a:r>
            <a:r>
              <a:rPr lang="en-US" altLang="ko-KR" sz="2000">
                <a:latin typeface="DX국민시대"/>
                <a:ea typeface="DX국민시대"/>
              </a:rPr>
              <a:t>[</a:t>
            </a:r>
            <a:r>
              <a:rPr lang="ko-KR" altLang="en-US" sz="2000">
                <a:latin typeface="DX국민시대"/>
                <a:ea typeface="DX국민시대"/>
              </a:rPr>
              <a:t>기본 문서</a:t>
            </a:r>
            <a:r>
              <a:rPr lang="en-US" altLang="ko-KR" sz="2000">
                <a:latin typeface="DX국민시대"/>
                <a:ea typeface="DX국민시대"/>
              </a:rPr>
              <a:t>] </a:t>
            </a:r>
            <a:r>
              <a:rPr lang="ko-KR" altLang="en-US" sz="2000">
                <a:latin typeface="DX국민시대"/>
                <a:ea typeface="DX국민시대"/>
              </a:rPr>
              <a:t>를 더블클릭합니다</a:t>
            </a:r>
            <a:r>
              <a:rPr lang="en-US" altLang="ko-KR" sz="2000">
                <a:latin typeface="DX국민시대"/>
                <a:ea typeface="DX국민시대"/>
              </a:rPr>
              <a:t>. </a:t>
            </a:r>
            <a:r>
              <a:rPr lang="ko-KR" altLang="en-US" sz="2000">
                <a:latin typeface="DX국민시대"/>
                <a:ea typeface="DX국민시대"/>
              </a:rPr>
              <a:t>사이트에 지정되어 있는</a:t>
            </a:r>
            <a:r>
              <a:rPr lang="en-US" altLang="ko-KR" sz="2000">
                <a:latin typeface="DX국민시대"/>
                <a:ea typeface="DX국민시대"/>
              </a:rPr>
              <a:t> </a:t>
            </a:r>
            <a:r>
              <a:rPr lang="ko-KR" altLang="en-US" sz="2000">
                <a:latin typeface="DX국민시대"/>
                <a:ea typeface="DX국민시대"/>
              </a:rPr>
              <a:t>기본 문서 파일들이 우선 순위대로 위에서 아래로 나열되어 있는 것을 확인할 수 있습니다</a:t>
            </a:r>
            <a:r>
              <a:rPr lang="en-US" altLang="ko-KR" sz="2000">
                <a:latin typeface="DX국민시대"/>
                <a:ea typeface="DX국민시대"/>
              </a:rPr>
              <a:t>.</a:t>
            </a:r>
            <a:endParaRPr lang="en-US" altLang="ko-KR" sz="2000">
              <a:ea typeface="DX국민시대"/>
            </a:endParaRPr>
          </a:p>
          <a:p>
            <a:pPr lvl="0">
              <a:defRPr/>
            </a:pPr>
            <a:endParaRPr lang="en-US" altLang="ko-KR" sz="2000">
              <a:ea typeface="DX국민시대"/>
            </a:endParaRPr>
          </a:p>
          <a:p>
            <a:pPr lvl="0">
              <a:defRPr/>
            </a:pPr>
            <a:endParaRPr lang="en-US" altLang="ko-KR" sz="2000">
              <a:ea typeface="DX국민시대"/>
            </a:endParaRPr>
          </a:p>
          <a:p>
            <a:pPr lvl="0">
              <a:defRPr/>
            </a:pPr>
            <a:endParaRPr lang="ko-KR" altLang="en-US" sz="2000">
              <a:ea typeface="DX국민시대"/>
            </a:endParaRPr>
          </a:p>
        </p:txBody>
      </p:sp>
      <p:pic>
        <p:nvPicPr>
          <p:cNvPr id="16" name="그림 15">
            <a:extLst>
              <a:ext uri="{FF2B5EF4-FFF2-40B4-BE49-F238E27FC236}">
                <a16:creationId xmlns:a16="http://schemas.microsoft.com/office/drawing/2014/main" id="{C522B637-13C5-44DA-BBE1-93428DCF4871}"/>
              </a:ext>
            </a:extLst>
          </p:cNvPr>
          <p:cNvPicPr>
            <a:picLocks noChangeAspect="1"/>
          </p:cNvPicPr>
          <p:nvPr/>
        </p:nvPicPr>
        <p:blipFill rotWithShape="1">
          <a:blip r:embed="rId3"/>
          <a:stretch>
            <a:fillRect/>
          </a:stretch>
        </p:blipFill>
        <p:spPr>
          <a:xfrm>
            <a:off x="792913" y="1807986"/>
            <a:ext cx="5043573" cy="2072251"/>
          </a:xfrm>
          <a:prstGeom prst="rect">
            <a:avLst/>
          </a:prstGeom>
        </p:spPr>
      </p:pic>
      <p:pic>
        <p:nvPicPr>
          <p:cNvPr id="17" name="그림 16">
            <a:extLst>
              <a:ext uri="{FF2B5EF4-FFF2-40B4-BE49-F238E27FC236}">
                <a16:creationId xmlns:a16="http://schemas.microsoft.com/office/drawing/2014/main" id="{26A36372-2773-422F-805A-AAA000975F9D}"/>
              </a:ext>
            </a:extLst>
          </p:cNvPr>
          <p:cNvPicPr>
            <a:picLocks noChangeAspect="1"/>
          </p:cNvPicPr>
          <p:nvPr/>
        </p:nvPicPr>
        <p:blipFill rotWithShape="1">
          <a:blip r:embed="rId4"/>
          <a:stretch>
            <a:fillRect/>
          </a:stretch>
        </p:blipFill>
        <p:spPr>
          <a:xfrm>
            <a:off x="710257" y="4068387"/>
            <a:ext cx="2838450" cy="2162175"/>
          </a:xfrm>
          <a:prstGeom prst="rect">
            <a:avLst/>
          </a:prstGeom>
        </p:spPr>
      </p:pic>
      <p:sp>
        <p:nvSpPr>
          <p:cNvPr id="18" name="직사각형 17">
            <a:extLst>
              <a:ext uri="{FF2B5EF4-FFF2-40B4-BE49-F238E27FC236}">
                <a16:creationId xmlns:a16="http://schemas.microsoft.com/office/drawing/2014/main" id="{8A8FAE6E-7A6C-48B1-A84E-79B0AE22DC08}"/>
              </a:ext>
            </a:extLst>
          </p:cNvPr>
          <p:cNvSpPr/>
          <p:nvPr/>
        </p:nvSpPr>
        <p:spPr>
          <a:xfrm>
            <a:off x="3983603" y="3060099"/>
            <a:ext cx="580446" cy="3330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9" name="직사각형 18">
            <a:extLst>
              <a:ext uri="{FF2B5EF4-FFF2-40B4-BE49-F238E27FC236}">
                <a16:creationId xmlns:a16="http://schemas.microsoft.com/office/drawing/2014/main" id="{5A6330FE-B570-4D4C-880C-EB78B4B6E379}"/>
              </a:ext>
            </a:extLst>
          </p:cNvPr>
          <p:cNvSpPr/>
          <p:nvPr/>
        </p:nvSpPr>
        <p:spPr>
          <a:xfrm>
            <a:off x="868017" y="5015876"/>
            <a:ext cx="2549524" cy="12654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0472474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7BC8741E-7859-48E4-9A6F-B5311ED2A0F3}"/>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기본 문서 변경하기</a:t>
            </a:r>
            <a:endParaRPr lang="ko-KR" altLang="en-US" sz="2800">
              <a:ea typeface="DX국민시대"/>
            </a:endParaRPr>
          </a:p>
        </p:txBody>
      </p:sp>
      <p:cxnSp>
        <p:nvCxnSpPr>
          <p:cNvPr id="12" name="직선 연결선 11">
            <a:extLst>
              <a:ext uri="{FF2B5EF4-FFF2-40B4-BE49-F238E27FC236}">
                <a16:creationId xmlns:a16="http://schemas.microsoft.com/office/drawing/2014/main" id="{2A32B205-A491-4BE7-96A9-4FA7564FF546}"/>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06BAC0F4-BA4A-4112-9C3D-49969CD8A481}"/>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3. C:\inetpub\wwwroot </a:t>
            </a:r>
            <a:r>
              <a:rPr lang="ko-KR" altLang="en-US" sz="2000" dirty="0">
                <a:latin typeface="DX국민시대"/>
                <a:ea typeface="DX국민시대"/>
              </a:rPr>
              <a:t>경로 밑에 </a:t>
            </a:r>
            <a:endParaRPr lang="ko-KR" altLang="en-US" sz="2000" dirty="0">
              <a:ea typeface="DX국민시대"/>
            </a:endParaRPr>
          </a:p>
          <a:p>
            <a:pPr lvl="0">
              <a:defRPr/>
            </a:pPr>
            <a:r>
              <a:rPr lang="en-US" altLang="ko-KR" sz="2000" dirty="0">
                <a:latin typeface="DX국민시대"/>
                <a:ea typeface="DX국민시대"/>
              </a:rPr>
              <a:t>[iisstart.htm],[iisstart.png]</a:t>
            </a:r>
            <a:r>
              <a:rPr lang="ko-KR" altLang="en-US" sz="2000" dirty="0">
                <a:latin typeface="DX국민시대"/>
                <a:ea typeface="DX국민시대"/>
              </a:rPr>
              <a:t>파일을 복사하여</a:t>
            </a:r>
            <a:endParaRPr lang="ko-KR" altLang="en-US" sz="2000" dirty="0">
              <a:ea typeface="DX국민시대"/>
            </a:endParaRPr>
          </a:p>
          <a:p>
            <a:pPr lvl="0">
              <a:defRPr/>
            </a:pPr>
            <a:r>
              <a:rPr lang="en-US" altLang="ko-KR" sz="2000" dirty="0">
                <a:latin typeface="DX국민시대"/>
                <a:ea typeface="DX국민시대"/>
              </a:rPr>
              <a:t>C:\inetpub\test </a:t>
            </a:r>
            <a:r>
              <a:rPr lang="ko-KR" altLang="en-US" sz="2000" dirty="0">
                <a:latin typeface="DX국민시대"/>
                <a:ea typeface="DX국민시대"/>
              </a:rPr>
              <a:t>경로 밑에 </a:t>
            </a:r>
            <a:endParaRPr lang="ko-KR" altLang="en-US" sz="2000" dirty="0">
              <a:ea typeface="DX국민시대"/>
            </a:endParaRPr>
          </a:p>
          <a:p>
            <a:pPr lvl="0">
              <a:defRPr/>
            </a:pPr>
            <a:r>
              <a:rPr lang="ko-KR" altLang="en-US" sz="2000" dirty="0">
                <a:latin typeface="DX국민시대"/>
                <a:ea typeface="DX국민시대"/>
              </a:rPr>
              <a:t>복사 한 후</a:t>
            </a:r>
            <a:r>
              <a:rPr lang="en-US" altLang="ko-KR" sz="2000" dirty="0">
                <a:latin typeface="DX국민시대"/>
                <a:ea typeface="DX국민시대"/>
              </a:rPr>
              <a:t>, </a:t>
            </a:r>
            <a:r>
              <a:rPr lang="ko-KR" altLang="en-US" sz="2000" dirty="0">
                <a:latin typeface="DX국민시대"/>
                <a:ea typeface="DX국민시대"/>
              </a:rPr>
              <a:t>웹 브라우저에 </a:t>
            </a:r>
            <a:r>
              <a:rPr lang="en-US" altLang="ko-KR" sz="2000" dirty="0">
                <a:latin typeface="DX국민시대"/>
                <a:ea typeface="DX국민시대"/>
              </a:rPr>
              <a:t>localhost</a:t>
            </a:r>
            <a:r>
              <a:rPr lang="ko-KR" altLang="en-US" sz="2000" dirty="0">
                <a:latin typeface="DX국민시대"/>
                <a:ea typeface="DX국민시대"/>
              </a:rPr>
              <a:t>를</a:t>
            </a:r>
            <a:endParaRPr lang="ko-KR" altLang="en-US" sz="2000" dirty="0">
              <a:ea typeface="DX국민시대"/>
            </a:endParaRPr>
          </a:p>
          <a:p>
            <a:pPr lvl="0">
              <a:defRPr/>
            </a:pPr>
            <a:r>
              <a:rPr lang="ko-KR" altLang="en-US" sz="2000" dirty="0">
                <a:latin typeface="DX국민시대"/>
                <a:ea typeface="DX국민시대"/>
              </a:rPr>
              <a:t>입력하면 </a:t>
            </a:r>
            <a:r>
              <a:rPr lang="en-US" altLang="ko-KR" sz="2000" dirty="0">
                <a:latin typeface="DX국민시대"/>
                <a:ea typeface="DX국민시대"/>
              </a:rPr>
              <a:t>TESTPAGE </a:t>
            </a:r>
            <a:r>
              <a:rPr lang="ko-KR" altLang="en-US" sz="2000" dirty="0">
                <a:latin typeface="DX국민시대"/>
                <a:ea typeface="DX국민시대"/>
              </a:rPr>
              <a:t>가 출력됩니다</a:t>
            </a:r>
            <a:r>
              <a:rPr lang="en-US" altLang="ko-KR" sz="2000" dirty="0">
                <a:latin typeface="DX국민시대"/>
                <a:ea typeface="DX국민시대"/>
              </a:rPr>
              <a:t>.</a:t>
            </a:r>
            <a:endParaRPr lang="en-US" altLang="ko-KR" sz="2000" dirty="0">
              <a:ea typeface="DX국민시대"/>
            </a:endParaRPr>
          </a:p>
          <a:p>
            <a:pPr lvl="0">
              <a:defRPr/>
            </a:pPr>
            <a:r>
              <a:rPr lang="ko-KR" altLang="en-US" sz="2000" dirty="0">
                <a:latin typeface="DX국민시대"/>
                <a:ea typeface="DX국민시대"/>
              </a:rPr>
              <a:t>우선 순위가 </a:t>
            </a:r>
            <a:r>
              <a:rPr lang="en-US" altLang="ko-KR" sz="2000" dirty="0">
                <a:latin typeface="DX국민시대"/>
                <a:ea typeface="DX국민시대"/>
              </a:rPr>
              <a:t>index.html </a:t>
            </a:r>
            <a:r>
              <a:rPr lang="ko-KR" altLang="en-US" sz="2000" dirty="0">
                <a:latin typeface="DX국민시대"/>
                <a:ea typeface="DX국민시대"/>
              </a:rPr>
              <a:t>이 더 높게 설정되어 있기 때문입니다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pic>
        <p:nvPicPr>
          <p:cNvPr id="16" name="그림 15">
            <a:extLst>
              <a:ext uri="{FF2B5EF4-FFF2-40B4-BE49-F238E27FC236}">
                <a16:creationId xmlns:a16="http://schemas.microsoft.com/office/drawing/2014/main" id="{FA97F5B5-4CB0-4B05-88F3-594E7C301978}"/>
              </a:ext>
            </a:extLst>
          </p:cNvPr>
          <p:cNvPicPr>
            <a:picLocks noChangeAspect="1"/>
          </p:cNvPicPr>
          <p:nvPr/>
        </p:nvPicPr>
        <p:blipFill rotWithShape="1">
          <a:blip r:embed="rId3"/>
          <a:stretch>
            <a:fillRect/>
          </a:stretch>
        </p:blipFill>
        <p:spPr>
          <a:xfrm>
            <a:off x="472381" y="2103677"/>
            <a:ext cx="2527630" cy="2044643"/>
          </a:xfrm>
          <a:prstGeom prst="rect">
            <a:avLst/>
          </a:prstGeom>
        </p:spPr>
      </p:pic>
      <p:pic>
        <p:nvPicPr>
          <p:cNvPr id="17" name="그림 16">
            <a:extLst>
              <a:ext uri="{FF2B5EF4-FFF2-40B4-BE49-F238E27FC236}">
                <a16:creationId xmlns:a16="http://schemas.microsoft.com/office/drawing/2014/main" id="{DF78D43C-B5A9-45DF-9467-53A4FCD9C58C}"/>
              </a:ext>
            </a:extLst>
          </p:cNvPr>
          <p:cNvPicPr>
            <a:picLocks noChangeAspect="1"/>
          </p:cNvPicPr>
          <p:nvPr/>
        </p:nvPicPr>
        <p:blipFill rotWithShape="1">
          <a:blip r:embed="rId4"/>
          <a:stretch>
            <a:fillRect/>
          </a:stretch>
        </p:blipFill>
        <p:spPr>
          <a:xfrm>
            <a:off x="3278534" y="2103677"/>
            <a:ext cx="2637091" cy="2547836"/>
          </a:xfrm>
          <a:prstGeom prst="rect">
            <a:avLst/>
          </a:prstGeom>
        </p:spPr>
      </p:pic>
      <p:pic>
        <p:nvPicPr>
          <p:cNvPr id="18" name="그림 17">
            <a:extLst>
              <a:ext uri="{FF2B5EF4-FFF2-40B4-BE49-F238E27FC236}">
                <a16:creationId xmlns:a16="http://schemas.microsoft.com/office/drawing/2014/main" id="{0E660F79-93B5-4967-AFA6-62A2BDF7A698}"/>
              </a:ext>
            </a:extLst>
          </p:cNvPr>
          <p:cNvPicPr>
            <a:picLocks noChangeAspect="1"/>
          </p:cNvPicPr>
          <p:nvPr/>
        </p:nvPicPr>
        <p:blipFill rotWithShape="1">
          <a:blip r:embed="rId5"/>
          <a:stretch>
            <a:fillRect/>
          </a:stretch>
        </p:blipFill>
        <p:spPr>
          <a:xfrm>
            <a:off x="537664" y="4702315"/>
            <a:ext cx="4630683" cy="1637910"/>
          </a:xfrm>
          <a:prstGeom prst="rect">
            <a:avLst/>
          </a:prstGeom>
        </p:spPr>
      </p:pic>
      <p:sp>
        <p:nvSpPr>
          <p:cNvPr id="19" name="직사각형 18">
            <a:extLst>
              <a:ext uri="{FF2B5EF4-FFF2-40B4-BE49-F238E27FC236}">
                <a16:creationId xmlns:a16="http://schemas.microsoft.com/office/drawing/2014/main" id="{33B9D797-CAEE-4D53-851D-2C51B60120CB}"/>
              </a:ext>
            </a:extLst>
          </p:cNvPr>
          <p:cNvSpPr/>
          <p:nvPr/>
        </p:nvSpPr>
        <p:spPr>
          <a:xfrm>
            <a:off x="1391478" y="3887441"/>
            <a:ext cx="492981" cy="2608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0" name="직사각형 19">
            <a:extLst>
              <a:ext uri="{FF2B5EF4-FFF2-40B4-BE49-F238E27FC236}">
                <a16:creationId xmlns:a16="http://schemas.microsoft.com/office/drawing/2014/main" id="{ACB5A6EB-56F8-4179-809C-9534BEE5519D}"/>
              </a:ext>
            </a:extLst>
          </p:cNvPr>
          <p:cNvSpPr/>
          <p:nvPr/>
        </p:nvSpPr>
        <p:spPr>
          <a:xfrm>
            <a:off x="497907" y="2605107"/>
            <a:ext cx="750448" cy="2891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1" name="직사각형 20">
            <a:extLst>
              <a:ext uri="{FF2B5EF4-FFF2-40B4-BE49-F238E27FC236}">
                <a16:creationId xmlns:a16="http://schemas.microsoft.com/office/drawing/2014/main" id="{D00BB231-BD28-4FA2-814C-D5DED54CC648}"/>
              </a:ext>
            </a:extLst>
          </p:cNvPr>
          <p:cNvSpPr/>
          <p:nvPr/>
        </p:nvSpPr>
        <p:spPr>
          <a:xfrm>
            <a:off x="4003857" y="4416035"/>
            <a:ext cx="657155" cy="2862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2" name="직사각형 21">
            <a:extLst>
              <a:ext uri="{FF2B5EF4-FFF2-40B4-BE49-F238E27FC236}">
                <a16:creationId xmlns:a16="http://schemas.microsoft.com/office/drawing/2014/main" id="{50E79A07-23D3-4BDA-A16B-1087D2CF9FA0}"/>
              </a:ext>
            </a:extLst>
          </p:cNvPr>
          <p:cNvSpPr/>
          <p:nvPr/>
        </p:nvSpPr>
        <p:spPr>
          <a:xfrm>
            <a:off x="3190976" y="5137443"/>
            <a:ext cx="984514" cy="38941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122414824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E1DD89C5-FCC6-4513-9542-977F4EEB0ECE}"/>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기본 문서 변경하기</a:t>
            </a:r>
            <a:endParaRPr lang="ko-KR" altLang="en-US" sz="2800">
              <a:ea typeface="DX국민시대"/>
            </a:endParaRPr>
          </a:p>
        </p:txBody>
      </p:sp>
      <p:cxnSp>
        <p:nvCxnSpPr>
          <p:cNvPr id="12" name="직선 연결선 11">
            <a:extLst>
              <a:ext uri="{FF2B5EF4-FFF2-40B4-BE49-F238E27FC236}">
                <a16:creationId xmlns:a16="http://schemas.microsoft.com/office/drawing/2014/main" id="{E02B0BBB-D9B6-4FE7-A7B2-FB33619C6F5C}"/>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4EA7626E-4801-40BF-910D-507F4F099B58}"/>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4. </a:t>
            </a:r>
            <a:r>
              <a:rPr lang="ko-KR" altLang="en-US" sz="2000" dirty="0">
                <a:latin typeface="DX국민시대"/>
                <a:ea typeface="DX국민시대"/>
              </a:rPr>
              <a:t>기본 문서의 우선순위를 변경하기 위해 </a:t>
            </a:r>
            <a:endParaRPr lang="ko-KR" altLang="en-US" sz="2000" dirty="0">
              <a:ea typeface="DX국민시대"/>
            </a:endParaRPr>
          </a:p>
          <a:p>
            <a:pPr lvl="0">
              <a:defRPr/>
            </a:pPr>
            <a:r>
              <a:rPr lang="en-US" altLang="ko-KR" sz="2000" dirty="0">
                <a:latin typeface="DX국민시대"/>
                <a:ea typeface="DX국민시대"/>
              </a:rPr>
              <a:t>[</a:t>
            </a:r>
            <a:r>
              <a:rPr lang="ko-KR" altLang="en-US" sz="2000" dirty="0">
                <a:latin typeface="DX국민시대"/>
                <a:ea typeface="DX국민시대"/>
              </a:rPr>
              <a:t>기본 문서</a:t>
            </a:r>
            <a:r>
              <a:rPr lang="en-US" altLang="ko-KR" sz="2000" dirty="0">
                <a:latin typeface="DX국민시대"/>
                <a:ea typeface="DX국민시대"/>
              </a:rPr>
              <a:t>]</a:t>
            </a:r>
            <a:r>
              <a:rPr lang="ko-KR" altLang="en-US" sz="2000" dirty="0">
                <a:latin typeface="DX국민시대"/>
                <a:ea typeface="DX국민시대"/>
              </a:rPr>
              <a:t>창에서 </a:t>
            </a:r>
            <a:r>
              <a:rPr lang="en-US" altLang="ko-KR" sz="2000" dirty="0">
                <a:latin typeface="DX국민시대"/>
                <a:ea typeface="DX국민시대"/>
              </a:rPr>
              <a:t>[iisstart.htm]</a:t>
            </a:r>
            <a:r>
              <a:rPr lang="ko-KR" altLang="en-US" sz="2000" dirty="0">
                <a:latin typeface="DX국민시대"/>
                <a:ea typeface="DX국민시대"/>
              </a:rPr>
              <a:t>을 선택 한 후 </a:t>
            </a:r>
            <a:r>
              <a:rPr lang="en-US" altLang="ko-KR" sz="2000" dirty="0">
                <a:latin typeface="DX국민시대"/>
                <a:ea typeface="DX국민시대"/>
              </a:rPr>
              <a:t>[</a:t>
            </a:r>
            <a:r>
              <a:rPr lang="ko-KR" altLang="en-US" sz="2000" dirty="0">
                <a:latin typeface="DX국민시대"/>
                <a:ea typeface="DX국민시대"/>
              </a:rPr>
              <a:t>위로 이동</a:t>
            </a:r>
            <a:r>
              <a:rPr lang="en-US" altLang="ko-KR" sz="2000" dirty="0">
                <a:latin typeface="DX국민시대"/>
                <a:ea typeface="DX국민시대"/>
              </a:rPr>
              <a:t>]</a:t>
            </a:r>
            <a:r>
              <a:rPr lang="ko-KR" altLang="en-US" sz="2000" dirty="0">
                <a:latin typeface="DX국민시대"/>
                <a:ea typeface="DX국민시대"/>
              </a:rPr>
              <a:t>을 입력합니다</a:t>
            </a:r>
            <a:r>
              <a:rPr lang="en-US" altLang="ko-KR" sz="2000" dirty="0">
                <a:latin typeface="DX국민시대"/>
                <a:ea typeface="DX국민시대"/>
              </a:rPr>
              <a:t>.</a:t>
            </a:r>
            <a:endParaRPr lang="en-US" altLang="ko-KR" sz="2000" dirty="0">
              <a:ea typeface="DX국민시대"/>
            </a:endParaRPr>
          </a:p>
          <a:p>
            <a:pPr lvl="0">
              <a:defRPr/>
            </a:pPr>
            <a:r>
              <a:rPr lang="en-US" altLang="ko-KR" sz="2000" dirty="0">
                <a:latin typeface="DX국민시대"/>
                <a:ea typeface="DX국민시대"/>
              </a:rPr>
              <a:t>[</a:t>
            </a:r>
            <a:r>
              <a:rPr lang="ko-KR" altLang="en-US" sz="2000" dirty="0">
                <a:latin typeface="DX국민시대"/>
                <a:ea typeface="DX국민시대"/>
              </a:rPr>
              <a:t>기본 문서</a:t>
            </a:r>
            <a:r>
              <a:rPr lang="en-US" altLang="ko-KR" sz="2000" dirty="0">
                <a:latin typeface="DX국민시대"/>
                <a:ea typeface="DX국민시대"/>
              </a:rPr>
              <a:t>] </a:t>
            </a:r>
            <a:r>
              <a:rPr lang="ko-KR" altLang="en-US" sz="2000" dirty="0">
                <a:latin typeface="DX국민시대"/>
                <a:ea typeface="DX국민시대"/>
              </a:rPr>
              <a:t>창이 뜨면 </a:t>
            </a:r>
            <a:r>
              <a:rPr lang="en-US" altLang="ko-KR" sz="2000" dirty="0">
                <a:latin typeface="DX국민시대"/>
                <a:ea typeface="DX국민시대"/>
              </a:rPr>
              <a:t>[</a:t>
            </a:r>
            <a:r>
              <a:rPr lang="ko-KR" altLang="en-US" sz="2000" dirty="0">
                <a:latin typeface="DX국민시대"/>
                <a:ea typeface="DX국민시대"/>
              </a:rPr>
              <a:t>예</a:t>
            </a:r>
            <a:r>
              <a:rPr lang="en-US" altLang="ko-KR" sz="2000" dirty="0">
                <a:latin typeface="DX국민시대"/>
                <a:ea typeface="DX국민시대"/>
              </a:rPr>
              <a:t>] </a:t>
            </a:r>
            <a:r>
              <a:rPr lang="ko-KR" altLang="en-US" sz="2000" dirty="0">
                <a:latin typeface="DX국민시대"/>
                <a:ea typeface="DX국민시대"/>
              </a:rPr>
              <a:t>를 클릭합니다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pic>
        <p:nvPicPr>
          <p:cNvPr id="16" name="그림 15">
            <a:extLst>
              <a:ext uri="{FF2B5EF4-FFF2-40B4-BE49-F238E27FC236}">
                <a16:creationId xmlns:a16="http://schemas.microsoft.com/office/drawing/2014/main" id="{8E2AB424-3684-4095-BCFD-2E00ABA050BB}"/>
              </a:ext>
            </a:extLst>
          </p:cNvPr>
          <p:cNvPicPr>
            <a:picLocks noChangeAspect="1"/>
          </p:cNvPicPr>
          <p:nvPr/>
        </p:nvPicPr>
        <p:blipFill rotWithShape="1">
          <a:blip r:embed="rId3"/>
          <a:stretch>
            <a:fillRect/>
          </a:stretch>
        </p:blipFill>
        <p:spPr>
          <a:xfrm>
            <a:off x="710257" y="1943395"/>
            <a:ext cx="5564315" cy="2105416"/>
          </a:xfrm>
          <a:prstGeom prst="rect">
            <a:avLst/>
          </a:prstGeom>
        </p:spPr>
      </p:pic>
      <p:sp>
        <p:nvSpPr>
          <p:cNvPr id="17" name="직사각형 16">
            <a:extLst>
              <a:ext uri="{FF2B5EF4-FFF2-40B4-BE49-F238E27FC236}">
                <a16:creationId xmlns:a16="http://schemas.microsoft.com/office/drawing/2014/main" id="{7E75A0E8-449B-4D4E-8A43-F4006CA0CA83}"/>
              </a:ext>
            </a:extLst>
          </p:cNvPr>
          <p:cNvSpPr/>
          <p:nvPr/>
        </p:nvSpPr>
        <p:spPr>
          <a:xfrm>
            <a:off x="767676" y="3263095"/>
            <a:ext cx="657155" cy="2862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3F56B2C4-06A1-4DD9-9A6D-2661D1481552}"/>
              </a:ext>
            </a:extLst>
          </p:cNvPr>
          <p:cNvSpPr/>
          <p:nvPr/>
        </p:nvSpPr>
        <p:spPr>
          <a:xfrm>
            <a:off x="4895850" y="3182062"/>
            <a:ext cx="657155" cy="2862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9" name="그림 18">
            <a:extLst>
              <a:ext uri="{FF2B5EF4-FFF2-40B4-BE49-F238E27FC236}">
                <a16:creationId xmlns:a16="http://schemas.microsoft.com/office/drawing/2014/main" id="{EBC8E6B2-3A50-4ABD-A2CD-1D03B9439415}"/>
              </a:ext>
            </a:extLst>
          </p:cNvPr>
          <p:cNvPicPr>
            <a:picLocks noChangeAspect="1"/>
          </p:cNvPicPr>
          <p:nvPr/>
        </p:nvPicPr>
        <p:blipFill rotWithShape="1">
          <a:blip r:embed="rId4"/>
          <a:stretch>
            <a:fillRect/>
          </a:stretch>
        </p:blipFill>
        <p:spPr>
          <a:xfrm>
            <a:off x="1309652" y="4398960"/>
            <a:ext cx="3914775" cy="1514475"/>
          </a:xfrm>
          <a:prstGeom prst="rect">
            <a:avLst/>
          </a:prstGeom>
        </p:spPr>
      </p:pic>
      <p:sp>
        <p:nvSpPr>
          <p:cNvPr id="20" name="직사각형 19">
            <a:extLst>
              <a:ext uri="{FF2B5EF4-FFF2-40B4-BE49-F238E27FC236}">
                <a16:creationId xmlns:a16="http://schemas.microsoft.com/office/drawing/2014/main" id="{6D32DE4C-15E8-449E-8708-FE24CAB71AFA}"/>
              </a:ext>
            </a:extLst>
          </p:cNvPr>
          <p:cNvSpPr/>
          <p:nvPr/>
        </p:nvSpPr>
        <p:spPr>
          <a:xfrm>
            <a:off x="2753981" y="5547201"/>
            <a:ext cx="657155" cy="2862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931959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cxnSp>
        <p:nvCxnSpPr>
          <p:cNvPr id="9" name="직선 연결선 8">
            <a:extLst>
              <a:ext uri="{FF2B5EF4-FFF2-40B4-BE49-F238E27FC236}">
                <a16:creationId xmlns:a16="http://schemas.microsoft.com/office/drawing/2014/main" id="{A7A80508-DF73-4CCD-80EB-6335EFE9B6F5}"/>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텍스트 개체 틀 5">
            <a:extLst>
              <a:ext uri="{FF2B5EF4-FFF2-40B4-BE49-F238E27FC236}">
                <a16:creationId xmlns:a16="http://schemas.microsoft.com/office/drawing/2014/main" id="{0EB81D89-E4A6-4AA8-AA26-0A7269C21939}"/>
              </a:ext>
            </a:extLst>
          </p:cNvPr>
          <p:cNvSpPr txBox="1"/>
          <p:nvPr/>
        </p:nvSpPr>
        <p:spPr>
          <a:xfrm>
            <a:off x="710257" y="6484562"/>
            <a:ext cx="5454420" cy="3001343"/>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5. </a:t>
            </a:r>
            <a:r>
              <a:rPr lang="ko-KR" altLang="en-US" sz="2000" dirty="0">
                <a:latin typeface="DX국민시대"/>
                <a:ea typeface="DX국민시대"/>
              </a:rPr>
              <a:t>다시 웹 브라우저에서 </a:t>
            </a:r>
            <a:r>
              <a:rPr lang="en-US" altLang="ko-KR" sz="2000" dirty="0">
                <a:latin typeface="DX국민시대"/>
                <a:ea typeface="DX국민시대"/>
              </a:rPr>
              <a:t>localhost </a:t>
            </a:r>
            <a:endParaRPr lang="en-US" altLang="ko-KR" sz="2000" dirty="0">
              <a:ea typeface="DX국민시대"/>
            </a:endParaRPr>
          </a:p>
          <a:p>
            <a:pPr lvl="0">
              <a:defRPr/>
            </a:pPr>
            <a:r>
              <a:rPr lang="ko-KR" altLang="en-US" sz="2000" dirty="0" err="1">
                <a:latin typeface="DX국민시대"/>
                <a:ea typeface="DX국민시대"/>
              </a:rPr>
              <a:t>를</a:t>
            </a:r>
            <a:r>
              <a:rPr lang="ko-KR" altLang="en-US" sz="2000" dirty="0">
                <a:latin typeface="DX국민시대"/>
                <a:ea typeface="DX국민시대"/>
              </a:rPr>
              <a:t> 입력하면 기본문서의 우선순위가 변경되어서 </a:t>
            </a:r>
            <a:r>
              <a:rPr lang="en-US" altLang="ko-KR" sz="2000" dirty="0">
                <a:latin typeface="DX국민시대"/>
                <a:ea typeface="DX국민시대"/>
              </a:rPr>
              <a:t>[iisstart.htm] </a:t>
            </a:r>
            <a:r>
              <a:rPr lang="ko-KR" altLang="en-US" sz="2000" dirty="0">
                <a:latin typeface="DX국민시대"/>
                <a:ea typeface="DX국민시대"/>
              </a:rPr>
              <a:t>파일의 내용이 출력되는 것을 확인할 수 있습니다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pic>
        <p:nvPicPr>
          <p:cNvPr id="12" name="그림 11">
            <a:extLst>
              <a:ext uri="{FF2B5EF4-FFF2-40B4-BE49-F238E27FC236}">
                <a16:creationId xmlns:a16="http://schemas.microsoft.com/office/drawing/2014/main" id="{2233F6CB-1636-4ACE-86A8-0653E95E35A2}"/>
              </a:ext>
            </a:extLst>
          </p:cNvPr>
          <p:cNvPicPr>
            <a:picLocks noChangeAspect="1"/>
          </p:cNvPicPr>
          <p:nvPr/>
        </p:nvPicPr>
        <p:blipFill rotWithShape="1">
          <a:blip r:embed="rId3"/>
          <a:stretch>
            <a:fillRect/>
          </a:stretch>
        </p:blipFill>
        <p:spPr>
          <a:xfrm>
            <a:off x="472381" y="1783047"/>
            <a:ext cx="5967764" cy="4343793"/>
          </a:xfrm>
          <a:prstGeom prst="rect">
            <a:avLst/>
          </a:prstGeom>
        </p:spPr>
      </p:pic>
      <p:sp>
        <p:nvSpPr>
          <p:cNvPr id="13" name="직사각형 12">
            <a:extLst>
              <a:ext uri="{FF2B5EF4-FFF2-40B4-BE49-F238E27FC236}">
                <a16:creationId xmlns:a16="http://schemas.microsoft.com/office/drawing/2014/main" id="{E0ED7DF3-962B-4DF5-88A9-B117FF32790A}"/>
              </a:ext>
            </a:extLst>
          </p:cNvPr>
          <p:cNvSpPr/>
          <p:nvPr/>
        </p:nvSpPr>
        <p:spPr>
          <a:xfrm>
            <a:off x="1712360" y="1983322"/>
            <a:ext cx="657155" cy="2862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6" name="제목 3">
            <a:extLst>
              <a:ext uri="{FF2B5EF4-FFF2-40B4-BE49-F238E27FC236}">
                <a16:creationId xmlns:a16="http://schemas.microsoft.com/office/drawing/2014/main" id="{541E571D-1692-4C1B-AC56-9B9079AAE1F5}"/>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dirty="0">
                <a:latin typeface="DX국민시대"/>
                <a:ea typeface="DX국민시대"/>
              </a:rPr>
              <a:t>IIS </a:t>
            </a:r>
            <a:r>
              <a:rPr lang="ko-KR" altLang="en-US" sz="2800" dirty="0">
                <a:latin typeface="DX국민시대"/>
                <a:ea typeface="DX국민시대"/>
              </a:rPr>
              <a:t>기본 문서 변경하기</a:t>
            </a:r>
            <a:endParaRPr lang="ko-KR" altLang="en-US" sz="2800" dirty="0">
              <a:ea typeface="DX국민시대"/>
            </a:endParaRPr>
          </a:p>
        </p:txBody>
      </p:sp>
    </p:spTree>
    <p:extLst>
      <p:ext uri="{BB962C8B-B14F-4D97-AF65-F5344CB8AC3E}">
        <p14:creationId xmlns:p14="http://schemas.microsoft.com/office/powerpoint/2010/main" val="5542432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37" name="제목 3">
            <a:extLst>
              <a:ext uri="{FF2B5EF4-FFF2-40B4-BE49-F238E27FC236}">
                <a16:creationId xmlns:a16="http://schemas.microsoft.com/office/drawing/2014/main" id="{999E4A3C-B763-4E29-A462-6D87FBDF34FC}"/>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가상 디렉터리 만들기</a:t>
            </a:r>
            <a:endParaRPr lang="ko-KR" altLang="en-US" sz="2800">
              <a:ea typeface="DX국민시대"/>
            </a:endParaRPr>
          </a:p>
        </p:txBody>
      </p:sp>
      <p:cxnSp>
        <p:nvCxnSpPr>
          <p:cNvPr id="38" name="직선 연결선 37">
            <a:extLst>
              <a:ext uri="{FF2B5EF4-FFF2-40B4-BE49-F238E27FC236}">
                <a16:creationId xmlns:a16="http://schemas.microsoft.com/office/drawing/2014/main" id="{2348BCC3-9F03-4342-AC62-2FA6EC1FF482}"/>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39" name="텍스트 개체 틀 5">
            <a:extLst>
              <a:ext uri="{FF2B5EF4-FFF2-40B4-BE49-F238E27FC236}">
                <a16:creationId xmlns:a16="http://schemas.microsoft.com/office/drawing/2014/main" id="{4214C558-AB4C-4A8E-8E9A-6B27BF2ABD49}"/>
              </a:ext>
            </a:extLst>
          </p:cNvPr>
          <p:cNvSpPr txBox="1"/>
          <p:nvPr/>
        </p:nvSpPr>
        <p:spPr>
          <a:xfrm>
            <a:off x="710257" y="6050944"/>
            <a:ext cx="5454420" cy="343496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1. IIS </a:t>
            </a:r>
            <a:r>
              <a:rPr lang="ko-KR" altLang="en-US" sz="2000" dirty="0">
                <a:latin typeface="DX국민시대"/>
                <a:ea typeface="DX국민시대"/>
              </a:rPr>
              <a:t>웹 서버에서 홈페이지를 관리할 때</a:t>
            </a:r>
            <a:endParaRPr lang="ko-KR" altLang="en-US" sz="2000" dirty="0">
              <a:ea typeface="DX국민시대"/>
            </a:endParaRPr>
          </a:p>
          <a:p>
            <a:pPr lvl="0">
              <a:defRPr/>
            </a:pPr>
            <a:r>
              <a:rPr lang="ko-KR" altLang="en-US" sz="2000" dirty="0">
                <a:latin typeface="DX국민시대"/>
                <a:ea typeface="DX국민시대"/>
              </a:rPr>
              <a:t>홈페이지를 구성하는 모든 파일은 동일한 물리 디스크 경로에 저장합니다</a:t>
            </a:r>
            <a:r>
              <a:rPr lang="en-US" altLang="ko-KR" sz="2000" dirty="0">
                <a:latin typeface="DX국민시대"/>
                <a:ea typeface="DX국민시대"/>
              </a:rPr>
              <a:t>. </a:t>
            </a:r>
            <a:r>
              <a:rPr lang="ko-KR" altLang="en-US" sz="2000" dirty="0">
                <a:latin typeface="DX국민시대"/>
                <a:ea typeface="DX국민시대"/>
              </a:rPr>
              <a:t>그러나 </a:t>
            </a:r>
            <a:endParaRPr lang="ko-KR" altLang="en-US" sz="2000" dirty="0">
              <a:ea typeface="DX국민시대"/>
            </a:endParaRPr>
          </a:p>
          <a:p>
            <a:pPr lvl="0">
              <a:defRPr/>
            </a:pPr>
            <a:r>
              <a:rPr lang="ko-KR" altLang="en-US" sz="2000" dirty="0">
                <a:latin typeface="DX국민시대"/>
                <a:ea typeface="DX국민시대"/>
              </a:rPr>
              <a:t>여건이 되지 않을 경우도 존재합니다</a:t>
            </a:r>
            <a:r>
              <a:rPr lang="en-US" altLang="ko-KR" sz="2000" dirty="0">
                <a:latin typeface="DX국민시대"/>
                <a:ea typeface="DX국민시대"/>
              </a:rPr>
              <a:t>.</a:t>
            </a:r>
            <a:endParaRPr lang="en-US" altLang="ko-KR" sz="2000" dirty="0">
              <a:ea typeface="DX국민시대"/>
            </a:endParaRPr>
          </a:p>
          <a:p>
            <a:pPr lvl="0">
              <a:defRPr/>
            </a:pPr>
            <a:r>
              <a:rPr lang="ko-KR" altLang="en-US" sz="2000" dirty="0">
                <a:latin typeface="DX국민시대"/>
                <a:ea typeface="DX국민시대"/>
              </a:rPr>
              <a:t>가상 디렉터리는 이러한 경우 홈페이지의 특정 폴더 경로에 대해서는 예외적으로 다른 물리 디스크 경로를 참조하라는 연결을 만들어줍니다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sp>
        <p:nvSpPr>
          <p:cNvPr id="40" name="원통 4">
            <a:extLst>
              <a:ext uri="{FF2B5EF4-FFF2-40B4-BE49-F238E27FC236}">
                <a16:creationId xmlns:a16="http://schemas.microsoft.com/office/drawing/2014/main" id="{B76F74FD-C9F1-46DA-B485-E7391EB31C29}"/>
              </a:ext>
            </a:extLst>
          </p:cNvPr>
          <p:cNvSpPr/>
          <p:nvPr/>
        </p:nvSpPr>
        <p:spPr>
          <a:xfrm>
            <a:off x="3148717" y="2329732"/>
            <a:ext cx="3015960" cy="3299791"/>
          </a:xfrm>
          <a:prstGeom prst="can">
            <a:avLst>
              <a:gd name="adj" fmla="val 25000"/>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41" name="모서리가 둥근 직사각형 5">
            <a:extLst>
              <a:ext uri="{FF2B5EF4-FFF2-40B4-BE49-F238E27FC236}">
                <a16:creationId xmlns:a16="http://schemas.microsoft.com/office/drawing/2014/main" id="{F287E97D-545E-4CD2-83F8-EE038DF5279F}"/>
              </a:ext>
            </a:extLst>
          </p:cNvPr>
          <p:cNvSpPr/>
          <p:nvPr/>
        </p:nvSpPr>
        <p:spPr>
          <a:xfrm>
            <a:off x="710257" y="2329732"/>
            <a:ext cx="1786453" cy="3244132"/>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42" name="모서리가 둥근 직사각형 12">
            <a:extLst>
              <a:ext uri="{FF2B5EF4-FFF2-40B4-BE49-F238E27FC236}">
                <a16:creationId xmlns:a16="http://schemas.microsoft.com/office/drawing/2014/main" id="{3045E413-0CA4-470E-BC3D-4B9A9CFF7ED9}"/>
              </a:ext>
            </a:extLst>
          </p:cNvPr>
          <p:cNvSpPr/>
          <p:nvPr/>
        </p:nvSpPr>
        <p:spPr>
          <a:xfrm>
            <a:off x="797722" y="2830963"/>
            <a:ext cx="1587670" cy="2584174"/>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43" name="모서리가 둥근 직사각형 16">
            <a:extLst>
              <a:ext uri="{FF2B5EF4-FFF2-40B4-BE49-F238E27FC236}">
                <a16:creationId xmlns:a16="http://schemas.microsoft.com/office/drawing/2014/main" id="{BDA59AC3-C985-49A8-8A27-03068F61DAFF}"/>
              </a:ext>
            </a:extLst>
          </p:cNvPr>
          <p:cNvSpPr/>
          <p:nvPr/>
        </p:nvSpPr>
        <p:spPr>
          <a:xfrm>
            <a:off x="974666" y="3069747"/>
            <a:ext cx="1257631" cy="463588"/>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tx1"/>
                </a:solidFill>
                <a:latin typeface="DX국민시대"/>
                <a:ea typeface="DX국민시대"/>
              </a:rPr>
              <a:t>[</a:t>
            </a:r>
            <a:r>
              <a:rPr lang="ko-KR" altLang="en-US" sz="1200">
                <a:solidFill>
                  <a:schemeClr val="tx1"/>
                </a:solidFill>
                <a:latin typeface="DX국민시대"/>
                <a:ea typeface="DX국민시대"/>
              </a:rPr>
              <a:t>사이트</a:t>
            </a:r>
            <a:r>
              <a:rPr lang="en-US" altLang="ko-KR" sz="1200">
                <a:solidFill>
                  <a:schemeClr val="tx1"/>
                </a:solidFill>
                <a:latin typeface="DX국민시대"/>
                <a:ea typeface="DX국민시대"/>
              </a:rPr>
              <a:t>]</a:t>
            </a:r>
            <a:endParaRPr lang="en-US" altLang="ko-KR" sz="1200">
              <a:solidFill>
                <a:schemeClr val="tx1"/>
              </a:solidFill>
              <a:ea typeface="DX국민시대"/>
            </a:endParaRPr>
          </a:p>
          <a:p>
            <a:pPr algn="ctr">
              <a:defRPr/>
            </a:pPr>
            <a:r>
              <a:rPr lang="en-US" altLang="ko-KR">
                <a:solidFill>
                  <a:schemeClr val="tx1"/>
                </a:solidFill>
                <a:latin typeface="DX국민시대"/>
                <a:ea typeface="DX국민시대"/>
              </a:rPr>
              <a:t>test</a:t>
            </a:r>
            <a:endParaRPr lang="ko-KR" altLang="en-US">
              <a:solidFill>
                <a:schemeClr val="tx1"/>
              </a:solidFill>
              <a:ea typeface="DX국민시대"/>
            </a:endParaRPr>
          </a:p>
        </p:txBody>
      </p:sp>
      <p:sp>
        <p:nvSpPr>
          <p:cNvPr id="44" name="모서리가 둥근 직사각형 17">
            <a:extLst>
              <a:ext uri="{FF2B5EF4-FFF2-40B4-BE49-F238E27FC236}">
                <a16:creationId xmlns:a16="http://schemas.microsoft.com/office/drawing/2014/main" id="{AC29984A-77D4-4047-B978-B1B1026F4486}"/>
              </a:ext>
            </a:extLst>
          </p:cNvPr>
          <p:cNvSpPr/>
          <p:nvPr/>
        </p:nvSpPr>
        <p:spPr>
          <a:xfrm>
            <a:off x="797722" y="3668656"/>
            <a:ext cx="1587670" cy="1611160"/>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100">
                <a:solidFill>
                  <a:schemeClr val="tx1"/>
                </a:solidFill>
                <a:latin typeface="DX국민시대"/>
                <a:ea typeface="DX국민시대"/>
              </a:rPr>
              <a:t>[</a:t>
            </a:r>
            <a:r>
              <a:rPr lang="ko-KR" altLang="en-US" sz="1100">
                <a:solidFill>
                  <a:schemeClr val="tx1"/>
                </a:solidFill>
                <a:latin typeface="DX국민시대"/>
                <a:ea typeface="DX국민시대"/>
              </a:rPr>
              <a:t>디렉토리</a:t>
            </a:r>
            <a:r>
              <a:rPr lang="en-US" altLang="ko-KR" sz="1100">
                <a:solidFill>
                  <a:schemeClr val="tx1"/>
                </a:solidFill>
                <a:latin typeface="DX국민시대"/>
                <a:ea typeface="DX국민시대"/>
              </a:rPr>
              <a:t>] AAA/</a:t>
            </a:r>
            <a:endParaRPr lang="en-US" altLang="ko-KR" sz="1100">
              <a:solidFill>
                <a:schemeClr val="tx1"/>
              </a:solidFill>
              <a:ea typeface="DX국민시대"/>
            </a:endParaRPr>
          </a:p>
          <a:p>
            <a:pPr algn="ctr">
              <a:defRPr/>
            </a:pPr>
            <a:r>
              <a:rPr lang="en-US" altLang="ko-KR" sz="1100">
                <a:solidFill>
                  <a:schemeClr val="tx1"/>
                </a:solidFill>
                <a:latin typeface="DX국민시대"/>
                <a:ea typeface="DX국민시대"/>
              </a:rPr>
              <a:t>|--[</a:t>
            </a:r>
            <a:r>
              <a:rPr lang="ko-KR" altLang="en-US" sz="1100">
                <a:solidFill>
                  <a:schemeClr val="tx1"/>
                </a:solidFill>
                <a:latin typeface="DX국민시대"/>
                <a:ea typeface="DX국민시대"/>
              </a:rPr>
              <a:t>파일</a:t>
            </a:r>
            <a:r>
              <a:rPr lang="en-US" altLang="ko-KR" sz="1100">
                <a:solidFill>
                  <a:schemeClr val="tx1"/>
                </a:solidFill>
                <a:latin typeface="DX국민시대"/>
                <a:ea typeface="DX국민시대"/>
              </a:rPr>
              <a:t>] 111</a:t>
            </a:r>
            <a:endParaRPr lang="en-US" altLang="ko-KR" sz="1100">
              <a:solidFill>
                <a:schemeClr val="tx1"/>
              </a:solidFill>
              <a:ea typeface="DX국민시대"/>
            </a:endParaRPr>
          </a:p>
          <a:p>
            <a:pPr algn="ctr">
              <a:defRPr/>
            </a:pPr>
            <a:r>
              <a:rPr lang="en-US" altLang="ko-KR" sz="1100">
                <a:solidFill>
                  <a:schemeClr val="tx1"/>
                </a:solidFill>
                <a:latin typeface="DX국민시대"/>
                <a:ea typeface="DX국민시대"/>
              </a:rPr>
              <a:t>|--[</a:t>
            </a:r>
            <a:r>
              <a:rPr lang="ko-KR" altLang="en-US" sz="1100">
                <a:solidFill>
                  <a:schemeClr val="tx1"/>
                </a:solidFill>
                <a:latin typeface="DX국민시대"/>
                <a:ea typeface="DX국민시대"/>
              </a:rPr>
              <a:t>파일</a:t>
            </a:r>
            <a:r>
              <a:rPr lang="en-US" altLang="ko-KR" sz="1100">
                <a:solidFill>
                  <a:schemeClr val="tx1"/>
                </a:solidFill>
                <a:latin typeface="DX국민시대"/>
                <a:ea typeface="DX국민시대"/>
              </a:rPr>
              <a:t>] 222</a:t>
            </a:r>
            <a:endParaRPr lang="en-US" altLang="ko-KR" sz="1100">
              <a:solidFill>
                <a:schemeClr val="tx1"/>
              </a:solidFill>
              <a:ea typeface="DX국민시대"/>
            </a:endParaRPr>
          </a:p>
          <a:p>
            <a:pPr algn="ctr">
              <a:defRPr/>
            </a:pPr>
            <a:r>
              <a:rPr lang="en-US" altLang="ko-KR" sz="1100">
                <a:solidFill>
                  <a:schemeClr val="tx1"/>
                </a:solidFill>
                <a:latin typeface="DX국민시대"/>
                <a:ea typeface="DX국민시대"/>
              </a:rPr>
              <a:t>[</a:t>
            </a:r>
            <a:r>
              <a:rPr lang="ko-KR" altLang="en-US" sz="1100">
                <a:solidFill>
                  <a:schemeClr val="tx1"/>
                </a:solidFill>
                <a:latin typeface="DX국민시대"/>
                <a:ea typeface="DX국민시대"/>
              </a:rPr>
              <a:t>가상디렉토리</a:t>
            </a:r>
            <a:r>
              <a:rPr lang="en-US" altLang="ko-KR" sz="1100">
                <a:solidFill>
                  <a:schemeClr val="tx1"/>
                </a:solidFill>
                <a:latin typeface="DX국민시대"/>
                <a:ea typeface="DX국민시대"/>
              </a:rPr>
              <a:t>] BBB/</a:t>
            </a:r>
            <a:endParaRPr lang="en-US" altLang="ko-KR" sz="1100">
              <a:solidFill>
                <a:schemeClr val="tx1"/>
              </a:solidFill>
              <a:ea typeface="DX국민시대"/>
            </a:endParaRPr>
          </a:p>
          <a:p>
            <a:pPr algn="ctr">
              <a:defRPr/>
            </a:pPr>
            <a:r>
              <a:rPr lang="en-US" altLang="ko-KR" sz="1100">
                <a:solidFill>
                  <a:schemeClr val="tx1"/>
                </a:solidFill>
                <a:latin typeface="DX국민시대"/>
                <a:ea typeface="DX국민시대"/>
              </a:rPr>
              <a:t>|--[</a:t>
            </a:r>
            <a:r>
              <a:rPr lang="ko-KR" altLang="en-US" sz="1100">
                <a:solidFill>
                  <a:schemeClr val="tx1"/>
                </a:solidFill>
                <a:latin typeface="DX국민시대"/>
                <a:ea typeface="DX국민시대"/>
              </a:rPr>
              <a:t>파일</a:t>
            </a:r>
            <a:r>
              <a:rPr lang="en-US" altLang="ko-KR" sz="1100">
                <a:solidFill>
                  <a:schemeClr val="tx1"/>
                </a:solidFill>
                <a:latin typeface="DX국민시대"/>
                <a:ea typeface="DX국민시대"/>
              </a:rPr>
              <a:t>] 111</a:t>
            </a:r>
            <a:endParaRPr lang="en-US" altLang="ko-KR" sz="1100">
              <a:solidFill>
                <a:schemeClr val="tx1"/>
              </a:solidFill>
              <a:ea typeface="DX국민시대"/>
            </a:endParaRPr>
          </a:p>
          <a:p>
            <a:pPr algn="ctr">
              <a:defRPr/>
            </a:pPr>
            <a:r>
              <a:rPr lang="en-US" altLang="ko-KR" sz="1100">
                <a:solidFill>
                  <a:schemeClr val="tx1"/>
                </a:solidFill>
                <a:latin typeface="DX국민시대"/>
                <a:ea typeface="DX국민시대"/>
              </a:rPr>
              <a:t>|--[</a:t>
            </a:r>
            <a:r>
              <a:rPr lang="ko-KR" altLang="en-US" sz="1100">
                <a:solidFill>
                  <a:schemeClr val="tx1"/>
                </a:solidFill>
                <a:latin typeface="DX국민시대"/>
                <a:ea typeface="DX국민시대"/>
              </a:rPr>
              <a:t>파일</a:t>
            </a:r>
            <a:r>
              <a:rPr lang="en-US" altLang="ko-KR" sz="1100">
                <a:solidFill>
                  <a:schemeClr val="tx1"/>
                </a:solidFill>
                <a:latin typeface="DX국민시대"/>
                <a:ea typeface="DX국민시대"/>
              </a:rPr>
              <a:t>] 222</a:t>
            </a:r>
            <a:endParaRPr lang="en-US" altLang="ko-KR" sz="1100">
              <a:solidFill>
                <a:schemeClr val="tx1"/>
              </a:solidFill>
              <a:ea typeface="DX국민시대"/>
            </a:endParaRPr>
          </a:p>
          <a:p>
            <a:pPr algn="ctr">
              <a:defRPr/>
            </a:pPr>
            <a:endParaRPr lang="en-US" altLang="ko-KR" sz="1100">
              <a:solidFill>
                <a:schemeClr val="tx1"/>
              </a:solidFill>
              <a:ea typeface="DX국민시대"/>
            </a:endParaRPr>
          </a:p>
          <a:p>
            <a:pPr algn="ctr">
              <a:defRPr/>
            </a:pPr>
            <a:endParaRPr lang="en-US" altLang="ko-KR" sz="1100">
              <a:solidFill>
                <a:schemeClr val="tx1"/>
              </a:solidFill>
              <a:ea typeface="DX국민시대"/>
            </a:endParaRPr>
          </a:p>
        </p:txBody>
      </p:sp>
      <p:sp>
        <p:nvSpPr>
          <p:cNvPr id="45" name="모서리가 둥근 직사각형 18">
            <a:extLst>
              <a:ext uri="{FF2B5EF4-FFF2-40B4-BE49-F238E27FC236}">
                <a16:creationId xmlns:a16="http://schemas.microsoft.com/office/drawing/2014/main" id="{816728E6-3BBD-41B0-AD75-B7D87A4AF31B}"/>
              </a:ext>
            </a:extLst>
          </p:cNvPr>
          <p:cNvSpPr/>
          <p:nvPr/>
        </p:nvSpPr>
        <p:spPr>
          <a:xfrm>
            <a:off x="949489" y="2425148"/>
            <a:ext cx="1282808" cy="310399"/>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a:solidFill>
                  <a:schemeClr val="tx1"/>
                </a:solidFill>
                <a:latin typeface="DX국민시대"/>
                <a:ea typeface="DX국민시대"/>
              </a:rPr>
              <a:t>IIS </a:t>
            </a:r>
            <a:r>
              <a:rPr lang="ko-KR" altLang="en-US">
                <a:solidFill>
                  <a:schemeClr val="tx1"/>
                </a:solidFill>
                <a:latin typeface="DX국민시대"/>
                <a:ea typeface="DX국민시대"/>
              </a:rPr>
              <a:t>웹 서버</a:t>
            </a:r>
            <a:endParaRPr lang="ko-KR" altLang="en-US">
              <a:solidFill>
                <a:schemeClr val="tx1"/>
              </a:solidFill>
              <a:ea typeface="DX국민시대"/>
            </a:endParaRPr>
          </a:p>
        </p:txBody>
      </p:sp>
      <p:cxnSp>
        <p:nvCxnSpPr>
          <p:cNvPr id="46" name="직선 화살표 연결선 45">
            <a:extLst>
              <a:ext uri="{FF2B5EF4-FFF2-40B4-BE49-F238E27FC236}">
                <a16:creationId xmlns:a16="http://schemas.microsoft.com/office/drawing/2014/main" id="{E87C98B7-6B5D-47D0-AA1F-156C9B9DE340}"/>
              </a:ext>
            </a:extLst>
          </p:cNvPr>
          <p:cNvCxnSpPr/>
          <p:nvPr/>
        </p:nvCxnSpPr>
        <p:spPr>
          <a:xfrm flipV="1">
            <a:off x="2099144" y="3533335"/>
            <a:ext cx="1375576" cy="346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직선 화살표 연결선 46">
            <a:extLst>
              <a:ext uri="{FF2B5EF4-FFF2-40B4-BE49-F238E27FC236}">
                <a16:creationId xmlns:a16="http://schemas.microsoft.com/office/drawing/2014/main" id="{DE8B8A18-F49F-4BE1-980B-528F137A290B}"/>
              </a:ext>
            </a:extLst>
          </p:cNvPr>
          <p:cNvCxnSpPr/>
          <p:nvPr/>
        </p:nvCxnSpPr>
        <p:spPr>
          <a:xfrm>
            <a:off x="2134926" y="4422245"/>
            <a:ext cx="1633992" cy="253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모서리가 둥근 직사각형 20">
            <a:extLst>
              <a:ext uri="{FF2B5EF4-FFF2-40B4-BE49-F238E27FC236}">
                <a16:creationId xmlns:a16="http://schemas.microsoft.com/office/drawing/2014/main" id="{957BDDDB-8BAB-459A-88BD-466BE08EBE5D}"/>
              </a:ext>
            </a:extLst>
          </p:cNvPr>
          <p:cNvSpPr/>
          <p:nvPr/>
        </p:nvSpPr>
        <p:spPr>
          <a:xfrm>
            <a:off x="3497911" y="3144194"/>
            <a:ext cx="1904972" cy="652643"/>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tx1"/>
                </a:solidFill>
                <a:latin typeface="DX국민시대"/>
                <a:ea typeface="DX국민시대"/>
              </a:rPr>
              <a:t>[</a:t>
            </a:r>
            <a:r>
              <a:rPr lang="ko-KR" altLang="en-US" sz="1200">
                <a:solidFill>
                  <a:schemeClr val="tx1"/>
                </a:solidFill>
                <a:latin typeface="DX국민시대"/>
                <a:ea typeface="DX국민시대"/>
              </a:rPr>
              <a:t>디스크 경로</a:t>
            </a:r>
            <a:r>
              <a:rPr lang="en-US" altLang="ko-KR" sz="1200">
                <a:solidFill>
                  <a:schemeClr val="tx1"/>
                </a:solidFill>
                <a:latin typeface="DX국민시대"/>
                <a:ea typeface="DX국민시대"/>
              </a:rPr>
              <a:t>]</a:t>
            </a:r>
            <a:endParaRPr lang="en-US" altLang="ko-KR" sz="1200">
              <a:solidFill>
                <a:schemeClr val="tx1"/>
              </a:solidFill>
              <a:ea typeface="DX국민시대"/>
            </a:endParaRPr>
          </a:p>
          <a:p>
            <a:pPr algn="ctr">
              <a:defRPr/>
            </a:pPr>
            <a:r>
              <a:rPr lang="en-US" altLang="ko-KR">
                <a:solidFill>
                  <a:schemeClr val="tx1"/>
                </a:solidFill>
                <a:latin typeface="DX국민시대"/>
                <a:ea typeface="DX국민시대"/>
              </a:rPr>
              <a:t>C:\inetpub/test</a:t>
            </a:r>
            <a:endParaRPr lang="ko-KR" altLang="en-US">
              <a:solidFill>
                <a:schemeClr val="tx1"/>
              </a:solidFill>
              <a:ea typeface="DX국민시대"/>
            </a:endParaRPr>
          </a:p>
        </p:txBody>
      </p:sp>
      <p:sp>
        <p:nvSpPr>
          <p:cNvPr id="49" name="모서리가 둥근 직사각형 21">
            <a:extLst>
              <a:ext uri="{FF2B5EF4-FFF2-40B4-BE49-F238E27FC236}">
                <a16:creationId xmlns:a16="http://schemas.microsoft.com/office/drawing/2014/main" id="{0DCB2D82-BD0C-4690-ADE4-15546060B4BD}"/>
              </a:ext>
            </a:extLst>
          </p:cNvPr>
          <p:cNvSpPr/>
          <p:nvPr/>
        </p:nvSpPr>
        <p:spPr>
          <a:xfrm>
            <a:off x="3833915" y="4304837"/>
            <a:ext cx="2330762" cy="753279"/>
          </a:xfrm>
          <a:prstGeom prst="roundRect">
            <a:avLst>
              <a:gd name="adj"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ko-KR" sz="1200">
                <a:solidFill>
                  <a:schemeClr val="tx1"/>
                </a:solidFill>
                <a:latin typeface="DX국민시대"/>
                <a:ea typeface="DX국민시대"/>
              </a:rPr>
              <a:t>[</a:t>
            </a:r>
            <a:r>
              <a:rPr lang="ko-KR" altLang="en-US" sz="1200">
                <a:solidFill>
                  <a:schemeClr val="tx1"/>
                </a:solidFill>
                <a:latin typeface="DX국민시대"/>
                <a:ea typeface="DX국민시대"/>
              </a:rPr>
              <a:t>디스크 경로</a:t>
            </a:r>
            <a:r>
              <a:rPr lang="en-US" altLang="ko-KR" sz="1200">
                <a:solidFill>
                  <a:schemeClr val="tx1"/>
                </a:solidFill>
                <a:latin typeface="DX국민시대"/>
                <a:ea typeface="DX국민시대"/>
              </a:rPr>
              <a:t>]</a:t>
            </a:r>
            <a:endParaRPr lang="en-US" altLang="ko-KR" sz="1200">
              <a:solidFill>
                <a:schemeClr val="tx1"/>
              </a:solidFill>
              <a:ea typeface="DX국민시대"/>
            </a:endParaRPr>
          </a:p>
          <a:p>
            <a:pPr algn="ctr">
              <a:defRPr/>
            </a:pPr>
            <a:r>
              <a:rPr lang="en-US" altLang="ko-KR">
                <a:solidFill>
                  <a:schemeClr val="tx1"/>
                </a:solidFill>
                <a:latin typeface="DX국민시대"/>
                <a:ea typeface="DX국민시대"/>
              </a:rPr>
              <a:t>C:\virtualdirectory1</a:t>
            </a:r>
            <a:endParaRPr lang="ko-KR" altLang="en-US">
              <a:solidFill>
                <a:schemeClr val="tx1"/>
              </a:solidFill>
              <a:ea typeface="DX국민시대"/>
            </a:endParaRPr>
          </a:p>
        </p:txBody>
      </p:sp>
    </p:spTree>
    <p:extLst>
      <p:ext uri="{BB962C8B-B14F-4D97-AF65-F5344CB8AC3E}">
        <p14:creationId xmlns:p14="http://schemas.microsoft.com/office/powerpoint/2010/main" val="8606675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0A149781-ED19-4AAD-BAE9-D9E6AA1FE289}"/>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가상 디렉터리 만들기</a:t>
            </a:r>
            <a:endParaRPr lang="ko-KR" altLang="en-US" sz="2800">
              <a:ea typeface="DX국민시대"/>
            </a:endParaRPr>
          </a:p>
        </p:txBody>
      </p:sp>
      <p:cxnSp>
        <p:nvCxnSpPr>
          <p:cNvPr id="12" name="직선 연결선 11">
            <a:extLst>
              <a:ext uri="{FF2B5EF4-FFF2-40B4-BE49-F238E27FC236}">
                <a16:creationId xmlns:a16="http://schemas.microsoft.com/office/drawing/2014/main" id="{77CD104D-84D7-4950-93B3-C3ABD75C0A3C}"/>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09C0E192-C70E-455A-A121-9996AFF3D73B}"/>
              </a:ext>
            </a:extLst>
          </p:cNvPr>
          <p:cNvSpPr txBox="1"/>
          <p:nvPr/>
        </p:nvSpPr>
        <p:spPr>
          <a:xfrm>
            <a:off x="710257" y="7603020"/>
            <a:ext cx="5454420" cy="1882886"/>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2. </a:t>
            </a:r>
            <a:r>
              <a:rPr lang="ko-KR" altLang="en-US" sz="2000" dirty="0">
                <a:latin typeface="DX국민시대"/>
                <a:ea typeface="DX국민시대"/>
              </a:rPr>
              <a:t>가상 디렉터리로 사용할 디렉터리를 </a:t>
            </a:r>
            <a:endParaRPr lang="ko-KR" altLang="en-US" sz="2000" dirty="0">
              <a:ea typeface="DX국민시대"/>
            </a:endParaRPr>
          </a:p>
          <a:p>
            <a:pPr lvl="0">
              <a:defRPr/>
            </a:pPr>
            <a:r>
              <a:rPr lang="en-US" altLang="ko-KR" sz="2000" dirty="0">
                <a:latin typeface="DX국민시대"/>
                <a:ea typeface="DX국민시대"/>
              </a:rPr>
              <a:t>C:\inethub </a:t>
            </a:r>
            <a:r>
              <a:rPr lang="ko-KR" altLang="en-US" sz="2000" dirty="0">
                <a:latin typeface="DX국민시대"/>
                <a:ea typeface="DX국민시대"/>
              </a:rPr>
              <a:t>경로 밑에</a:t>
            </a:r>
            <a:endParaRPr lang="ko-KR" altLang="en-US" sz="2000" dirty="0">
              <a:ea typeface="DX국민시대"/>
            </a:endParaRPr>
          </a:p>
          <a:p>
            <a:pPr lvl="0">
              <a:defRPr/>
            </a:pPr>
            <a:r>
              <a:rPr lang="en-US" altLang="ko-KR" sz="2000" dirty="0">
                <a:latin typeface="DX국민시대"/>
                <a:ea typeface="DX국민시대"/>
              </a:rPr>
              <a:t>[virtualdirectory1] </a:t>
            </a:r>
            <a:r>
              <a:rPr lang="ko-KR" altLang="en-US" sz="2000" dirty="0">
                <a:latin typeface="DX국민시대"/>
                <a:ea typeface="DX국민시대"/>
              </a:rPr>
              <a:t>이라는 이름으로 </a:t>
            </a:r>
            <a:endParaRPr lang="ko-KR" altLang="en-US" sz="2000" dirty="0">
              <a:ea typeface="DX국민시대"/>
            </a:endParaRPr>
          </a:p>
          <a:p>
            <a:pPr lvl="0">
              <a:defRPr/>
            </a:pPr>
            <a:r>
              <a:rPr lang="ko-KR" altLang="en-US" sz="2000" dirty="0">
                <a:latin typeface="DX국민시대"/>
                <a:ea typeface="DX국민시대"/>
              </a:rPr>
              <a:t>생성한 후</a:t>
            </a:r>
            <a:r>
              <a:rPr lang="en-US" altLang="ko-KR" sz="2000" dirty="0">
                <a:latin typeface="DX국민시대"/>
                <a:ea typeface="DX국민시대"/>
              </a:rPr>
              <a:t>, [kitri.html]</a:t>
            </a:r>
            <a:r>
              <a:rPr lang="ko-KR" altLang="en-US" sz="2000" dirty="0">
                <a:latin typeface="DX국민시대"/>
                <a:ea typeface="DX국민시대"/>
              </a:rPr>
              <a:t>을 생성해줍니다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pic>
        <p:nvPicPr>
          <p:cNvPr id="16" name="그림 15">
            <a:extLst>
              <a:ext uri="{FF2B5EF4-FFF2-40B4-BE49-F238E27FC236}">
                <a16:creationId xmlns:a16="http://schemas.microsoft.com/office/drawing/2014/main" id="{8AC01D57-7324-4ECD-BB3D-49C21741AD8B}"/>
              </a:ext>
            </a:extLst>
          </p:cNvPr>
          <p:cNvPicPr>
            <a:picLocks noChangeAspect="1"/>
          </p:cNvPicPr>
          <p:nvPr/>
        </p:nvPicPr>
        <p:blipFill rotWithShape="1">
          <a:blip r:embed="rId3"/>
          <a:stretch>
            <a:fillRect/>
          </a:stretch>
        </p:blipFill>
        <p:spPr>
          <a:xfrm>
            <a:off x="813329" y="1870199"/>
            <a:ext cx="5248275" cy="2083859"/>
          </a:xfrm>
          <a:prstGeom prst="rect">
            <a:avLst/>
          </a:prstGeom>
        </p:spPr>
      </p:pic>
      <p:sp>
        <p:nvSpPr>
          <p:cNvPr id="17" name="직사각형 16">
            <a:extLst>
              <a:ext uri="{FF2B5EF4-FFF2-40B4-BE49-F238E27FC236}">
                <a16:creationId xmlns:a16="http://schemas.microsoft.com/office/drawing/2014/main" id="{D6CB955F-14BF-4993-B4F6-CE344CE0D653}"/>
              </a:ext>
            </a:extLst>
          </p:cNvPr>
          <p:cNvSpPr/>
          <p:nvPr/>
        </p:nvSpPr>
        <p:spPr>
          <a:xfrm>
            <a:off x="1521530" y="3457911"/>
            <a:ext cx="1046741" cy="2314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pic>
        <p:nvPicPr>
          <p:cNvPr id="18" name="그림 17">
            <a:extLst>
              <a:ext uri="{FF2B5EF4-FFF2-40B4-BE49-F238E27FC236}">
                <a16:creationId xmlns:a16="http://schemas.microsoft.com/office/drawing/2014/main" id="{8BBCE247-9CAE-46D6-8DD9-F052EEB69957}"/>
              </a:ext>
            </a:extLst>
          </p:cNvPr>
          <p:cNvPicPr>
            <a:picLocks noChangeAspect="1"/>
          </p:cNvPicPr>
          <p:nvPr/>
        </p:nvPicPr>
        <p:blipFill rotWithShape="1">
          <a:blip r:embed="rId4"/>
          <a:stretch>
            <a:fillRect/>
          </a:stretch>
        </p:blipFill>
        <p:spPr>
          <a:xfrm>
            <a:off x="1365569" y="4119933"/>
            <a:ext cx="3743325" cy="3133725"/>
          </a:xfrm>
          <a:prstGeom prst="rect">
            <a:avLst/>
          </a:prstGeom>
        </p:spPr>
      </p:pic>
      <p:sp>
        <p:nvSpPr>
          <p:cNvPr id="19" name="직사각형 18">
            <a:extLst>
              <a:ext uri="{FF2B5EF4-FFF2-40B4-BE49-F238E27FC236}">
                <a16:creationId xmlns:a16="http://schemas.microsoft.com/office/drawing/2014/main" id="{6F92F9C9-B91C-4E38-B4EE-12748902E2D0}"/>
              </a:ext>
            </a:extLst>
          </p:cNvPr>
          <p:cNvSpPr/>
          <p:nvPr/>
        </p:nvSpPr>
        <p:spPr>
          <a:xfrm>
            <a:off x="1765190" y="4719896"/>
            <a:ext cx="906448" cy="15457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35332101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0" name="제목 3">
            <a:extLst>
              <a:ext uri="{FF2B5EF4-FFF2-40B4-BE49-F238E27FC236}">
                <a16:creationId xmlns:a16="http://schemas.microsoft.com/office/drawing/2014/main" id="{D5402D32-4BEE-4976-8930-1EB11A6C72DD}"/>
              </a:ext>
            </a:extLst>
          </p:cNvPr>
          <p:cNvSpPr>
            <a:spLocks noGrp="1"/>
          </p:cNvSpPr>
          <p:nvPr>
            <p:ph type="title"/>
          </p:nvPr>
        </p:nvSpPr>
        <p:spPr>
          <a:xfrm>
            <a:off x="472381" y="927100"/>
            <a:ext cx="5913238" cy="698500"/>
          </a:xfrm>
        </p:spPr>
        <p:txBody>
          <a:bodyPr anchor="ctr">
            <a:normAutofit/>
          </a:bodyPr>
          <a:lstStyle/>
          <a:p>
            <a:pPr algn="ctr">
              <a:defRPr/>
            </a:pPr>
            <a:r>
              <a:rPr lang="en-US" altLang="ko-KR" sz="2800">
                <a:latin typeface="DX국민시대"/>
                <a:ea typeface="DX국민시대"/>
              </a:rPr>
              <a:t>IIS </a:t>
            </a:r>
            <a:r>
              <a:rPr lang="ko-KR" altLang="en-US" sz="2800">
                <a:latin typeface="DX국민시대"/>
                <a:ea typeface="DX국민시대"/>
              </a:rPr>
              <a:t>가상 디렉터리 만들기</a:t>
            </a:r>
            <a:endParaRPr lang="ko-KR" altLang="en-US" sz="2800">
              <a:ea typeface="DX국민시대"/>
            </a:endParaRPr>
          </a:p>
        </p:txBody>
      </p:sp>
      <p:cxnSp>
        <p:nvCxnSpPr>
          <p:cNvPr id="12" name="직선 연결선 11">
            <a:extLst>
              <a:ext uri="{FF2B5EF4-FFF2-40B4-BE49-F238E27FC236}">
                <a16:creationId xmlns:a16="http://schemas.microsoft.com/office/drawing/2014/main" id="{A29079D6-28D2-4269-8DFF-AEEB11AB93A6}"/>
              </a:ext>
            </a:extLst>
          </p:cNvPr>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sp>
        <p:nvSpPr>
          <p:cNvPr id="13" name="텍스트 개체 틀 5">
            <a:extLst>
              <a:ext uri="{FF2B5EF4-FFF2-40B4-BE49-F238E27FC236}">
                <a16:creationId xmlns:a16="http://schemas.microsoft.com/office/drawing/2014/main" id="{B6AE6023-848A-4D30-ADA4-CBEA2B855390}"/>
              </a:ext>
            </a:extLst>
          </p:cNvPr>
          <p:cNvSpPr txBox="1"/>
          <p:nvPr/>
        </p:nvSpPr>
        <p:spPr>
          <a:xfrm>
            <a:off x="710257" y="6050944"/>
            <a:ext cx="5454420" cy="343496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DX국민시대"/>
                <a:ea typeface="DX국민시대"/>
              </a:rPr>
              <a:t>3. [IIS </a:t>
            </a:r>
            <a:r>
              <a:rPr lang="ko-KR" altLang="en-US" sz="2000" dirty="0">
                <a:latin typeface="DX국민시대"/>
                <a:ea typeface="DX국민시대"/>
              </a:rPr>
              <a:t>관리자</a:t>
            </a:r>
            <a:r>
              <a:rPr lang="en-US" altLang="ko-KR" sz="2000" dirty="0">
                <a:latin typeface="DX국민시대"/>
                <a:ea typeface="DX국민시대"/>
              </a:rPr>
              <a:t>] </a:t>
            </a:r>
            <a:r>
              <a:rPr lang="ko-KR" altLang="en-US" sz="2000" dirty="0">
                <a:latin typeface="DX국민시대"/>
                <a:ea typeface="DX국민시대"/>
              </a:rPr>
              <a:t>창에서 </a:t>
            </a:r>
            <a:r>
              <a:rPr lang="en-US" altLang="ko-KR" sz="2000" dirty="0">
                <a:latin typeface="DX국민시대"/>
                <a:ea typeface="DX국민시대"/>
              </a:rPr>
              <a:t>test </a:t>
            </a:r>
            <a:r>
              <a:rPr lang="ko-KR" altLang="en-US" sz="2000" dirty="0">
                <a:latin typeface="DX국민시대"/>
                <a:ea typeface="DX국민시대"/>
              </a:rPr>
              <a:t>를 클릭한 후</a:t>
            </a:r>
            <a:r>
              <a:rPr lang="en-US" altLang="ko-KR" sz="2000" dirty="0">
                <a:latin typeface="DX국민시대"/>
                <a:ea typeface="DX국민시대"/>
              </a:rPr>
              <a:t>,</a:t>
            </a:r>
            <a:endParaRPr lang="en-US" altLang="ko-KR" sz="2000" dirty="0">
              <a:ea typeface="DX국민시대"/>
            </a:endParaRPr>
          </a:p>
          <a:p>
            <a:pPr lvl="0">
              <a:defRPr/>
            </a:pPr>
            <a:r>
              <a:rPr lang="ko-KR" altLang="en-US" sz="2000" dirty="0">
                <a:latin typeface="DX국민시대"/>
                <a:ea typeface="DX국민시대"/>
              </a:rPr>
              <a:t>아래의 두 개의 탭을 보면 </a:t>
            </a:r>
            <a:r>
              <a:rPr lang="en-US" altLang="ko-KR" sz="2000" dirty="0">
                <a:latin typeface="DX국민시대"/>
                <a:ea typeface="DX국민시대"/>
              </a:rPr>
              <a:t>[</a:t>
            </a:r>
            <a:r>
              <a:rPr lang="ko-KR" altLang="en-US" sz="2000" dirty="0">
                <a:latin typeface="DX국민시대"/>
                <a:ea typeface="DX국민시대"/>
              </a:rPr>
              <a:t>콘텐츠 보기</a:t>
            </a:r>
            <a:r>
              <a:rPr lang="en-US" altLang="ko-KR" sz="2000" dirty="0">
                <a:latin typeface="DX국민시대"/>
                <a:ea typeface="DX국민시대"/>
              </a:rPr>
              <a:t>]</a:t>
            </a:r>
            <a:endParaRPr lang="en-US" altLang="ko-KR" sz="2000" dirty="0">
              <a:ea typeface="DX국민시대"/>
            </a:endParaRPr>
          </a:p>
          <a:p>
            <a:pPr lvl="0">
              <a:defRPr/>
            </a:pPr>
            <a:r>
              <a:rPr lang="ko-KR" altLang="en-US" sz="2000" dirty="0">
                <a:latin typeface="DX국민시대"/>
                <a:ea typeface="DX국민시대"/>
              </a:rPr>
              <a:t>탭을 클릭한 후</a:t>
            </a:r>
            <a:r>
              <a:rPr lang="en-US" altLang="ko-KR" sz="2000" dirty="0">
                <a:latin typeface="DX국민시대"/>
                <a:ea typeface="DX국민시대"/>
              </a:rPr>
              <a:t>, [</a:t>
            </a:r>
            <a:r>
              <a:rPr lang="ko-KR" altLang="en-US" sz="2000" dirty="0">
                <a:latin typeface="DX국민시대"/>
                <a:ea typeface="DX국민시대"/>
              </a:rPr>
              <a:t>고급 설정</a:t>
            </a:r>
            <a:r>
              <a:rPr lang="en-US" altLang="ko-KR" sz="2000" dirty="0">
                <a:latin typeface="DX국민시대"/>
                <a:ea typeface="DX국민시대"/>
              </a:rPr>
              <a:t>]</a:t>
            </a:r>
            <a:r>
              <a:rPr lang="ko-KR" altLang="en-US" sz="2000" dirty="0">
                <a:latin typeface="DX국민시대"/>
                <a:ea typeface="DX국민시대"/>
              </a:rPr>
              <a:t>을 클릭하면</a:t>
            </a:r>
            <a:endParaRPr lang="ko-KR" altLang="en-US" sz="2000" dirty="0">
              <a:ea typeface="DX국민시대"/>
            </a:endParaRPr>
          </a:p>
          <a:p>
            <a:pPr lvl="0">
              <a:defRPr/>
            </a:pPr>
            <a:r>
              <a:rPr lang="en-US" altLang="ko-KR" sz="2000" dirty="0">
                <a:latin typeface="DX국민시대"/>
                <a:ea typeface="DX국민시대"/>
              </a:rPr>
              <a:t>[</a:t>
            </a:r>
            <a:r>
              <a:rPr lang="ko-KR" altLang="en-US" sz="2000" dirty="0">
                <a:latin typeface="DX국민시대"/>
                <a:ea typeface="DX국민시대"/>
              </a:rPr>
              <a:t>실제 경로</a:t>
            </a:r>
            <a:r>
              <a:rPr lang="en-US" altLang="ko-KR" sz="2000" dirty="0">
                <a:latin typeface="DX국민시대"/>
                <a:ea typeface="DX국민시대"/>
              </a:rPr>
              <a:t>]</a:t>
            </a:r>
            <a:r>
              <a:rPr lang="ko-KR" altLang="en-US" sz="2000" dirty="0">
                <a:latin typeface="DX국민시대"/>
                <a:ea typeface="DX국민시대"/>
              </a:rPr>
              <a:t>에 </a:t>
            </a:r>
            <a:r>
              <a:rPr lang="en-US" altLang="ko-KR" sz="2000" dirty="0">
                <a:latin typeface="DX국민시대"/>
                <a:ea typeface="DX국민시대"/>
              </a:rPr>
              <a:t>test </a:t>
            </a:r>
            <a:r>
              <a:rPr lang="ko-KR" altLang="en-US" sz="2000" dirty="0">
                <a:latin typeface="DX국민시대"/>
                <a:ea typeface="DX국민시대"/>
              </a:rPr>
              <a:t>사이트에 물리 디스크 경로를 확인할 수 있습니다</a:t>
            </a:r>
            <a:r>
              <a:rPr lang="en-US" altLang="ko-KR" sz="2000" dirty="0">
                <a:latin typeface="DX국민시대"/>
                <a:ea typeface="DX국민시대"/>
              </a:rPr>
              <a:t>.</a:t>
            </a:r>
            <a:endParaRPr lang="en-US" altLang="ko-KR" sz="2000" dirty="0">
              <a:ea typeface="DX국민시대"/>
            </a:endParaRPr>
          </a:p>
          <a:p>
            <a:pPr lvl="0">
              <a:defRPr/>
            </a:pPr>
            <a:r>
              <a:rPr lang="ko-KR" altLang="en-US" sz="2000" dirty="0">
                <a:latin typeface="DX국민시대"/>
                <a:ea typeface="DX국민시대"/>
              </a:rPr>
              <a:t>확인 후</a:t>
            </a:r>
            <a:r>
              <a:rPr lang="en-US" altLang="ko-KR" sz="2000" dirty="0">
                <a:latin typeface="DX국민시대"/>
                <a:ea typeface="DX국민시대"/>
              </a:rPr>
              <a:t>, [</a:t>
            </a:r>
            <a:r>
              <a:rPr lang="ko-KR" altLang="en-US" sz="2000" dirty="0">
                <a:latin typeface="DX국민시대"/>
                <a:ea typeface="DX국민시대"/>
              </a:rPr>
              <a:t>가상 디렉터리 추가</a:t>
            </a:r>
            <a:r>
              <a:rPr lang="en-US" altLang="ko-KR" sz="2000" dirty="0">
                <a:latin typeface="DX국민시대"/>
                <a:ea typeface="DX국민시대"/>
              </a:rPr>
              <a:t>]</a:t>
            </a:r>
            <a:r>
              <a:rPr lang="ko-KR" altLang="en-US" sz="2000" dirty="0">
                <a:latin typeface="DX국민시대"/>
                <a:ea typeface="DX국민시대"/>
              </a:rPr>
              <a:t>를 클릭합니다</a:t>
            </a:r>
            <a:r>
              <a:rPr lang="en-US" altLang="ko-KR" sz="2000" dirty="0">
                <a:latin typeface="DX국민시대"/>
                <a:ea typeface="DX국민시대"/>
              </a:rPr>
              <a:t>.</a:t>
            </a:r>
            <a:endParaRPr lang="en-US" altLang="ko-KR" sz="2000" dirty="0">
              <a:ea typeface="DX국민시대"/>
            </a:endParaRPr>
          </a:p>
          <a:p>
            <a:pPr lvl="0">
              <a:defRPr/>
            </a:pPr>
            <a:endParaRPr lang="en-US" altLang="ko-KR" sz="2000" dirty="0">
              <a:ea typeface="DX국민시대"/>
            </a:endParaRPr>
          </a:p>
          <a:p>
            <a:pPr lvl="0">
              <a:defRPr/>
            </a:pPr>
            <a:endParaRPr lang="en-US" altLang="ko-KR" sz="2000" dirty="0">
              <a:ea typeface="DX국민시대"/>
            </a:endParaRPr>
          </a:p>
          <a:p>
            <a:pPr lvl="0">
              <a:defRPr/>
            </a:pPr>
            <a:endParaRPr lang="ko-KR" altLang="en-US" sz="2000" dirty="0">
              <a:ea typeface="DX국민시대"/>
            </a:endParaRPr>
          </a:p>
        </p:txBody>
      </p:sp>
      <p:pic>
        <p:nvPicPr>
          <p:cNvPr id="16" name="그림 15">
            <a:extLst>
              <a:ext uri="{FF2B5EF4-FFF2-40B4-BE49-F238E27FC236}">
                <a16:creationId xmlns:a16="http://schemas.microsoft.com/office/drawing/2014/main" id="{99EC0545-9B4D-4CC1-8A5F-BB53FB477768}"/>
              </a:ext>
            </a:extLst>
          </p:cNvPr>
          <p:cNvPicPr>
            <a:picLocks noChangeAspect="1"/>
          </p:cNvPicPr>
          <p:nvPr/>
        </p:nvPicPr>
        <p:blipFill rotWithShape="1">
          <a:blip r:embed="rId3"/>
          <a:stretch>
            <a:fillRect/>
          </a:stretch>
        </p:blipFill>
        <p:spPr>
          <a:xfrm>
            <a:off x="622467" y="2031100"/>
            <a:ext cx="5590147" cy="3821113"/>
          </a:xfrm>
          <a:prstGeom prst="rect">
            <a:avLst/>
          </a:prstGeom>
        </p:spPr>
      </p:pic>
      <p:sp>
        <p:nvSpPr>
          <p:cNvPr id="17" name="직사각형 16">
            <a:extLst>
              <a:ext uri="{FF2B5EF4-FFF2-40B4-BE49-F238E27FC236}">
                <a16:creationId xmlns:a16="http://schemas.microsoft.com/office/drawing/2014/main" id="{544F47CF-8099-44D2-885D-0EFFFAAF3232}"/>
              </a:ext>
            </a:extLst>
          </p:cNvPr>
          <p:cNvSpPr/>
          <p:nvPr/>
        </p:nvSpPr>
        <p:spPr>
          <a:xfrm>
            <a:off x="829767" y="3064700"/>
            <a:ext cx="521956" cy="2509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8" name="직사각형 17">
            <a:extLst>
              <a:ext uri="{FF2B5EF4-FFF2-40B4-BE49-F238E27FC236}">
                <a16:creationId xmlns:a16="http://schemas.microsoft.com/office/drawing/2014/main" id="{97AD3FBE-79D3-4AE6-BB92-9E97D56750C9}"/>
              </a:ext>
            </a:extLst>
          </p:cNvPr>
          <p:cNvSpPr/>
          <p:nvPr/>
        </p:nvSpPr>
        <p:spPr>
          <a:xfrm>
            <a:off x="2246424" y="3164618"/>
            <a:ext cx="1657666" cy="21468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19" name="직사각형 18">
            <a:extLst>
              <a:ext uri="{FF2B5EF4-FFF2-40B4-BE49-F238E27FC236}">
                <a16:creationId xmlns:a16="http://schemas.microsoft.com/office/drawing/2014/main" id="{9F95435D-61A7-4D54-B6AF-FF71F6B29A83}"/>
              </a:ext>
            </a:extLst>
          </p:cNvPr>
          <p:cNvSpPr/>
          <p:nvPr/>
        </p:nvSpPr>
        <p:spPr>
          <a:xfrm>
            <a:off x="5108894" y="4195110"/>
            <a:ext cx="521956" cy="2509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
        <p:nvSpPr>
          <p:cNvPr id="20" name="직사각형 19">
            <a:extLst>
              <a:ext uri="{FF2B5EF4-FFF2-40B4-BE49-F238E27FC236}">
                <a16:creationId xmlns:a16="http://schemas.microsoft.com/office/drawing/2014/main" id="{621E556A-B816-429A-9A05-F758706A51F9}"/>
              </a:ext>
            </a:extLst>
          </p:cNvPr>
          <p:cNvSpPr/>
          <p:nvPr/>
        </p:nvSpPr>
        <p:spPr>
          <a:xfrm>
            <a:off x="5076514" y="3271960"/>
            <a:ext cx="894916" cy="26637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25986658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ko-KR" sz="1800">
                <a:latin typeface="DX국민시대"/>
                <a:ea typeface="DX국민시대"/>
              </a:rPr>
              <a:t>5. </a:t>
            </a:r>
            <a:r>
              <a:rPr lang="ko-KR" altLang="en-US" sz="1800">
                <a:latin typeface="DX국민시대"/>
                <a:ea typeface="DX국민시대"/>
              </a:rPr>
              <a:t>왼쪽 연결 목록에서 새로 생긴 </a:t>
            </a:r>
            <a:r>
              <a:rPr lang="en-US" altLang="ko-KR" sz="1800">
                <a:latin typeface="DX국민시대"/>
                <a:ea typeface="DX국민시대"/>
              </a:rPr>
              <a:t>[kitri]</a:t>
            </a:r>
            <a:endParaRPr lang="en-US" altLang="ko-KR" sz="1800">
              <a:ea typeface="DX국민시대"/>
            </a:endParaRPr>
          </a:p>
          <a:p>
            <a:pPr lvl="0">
              <a:defRPr/>
            </a:pPr>
            <a:r>
              <a:rPr lang="ko-KR" altLang="en-US" sz="1800">
                <a:latin typeface="DX국민시대"/>
                <a:ea typeface="DX국민시대"/>
              </a:rPr>
              <a:t>아이콘을 보면 작은 화살표가 표시된 것을 확인할 수 있습니다</a:t>
            </a:r>
            <a:r>
              <a:rPr lang="en-US" altLang="ko-KR" sz="1800">
                <a:latin typeface="DX국민시대"/>
                <a:ea typeface="DX국민시대"/>
              </a:rPr>
              <a:t>. </a:t>
            </a:r>
            <a:r>
              <a:rPr lang="ko-KR" altLang="en-US" sz="1800">
                <a:latin typeface="DX국민시대"/>
                <a:ea typeface="DX국민시대"/>
              </a:rPr>
              <a:t>이는 </a:t>
            </a:r>
            <a:r>
              <a:rPr lang="en-US" altLang="ko-KR" sz="1800">
                <a:latin typeface="DX국민시대"/>
                <a:ea typeface="DX국민시대"/>
              </a:rPr>
              <a:t>[kitri]</a:t>
            </a:r>
            <a:r>
              <a:rPr lang="ko-KR" altLang="en-US" sz="1800">
                <a:latin typeface="DX국민시대"/>
                <a:ea typeface="DX국민시대"/>
              </a:rPr>
              <a:t>가 실제 디렉토리가 아니라 바로 가기를 표시한 가상 디렉터리라는 뜻입니다</a:t>
            </a:r>
            <a:r>
              <a:rPr lang="en-US" altLang="ko-KR" sz="1800">
                <a:latin typeface="DX국민시대"/>
                <a:ea typeface="DX국민시대"/>
              </a:rPr>
              <a:t>.</a:t>
            </a:r>
            <a:endParaRPr lang="en-US" altLang="ko-KR" sz="1800">
              <a:ea typeface="DX국민시대"/>
            </a:endParaRPr>
          </a:p>
          <a:p>
            <a:pPr lvl="0">
              <a:defRPr/>
            </a:pPr>
            <a:endParaRPr lang="en-US" altLang="ko-KR" sz="1800">
              <a:ea typeface="DX국민시대"/>
            </a:endParaRPr>
          </a:p>
          <a:p>
            <a:pPr lvl="0">
              <a:defRPr/>
            </a:pPr>
            <a:endParaRPr lang="en-US" altLang="ko-KR" sz="1800">
              <a:ea typeface="DX국민시대"/>
            </a:endParaRPr>
          </a:p>
          <a:p>
            <a:pPr lvl="0">
              <a:defRPr/>
            </a:pPr>
            <a:endParaRPr lang="en-US" altLang="ko-KR" sz="1800">
              <a:ea typeface="DX국민시대"/>
            </a:endParaRPr>
          </a:p>
          <a:p>
            <a:pPr lvl="0">
              <a:defRPr/>
            </a:pPr>
            <a:endParaRPr lang="ko-KR" altLang="en-US" sz="1800" dirty="0">
              <a:ea typeface="DX국민시대"/>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가상 디렉터리 만들기</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C5D0CBB8-BEA9-4DD6-8B3E-70014E1416DE}"/>
              </a:ext>
            </a:extLst>
          </p:cNvPr>
          <p:cNvPicPr>
            <a:picLocks noChangeAspect="1"/>
          </p:cNvPicPr>
          <p:nvPr/>
        </p:nvPicPr>
        <p:blipFill rotWithShape="1">
          <a:blip r:embed="rId3"/>
          <a:stretch>
            <a:fillRect/>
          </a:stretch>
        </p:blipFill>
        <p:spPr>
          <a:xfrm>
            <a:off x="654598" y="1985912"/>
            <a:ext cx="5572426" cy="3511236"/>
          </a:xfrm>
          <a:prstGeom prst="rect">
            <a:avLst/>
          </a:prstGeom>
          <a:ln>
            <a:solidFill>
              <a:schemeClr val="tx1"/>
            </a:solidFill>
          </a:ln>
        </p:spPr>
      </p:pic>
      <p:sp>
        <p:nvSpPr>
          <p:cNvPr id="6" name="텍스트 개체 틀 5">
            <a:extLst>
              <a:ext uri="{FF2B5EF4-FFF2-40B4-BE49-F238E27FC236}">
                <a16:creationId xmlns:a16="http://schemas.microsoft.com/office/drawing/2014/main" id="{A1911A35-66CD-4552-86B8-26652D0A6284}"/>
              </a:ext>
            </a:extLst>
          </p:cNvPr>
          <p:cNvSpPr txBox="1"/>
          <p:nvPr/>
        </p:nvSpPr>
        <p:spPr>
          <a:xfrm>
            <a:off x="710257" y="6050944"/>
            <a:ext cx="5454420" cy="343496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5. </a:t>
            </a:r>
          </a:p>
          <a:p>
            <a:pPr lvl="0">
              <a:defRPr/>
            </a:pPr>
            <a:r>
              <a:rPr lang="ko-KR" altLang="en-US" sz="2000" dirty="0">
                <a:latin typeface="나눔스퀘어_ac Bold" panose="020B0600000101010101" pitchFamily="50" charset="-127"/>
                <a:ea typeface="나눔스퀘어_ac Bold" panose="020B0600000101010101" pitchFamily="50" charset="-127"/>
              </a:rPr>
              <a:t>왼쪽 연결 목록에서 새로 생긴 </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kitri</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ko-KR" altLang="en-US" sz="2000" dirty="0">
                <a:latin typeface="나눔스퀘어_ac Bold" panose="020B0600000101010101" pitchFamily="50" charset="-127"/>
                <a:ea typeface="나눔스퀘어_ac Bold" panose="020B0600000101010101" pitchFamily="50" charset="-127"/>
              </a:rPr>
              <a:t>아이콘을 보면 작은 화살표가 표시된 것을 확인할 수 있다</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이는 </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kitri</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가 실제 디렉토리가 아니라 바로 가기를 표시한 가상 디렉터리라는 뜻이다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ko-KR" altLang="en-US" sz="2000" dirty="0">
              <a:latin typeface="나눔스퀘어_ac Bold" panose="020B0600000101010101" pitchFamily="50" charset="-127"/>
              <a:ea typeface="나눔스퀘어_ac Bold" panose="020B0600000101010101" pitchFamily="50" charset="-127"/>
            </a:endParaRPr>
          </a:p>
        </p:txBody>
      </p:sp>
    </p:spTree>
    <p:extLst>
      <p:ext uri="{BB962C8B-B14F-4D97-AF65-F5344CB8AC3E}">
        <p14:creationId xmlns:p14="http://schemas.microsoft.com/office/powerpoint/2010/main" val="24419022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a:extLst>
              <a:ext uri="{FF2B5EF4-FFF2-40B4-BE49-F238E27FC236}">
                <a16:creationId xmlns:a16="http://schemas.microsoft.com/office/drawing/2014/main" id="{71F221A1-287D-4574-88F0-4B1757AE783B}"/>
              </a:ext>
            </a:extLst>
          </p:cNvPr>
          <p:cNvSpPr/>
          <p:nvPr/>
        </p:nvSpPr>
        <p:spPr>
          <a:xfrm>
            <a:off x="254004" y="673100"/>
            <a:ext cx="6349993" cy="8966196"/>
          </a:xfrm>
          <a:prstGeom prst="rect">
            <a:avLst/>
          </a:prstGeom>
          <a:solidFill>
            <a:schemeClr val="bg1">
              <a:alpha val="80000"/>
            </a:schemeClr>
          </a:solidFill>
          <a:ln w="19050">
            <a:solidFill>
              <a:srgbClr val="204E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altLang="ko-KR" sz="1800">
                <a:latin typeface="DX국민시대"/>
                <a:ea typeface="DX국민시대"/>
              </a:rPr>
              <a:t>5. </a:t>
            </a:r>
            <a:r>
              <a:rPr lang="ko-KR" altLang="en-US" sz="1800">
                <a:latin typeface="DX국민시대"/>
                <a:ea typeface="DX국민시대"/>
              </a:rPr>
              <a:t>왼쪽 연결 목록에서 새로 생긴 </a:t>
            </a:r>
            <a:r>
              <a:rPr lang="en-US" altLang="ko-KR" sz="1800">
                <a:latin typeface="DX국민시대"/>
                <a:ea typeface="DX국민시대"/>
              </a:rPr>
              <a:t>[kitri]</a:t>
            </a:r>
            <a:endParaRPr lang="en-US" altLang="ko-KR" sz="1800">
              <a:ea typeface="DX국민시대"/>
            </a:endParaRPr>
          </a:p>
          <a:p>
            <a:pPr lvl="0">
              <a:defRPr/>
            </a:pPr>
            <a:r>
              <a:rPr lang="ko-KR" altLang="en-US" sz="1800">
                <a:latin typeface="DX국민시대"/>
                <a:ea typeface="DX국민시대"/>
              </a:rPr>
              <a:t>아이콘을 보면 작은 화살표가 표시된 것을 확인할 수 있습니다</a:t>
            </a:r>
            <a:r>
              <a:rPr lang="en-US" altLang="ko-KR" sz="1800">
                <a:latin typeface="DX국민시대"/>
                <a:ea typeface="DX국민시대"/>
              </a:rPr>
              <a:t>. </a:t>
            </a:r>
            <a:r>
              <a:rPr lang="ko-KR" altLang="en-US" sz="1800">
                <a:latin typeface="DX국민시대"/>
                <a:ea typeface="DX국민시대"/>
              </a:rPr>
              <a:t>이는 </a:t>
            </a:r>
            <a:r>
              <a:rPr lang="en-US" altLang="ko-KR" sz="1800">
                <a:latin typeface="DX국민시대"/>
                <a:ea typeface="DX국민시대"/>
              </a:rPr>
              <a:t>[kitri]</a:t>
            </a:r>
            <a:r>
              <a:rPr lang="ko-KR" altLang="en-US" sz="1800">
                <a:latin typeface="DX국민시대"/>
                <a:ea typeface="DX국민시대"/>
              </a:rPr>
              <a:t>가 실제 디렉토리가 아니라 바로 가기를 표시한 가상 디렉터리라는 뜻입니다</a:t>
            </a:r>
            <a:r>
              <a:rPr lang="en-US" altLang="ko-KR" sz="1800">
                <a:latin typeface="DX국민시대"/>
                <a:ea typeface="DX국민시대"/>
              </a:rPr>
              <a:t>.</a:t>
            </a:r>
            <a:endParaRPr lang="en-US" altLang="ko-KR" sz="1800">
              <a:ea typeface="DX국민시대"/>
            </a:endParaRPr>
          </a:p>
          <a:p>
            <a:pPr lvl="0">
              <a:defRPr/>
            </a:pPr>
            <a:endParaRPr lang="en-US" altLang="ko-KR" sz="1800">
              <a:ea typeface="DX국민시대"/>
            </a:endParaRPr>
          </a:p>
          <a:p>
            <a:pPr lvl="0">
              <a:defRPr/>
            </a:pPr>
            <a:endParaRPr lang="en-US" altLang="ko-KR" sz="1800">
              <a:ea typeface="DX국민시대"/>
            </a:endParaRPr>
          </a:p>
          <a:p>
            <a:pPr lvl="0">
              <a:defRPr/>
            </a:pPr>
            <a:endParaRPr lang="en-US" altLang="ko-KR" sz="1800">
              <a:ea typeface="DX국민시대"/>
            </a:endParaRPr>
          </a:p>
          <a:p>
            <a:pPr lvl="0">
              <a:defRPr/>
            </a:pPr>
            <a:endParaRPr lang="ko-KR" altLang="en-US" sz="1800" dirty="0">
              <a:ea typeface="DX국민시대"/>
            </a:endParaRPr>
          </a:p>
        </p:txBody>
      </p:sp>
      <p:sp>
        <p:nvSpPr>
          <p:cNvPr id="11" name="제목 3">
            <a:extLst>
              <a:ext uri="{FF2B5EF4-FFF2-40B4-BE49-F238E27FC236}">
                <a16:creationId xmlns:a16="http://schemas.microsoft.com/office/drawing/2014/main" id="{B3443ADE-1D9D-4A28-A056-276AC21D4BB7}"/>
              </a:ext>
            </a:extLst>
          </p:cNvPr>
          <p:cNvSpPr>
            <a:spLocks noGrp="1"/>
          </p:cNvSpPr>
          <p:nvPr>
            <p:ph type="title"/>
          </p:nvPr>
        </p:nvSpPr>
        <p:spPr>
          <a:xfrm>
            <a:off x="472381" y="927100"/>
            <a:ext cx="5913238" cy="698500"/>
          </a:xfrm>
        </p:spPr>
        <p:txBody>
          <a:bodyPr anchor="ctr">
            <a:normAutofit/>
          </a:bodyPr>
          <a:lstStyle/>
          <a:p>
            <a:pPr algn="ctr"/>
            <a:r>
              <a:rPr lang="en-US" altLang="ko-KR" sz="2800" dirty="0">
                <a:latin typeface="DX국민시대"/>
                <a:ea typeface="DX국민시대"/>
              </a:rPr>
              <a:t>IIS </a:t>
            </a:r>
            <a:r>
              <a:rPr lang="ko-KR" altLang="en-US" sz="2800" dirty="0">
                <a:latin typeface="DX국민시대"/>
                <a:ea typeface="DX국민시대"/>
              </a:rPr>
              <a:t>가상 디렉터리 만들기</a:t>
            </a:r>
            <a:endParaRPr lang="ko-KR" altLang="en-US" sz="2800" dirty="0">
              <a:latin typeface="DX국민시대" panose="02020600000000000000" pitchFamily="18" charset="-127"/>
              <a:ea typeface="DX국민시대" panose="02020600000000000000" pitchFamily="18" charset="-127"/>
            </a:endParaRPr>
          </a:p>
        </p:txBody>
      </p:sp>
      <p:grpSp>
        <p:nvGrpSpPr>
          <p:cNvPr id="4" name="그룹 3">
            <a:extLst>
              <a:ext uri="{FF2B5EF4-FFF2-40B4-BE49-F238E27FC236}">
                <a16:creationId xmlns:a16="http://schemas.microsoft.com/office/drawing/2014/main" id="{F3AA5F8E-57FD-4776-AD07-CFE1D73ADF4F}"/>
              </a:ext>
            </a:extLst>
          </p:cNvPr>
          <p:cNvGrpSpPr/>
          <p:nvPr/>
        </p:nvGrpSpPr>
        <p:grpSpPr>
          <a:xfrm>
            <a:off x="3314700" y="165100"/>
            <a:ext cx="3162300" cy="508000"/>
            <a:chOff x="3314700" y="165100"/>
            <a:chExt cx="3162300" cy="508000"/>
          </a:xfrm>
        </p:grpSpPr>
        <p:sp>
          <p:nvSpPr>
            <p:cNvPr id="3" name="사각형: 둥근 위쪽 모서리 2">
              <a:extLst>
                <a:ext uri="{FF2B5EF4-FFF2-40B4-BE49-F238E27FC236}">
                  <a16:creationId xmlns:a16="http://schemas.microsoft.com/office/drawing/2014/main" id="{AACD4C7F-A2E5-4CE5-8F66-A76480D2D61C}"/>
                </a:ext>
              </a:extLst>
            </p:cNvPr>
            <p:cNvSpPr/>
            <p:nvPr/>
          </p:nvSpPr>
          <p:spPr>
            <a:xfrm>
              <a:off x="3314700" y="165100"/>
              <a:ext cx="3162300" cy="508000"/>
            </a:xfrm>
            <a:prstGeom prst="round2SameRect">
              <a:avLst/>
            </a:prstGeom>
            <a:solidFill>
              <a:srgbClr val="204E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14" name="텍스트 개체 틀 5">
              <a:extLst>
                <a:ext uri="{FF2B5EF4-FFF2-40B4-BE49-F238E27FC236}">
                  <a16:creationId xmlns:a16="http://schemas.microsoft.com/office/drawing/2014/main" id="{3E9B8CE0-892E-4EDC-A835-56924FCBC521}"/>
                </a:ext>
              </a:extLst>
            </p:cNvPr>
            <p:cNvSpPr txBox="1">
              <a:spLocks/>
            </p:cNvSpPr>
            <p:nvPr/>
          </p:nvSpPr>
          <p:spPr>
            <a:xfrm>
              <a:off x="3417541" y="215902"/>
              <a:ext cx="2956618" cy="406396"/>
            </a:xfrm>
            <a:prstGeom prst="rect">
              <a:avLst/>
            </a:prstGeom>
          </p:spPr>
          <p:txBody>
            <a:bodyPr vert="horz" lIns="91440" tIns="45720" rIns="91440" bIns="45720" rtlCol="0" anchor="ctr">
              <a:normAutofit/>
            </a:bodyPr>
            <a:lstStyle>
              <a:lvl1pPr marL="0" indent="0" algn="l" defTabSz="685800" rtl="0" eaLnBrk="1" latinLnBrk="1" hangingPunct="1">
                <a:lnSpc>
                  <a:spcPct val="90000"/>
                </a:lnSpc>
                <a:spcBef>
                  <a:spcPts val="750"/>
                </a:spcBef>
                <a:buFont typeface="Arial" panose="020B0604020202020204" pitchFamily="34" charset="0"/>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panose="020B0604020202020204" pitchFamily="34" charset="0"/>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panose="020B0604020202020204" pitchFamily="34" charset="0"/>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panose="020B0604020202020204" pitchFamily="34" charset="0"/>
                <a:buNone/>
                <a:defRPr sz="750" kern="1200">
                  <a:solidFill>
                    <a:schemeClr val="tx1"/>
                  </a:solidFill>
                  <a:latin typeface="+mn-lt"/>
                  <a:ea typeface="+mn-ea"/>
                  <a:cs typeface="+mn-cs"/>
                </a:defRPr>
              </a:lvl9pPr>
            </a:lstStyle>
            <a:p>
              <a:pPr algn="ctr"/>
              <a:r>
                <a:rPr lang="en-US" altLang="ko-KR" sz="2000" dirty="0">
                  <a:solidFill>
                    <a:schemeClr val="bg1"/>
                  </a:solidFill>
                  <a:latin typeface="DX국민시대" panose="02020600000000000000" pitchFamily="18" charset="-127"/>
                  <a:ea typeface="DX국민시대" panose="02020600000000000000" pitchFamily="18" charset="-127"/>
                </a:rPr>
                <a:t>IIS </a:t>
              </a:r>
              <a:r>
                <a:rPr lang="en-US" altLang="ko-KR" dirty="0">
                  <a:solidFill>
                    <a:schemeClr val="bg1"/>
                  </a:solidFill>
                  <a:latin typeface="DX국민시대" panose="02020600000000000000" pitchFamily="18" charset="-127"/>
                  <a:ea typeface="DX국민시대" panose="02020600000000000000" pitchFamily="18" charset="-127"/>
                </a:rPr>
                <a:t>Windows 10</a:t>
              </a:r>
              <a:endParaRPr lang="ko-KR" altLang="en-US" sz="2000" dirty="0">
                <a:solidFill>
                  <a:schemeClr val="bg1"/>
                </a:solidFill>
                <a:latin typeface="DX국민시대" panose="02020600000000000000" pitchFamily="18" charset="-127"/>
                <a:ea typeface="DX국민시대" panose="02020600000000000000" pitchFamily="18" charset="-127"/>
              </a:endParaRPr>
            </a:p>
          </p:txBody>
        </p:sp>
      </p:grpSp>
      <p:cxnSp>
        <p:nvCxnSpPr>
          <p:cNvPr id="15" name="직선 연결선 14">
            <a:extLst>
              <a:ext uri="{FF2B5EF4-FFF2-40B4-BE49-F238E27FC236}">
                <a16:creationId xmlns:a16="http://schemas.microsoft.com/office/drawing/2014/main" id="{95020AD9-93A3-4AD0-895A-EB325D61FD3E}"/>
              </a:ext>
            </a:extLst>
          </p:cNvPr>
          <p:cNvCxnSpPr>
            <a:cxnSpLocks/>
          </p:cNvCxnSpPr>
          <p:nvPr/>
        </p:nvCxnSpPr>
        <p:spPr>
          <a:xfrm>
            <a:off x="426691" y="1704323"/>
            <a:ext cx="6004619" cy="0"/>
          </a:xfrm>
          <a:prstGeom prst="line">
            <a:avLst/>
          </a:prstGeom>
          <a:ln w="12700">
            <a:solidFill>
              <a:srgbClr val="204E5F"/>
            </a:solidFill>
            <a:prstDash val="sysDot"/>
          </a:ln>
        </p:spPr>
        <p:style>
          <a:lnRef idx="1">
            <a:schemeClr val="accent1"/>
          </a:lnRef>
          <a:fillRef idx="0">
            <a:schemeClr val="accent1"/>
          </a:fillRef>
          <a:effectRef idx="0">
            <a:schemeClr val="accent1"/>
          </a:effectRef>
          <a:fontRef idx="minor">
            <a:schemeClr val="tx1"/>
          </a:fontRef>
        </p:style>
      </p:cxnSp>
      <p:pic>
        <p:nvPicPr>
          <p:cNvPr id="5" name="그림 4">
            <a:extLst>
              <a:ext uri="{FF2B5EF4-FFF2-40B4-BE49-F238E27FC236}">
                <a16:creationId xmlns:a16="http://schemas.microsoft.com/office/drawing/2014/main" id="{C5D0CBB8-BEA9-4DD6-8B3E-70014E1416D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4598" y="2039058"/>
            <a:ext cx="5572426" cy="3404944"/>
          </a:xfrm>
          <a:prstGeom prst="rect">
            <a:avLst/>
          </a:prstGeom>
          <a:ln>
            <a:solidFill>
              <a:schemeClr val="tx1"/>
            </a:solidFill>
          </a:ln>
        </p:spPr>
      </p:pic>
      <p:sp>
        <p:nvSpPr>
          <p:cNvPr id="6" name="텍스트 개체 틀 5">
            <a:extLst>
              <a:ext uri="{FF2B5EF4-FFF2-40B4-BE49-F238E27FC236}">
                <a16:creationId xmlns:a16="http://schemas.microsoft.com/office/drawing/2014/main" id="{A1911A35-66CD-4552-86B8-26652D0A6284}"/>
              </a:ext>
            </a:extLst>
          </p:cNvPr>
          <p:cNvSpPr txBox="1"/>
          <p:nvPr/>
        </p:nvSpPr>
        <p:spPr>
          <a:xfrm>
            <a:off x="710257" y="6050944"/>
            <a:ext cx="5454420" cy="3434962"/>
          </a:xfrm>
          <a:prstGeom prst="rect">
            <a:avLst/>
          </a:prstGeom>
        </p:spPr>
        <p:txBody>
          <a:bodyPr vert="horz" lIns="91440" tIns="45720" rIns="91440" bIns="45720">
            <a:normAutofit/>
          </a:bodyPr>
          <a:lstStyle>
            <a:lvl1pPr marL="0" indent="0" algn="l" defTabSz="685800" rtl="0" eaLnBrk="1" latinLnBrk="1" hangingPunct="1">
              <a:lnSpc>
                <a:spcPct val="90000"/>
              </a:lnSpc>
              <a:spcBef>
                <a:spcPts val="750"/>
              </a:spcBef>
              <a:buFont typeface="Arial"/>
              <a:buNone/>
              <a:defRPr sz="1200" kern="1200">
                <a:solidFill>
                  <a:schemeClr val="tx1"/>
                </a:solidFill>
                <a:latin typeface="+mn-lt"/>
                <a:ea typeface="+mn-ea"/>
                <a:cs typeface="+mn-cs"/>
              </a:defRPr>
            </a:lvl1pPr>
            <a:lvl2pPr marL="342900" indent="0" algn="l" defTabSz="685800" rtl="0" eaLnBrk="1" latinLnBrk="1" hangingPunct="1">
              <a:lnSpc>
                <a:spcPct val="90000"/>
              </a:lnSpc>
              <a:spcBef>
                <a:spcPts val="375"/>
              </a:spcBef>
              <a:buFont typeface="Arial"/>
              <a:buNone/>
              <a:defRPr sz="1050" kern="1200">
                <a:solidFill>
                  <a:schemeClr val="tx1"/>
                </a:solidFill>
                <a:latin typeface="+mn-lt"/>
                <a:ea typeface="+mn-ea"/>
                <a:cs typeface="+mn-cs"/>
              </a:defRPr>
            </a:lvl2pPr>
            <a:lvl3pPr marL="685800" indent="0" algn="l" defTabSz="685800" rtl="0" eaLnBrk="1" latinLnBrk="1" hangingPunct="1">
              <a:lnSpc>
                <a:spcPct val="90000"/>
              </a:lnSpc>
              <a:spcBef>
                <a:spcPts val="375"/>
              </a:spcBef>
              <a:buFont typeface="Arial"/>
              <a:buNone/>
              <a:defRPr sz="900" kern="1200">
                <a:solidFill>
                  <a:schemeClr val="tx1"/>
                </a:solidFill>
                <a:latin typeface="+mn-lt"/>
                <a:ea typeface="+mn-ea"/>
                <a:cs typeface="+mn-cs"/>
              </a:defRPr>
            </a:lvl3pPr>
            <a:lvl4pPr marL="10287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4pPr>
            <a:lvl5pPr marL="13716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5pPr>
            <a:lvl6pPr marL="17145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6pPr>
            <a:lvl7pPr marL="20574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7pPr>
            <a:lvl8pPr marL="24003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8pPr>
            <a:lvl9pPr marL="2743200" indent="0" algn="l" defTabSz="685800" rtl="0" eaLnBrk="1" latinLnBrk="1" hangingPunct="1">
              <a:lnSpc>
                <a:spcPct val="90000"/>
              </a:lnSpc>
              <a:spcBef>
                <a:spcPts val="375"/>
              </a:spcBef>
              <a:buFont typeface="Arial"/>
              <a:buNone/>
              <a:defRPr sz="750" kern="1200">
                <a:solidFill>
                  <a:schemeClr val="tx1"/>
                </a:solidFill>
                <a:latin typeface="+mn-lt"/>
                <a:ea typeface="+mn-ea"/>
                <a:cs typeface="+mn-cs"/>
              </a:defRPr>
            </a:lvl9pPr>
          </a:lstStyle>
          <a:p>
            <a:pPr lvl="0">
              <a:defRPr/>
            </a:pPr>
            <a:r>
              <a:rPr lang="en-US" altLang="ko-KR" sz="2000" dirty="0">
                <a:latin typeface="나눔스퀘어_ac Bold" panose="020B0600000101010101" pitchFamily="50" charset="-127"/>
                <a:ea typeface="나눔스퀘어_ac Bold" panose="020B0600000101010101" pitchFamily="50" charset="-127"/>
              </a:rPr>
              <a:t>5. </a:t>
            </a:r>
          </a:p>
          <a:p>
            <a:pPr lvl="0">
              <a:defRPr/>
            </a:pPr>
            <a:r>
              <a:rPr lang="ko-KR" altLang="en-US" sz="2000" dirty="0">
                <a:latin typeface="나눔스퀘어_ac Bold" panose="020B0600000101010101" pitchFamily="50" charset="-127"/>
                <a:ea typeface="나눔스퀘어_ac Bold" panose="020B0600000101010101" pitchFamily="50" charset="-127"/>
              </a:rPr>
              <a:t>왼쪽 연결 목록에서 새로 생긴 </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kitri</a:t>
            </a:r>
            <a:r>
              <a:rPr lang="en-US" altLang="ko-KR" sz="2000" dirty="0">
                <a:latin typeface="나눔스퀘어_ac Bold" panose="020B0600000101010101" pitchFamily="50" charset="-127"/>
                <a:ea typeface="나눔스퀘어_ac Bold" panose="020B0600000101010101" pitchFamily="50" charset="-127"/>
              </a:rPr>
              <a:t>]</a:t>
            </a:r>
          </a:p>
          <a:p>
            <a:pPr lvl="0">
              <a:defRPr/>
            </a:pPr>
            <a:r>
              <a:rPr lang="ko-KR" altLang="en-US" sz="2000" dirty="0">
                <a:latin typeface="나눔스퀘어_ac Bold" panose="020B0600000101010101" pitchFamily="50" charset="-127"/>
                <a:ea typeface="나눔스퀘어_ac Bold" panose="020B0600000101010101" pitchFamily="50" charset="-127"/>
              </a:rPr>
              <a:t>아이콘을 보면 작은 화살표가 표시된 것을 확인할 수 있다</a:t>
            </a:r>
            <a:r>
              <a:rPr lang="en-US" altLang="ko-KR" sz="2000" dirty="0">
                <a:latin typeface="나눔스퀘어_ac Bold" panose="020B0600000101010101" pitchFamily="50" charset="-127"/>
                <a:ea typeface="나눔스퀘어_ac Bold" panose="020B0600000101010101" pitchFamily="50" charset="-127"/>
              </a:rPr>
              <a:t>. </a:t>
            </a:r>
            <a:r>
              <a:rPr lang="ko-KR" altLang="en-US" sz="2000" dirty="0">
                <a:latin typeface="나눔스퀘어_ac Bold" panose="020B0600000101010101" pitchFamily="50" charset="-127"/>
                <a:ea typeface="나눔스퀘어_ac Bold" panose="020B0600000101010101" pitchFamily="50" charset="-127"/>
              </a:rPr>
              <a:t>이는 </a:t>
            </a:r>
            <a:r>
              <a:rPr lang="en-US" altLang="ko-KR" sz="2000" dirty="0">
                <a:latin typeface="나눔스퀘어_ac Bold" panose="020B0600000101010101" pitchFamily="50" charset="-127"/>
                <a:ea typeface="나눔스퀘어_ac Bold" panose="020B0600000101010101" pitchFamily="50" charset="-127"/>
              </a:rPr>
              <a:t>[</a:t>
            </a:r>
            <a:r>
              <a:rPr lang="en-US" altLang="ko-KR" sz="2000" dirty="0" err="1">
                <a:latin typeface="나눔스퀘어_ac Bold" panose="020B0600000101010101" pitchFamily="50" charset="-127"/>
                <a:ea typeface="나눔스퀘어_ac Bold" panose="020B0600000101010101" pitchFamily="50" charset="-127"/>
              </a:rPr>
              <a:t>kitri</a:t>
            </a:r>
            <a:r>
              <a:rPr lang="en-US" altLang="ko-KR" sz="2000" dirty="0">
                <a:latin typeface="나눔스퀘어_ac Bold" panose="020B0600000101010101" pitchFamily="50" charset="-127"/>
                <a:ea typeface="나눔스퀘어_ac Bold" panose="020B0600000101010101" pitchFamily="50" charset="-127"/>
              </a:rPr>
              <a:t>]</a:t>
            </a:r>
            <a:r>
              <a:rPr lang="ko-KR" altLang="en-US" sz="2000" dirty="0">
                <a:latin typeface="나눔스퀘어_ac Bold" panose="020B0600000101010101" pitchFamily="50" charset="-127"/>
                <a:ea typeface="나눔스퀘어_ac Bold" panose="020B0600000101010101" pitchFamily="50" charset="-127"/>
              </a:rPr>
              <a:t>가 실제 디렉토리가 아니라 바로 가기를 표시한 가상 디렉터리라는 뜻이다</a:t>
            </a:r>
            <a:r>
              <a:rPr lang="en-US" altLang="ko-KR" sz="2000" dirty="0">
                <a:latin typeface="나눔스퀘어_ac Bold" panose="020B0600000101010101" pitchFamily="50" charset="-127"/>
                <a:ea typeface="나눔스퀘어_ac Bold" panose="020B0600000101010101" pitchFamily="50" charset="-127"/>
              </a:rPr>
              <a:t>.</a:t>
            </a: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en-US" altLang="ko-KR" sz="2000" dirty="0">
              <a:latin typeface="나눔스퀘어_ac Bold" panose="020B0600000101010101" pitchFamily="50" charset="-127"/>
              <a:ea typeface="나눔스퀘어_ac Bold" panose="020B0600000101010101" pitchFamily="50" charset="-127"/>
            </a:endParaRPr>
          </a:p>
          <a:p>
            <a:pPr lvl="0">
              <a:defRPr/>
            </a:pPr>
            <a:endParaRPr lang="ko-KR" altLang="en-US" sz="2000" dirty="0">
              <a:latin typeface="나눔스퀘어_ac Bold" panose="020B0600000101010101" pitchFamily="50" charset="-127"/>
              <a:ea typeface="나눔스퀘어_ac Bold" panose="020B0600000101010101" pitchFamily="50" charset="-127"/>
            </a:endParaRPr>
          </a:p>
        </p:txBody>
      </p:sp>
      <p:sp>
        <p:nvSpPr>
          <p:cNvPr id="7" name="직사각형 6">
            <a:extLst>
              <a:ext uri="{FF2B5EF4-FFF2-40B4-BE49-F238E27FC236}">
                <a16:creationId xmlns:a16="http://schemas.microsoft.com/office/drawing/2014/main" id="{44EB88EE-2484-4994-851E-20E7638B738B}"/>
              </a:ext>
            </a:extLst>
          </p:cNvPr>
          <p:cNvSpPr/>
          <p:nvPr/>
        </p:nvSpPr>
        <p:spPr>
          <a:xfrm>
            <a:off x="3207658" y="3054928"/>
            <a:ext cx="3019366" cy="95101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ko-KR" altLang="en-US">
              <a:ea typeface="DX국민시대"/>
            </a:endParaRPr>
          </a:p>
        </p:txBody>
      </p:sp>
    </p:spTree>
    <p:extLst>
      <p:ext uri="{BB962C8B-B14F-4D97-AF65-F5344CB8AC3E}">
        <p14:creationId xmlns:p14="http://schemas.microsoft.com/office/powerpoint/2010/main" val="592646369"/>
      </p:ext>
    </p:extLst>
  </p:cSld>
  <p:clrMapOvr>
    <a:masterClrMapping/>
  </p:clrMapOvr>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a:lstStyle/>
      <a:style>
        <a:lnRef idx="2">
          <a:schemeClr val="accent1">
            <a:shade val="2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bodyPr vert="horz" lIns="91440" tIns="45720" rIns="91440" bIns="45720">
        <a:normAutofit/>
      </a:bodyPr>
      <a:lstStyle>
        <a:defPPr lvl="0">
          <a:defRPr lang="en-US" altLang="ko-KR" sz="2000">
            <a:latin typeface="DX국민시대"/>
            <a:ea typeface="DX국민시대"/>
          </a:defRPr>
        </a:defPPr>
      </a:lstStyle>
    </a:txDef>
  </a:objectDefaults>
  <a:extraClrSchemeLst/>
</a:theme>
</file>

<file path=ppt/theme/theme3.xml><?xml version="1.0" encoding="utf-8"?>
<a:theme xmlns:a="http://schemas.openxmlformats.org/drawingml/2006/main" name="2_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3130</TotalTime>
  <Words>5248</Words>
  <Application>Microsoft Office PowerPoint</Application>
  <PresentationFormat>A4 용지(210x297mm)</PresentationFormat>
  <Paragraphs>1027</Paragraphs>
  <Slides>165</Slides>
  <Notes>137</Notes>
  <HiddenSlides>0</HiddenSlides>
  <MMClips>0</MMClips>
  <ScaleCrop>false</ScaleCrop>
  <HeadingPairs>
    <vt:vector size="6" baseType="variant">
      <vt:variant>
        <vt:lpstr>사용한 글꼴</vt:lpstr>
      </vt:variant>
      <vt:variant>
        <vt:i4>8</vt:i4>
      </vt:variant>
      <vt:variant>
        <vt:lpstr>테마</vt:lpstr>
      </vt:variant>
      <vt:variant>
        <vt:i4>3</vt:i4>
      </vt:variant>
      <vt:variant>
        <vt:lpstr>슬라이드 제목</vt:lpstr>
      </vt:variant>
      <vt:variant>
        <vt:i4>165</vt:i4>
      </vt:variant>
    </vt:vector>
  </HeadingPairs>
  <TitlesOfParts>
    <vt:vector size="176" baseType="lpstr">
      <vt:lpstr>DX국민시대</vt:lpstr>
      <vt:lpstr>나눔스퀘어_ac Bold</vt:lpstr>
      <vt:lpstr>맑은 고딕</vt:lpstr>
      <vt:lpstr>Arial</vt:lpstr>
      <vt:lpstr>Calibri</vt:lpstr>
      <vt:lpstr>Calibri Light</vt:lpstr>
      <vt:lpstr>Consolas</vt:lpstr>
      <vt:lpstr>Wingdings</vt:lpstr>
      <vt:lpstr>Office 테마</vt:lpstr>
      <vt:lpstr>1_Office 테마</vt:lpstr>
      <vt:lpstr>2_Office 테마</vt:lpstr>
      <vt:lpstr>PowerPoint 프레젠테이션</vt:lpstr>
      <vt:lpstr>IIS의 개념</vt:lpstr>
      <vt:lpstr>IIS란</vt:lpstr>
      <vt:lpstr>IIS의 기능</vt:lpstr>
      <vt:lpstr>IIS 장, 단점</vt:lpstr>
      <vt:lpstr>IIS Windows Server 2012</vt:lpstr>
      <vt:lpstr>실습 환경 version</vt:lpstr>
      <vt:lpstr>실습 환경 IP</vt:lpstr>
      <vt:lpstr>IIS 설치 – 서버 관리자</vt:lpstr>
      <vt:lpstr>IIS 설치 – 서버 관리자</vt:lpstr>
      <vt:lpstr>IIS 설치 – 사이트 추가</vt:lpstr>
      <vt:lpstr>IIS 설치 – 사이트 추가</vt:lpstr>
      <vt:lpstr>IIS 설치 – 사이트 추가</vt:lpstr>
      <vt:lpstr>MariaDB - 다운로드</vt:lpstr>
      <vt:lpstr>MariaDB – 설치</vt:lpstr>
      <vt:lpstr>MariaDB – 설치</vt:lpstr>
      <vt:lpstr>MariaDB – 설치</vt:lpstr>
      <vt:lpstr>MariaDB – 설치</vt:lpstr>
      <vt:lpstr>MariaDB – 설치</vt:lpstr>
      <vt:lpstr>MariaDB – 설치</vt:lpstr>
      <vt:lpstr>MariaDB – 설치</vt:lpstr>
      <vt:lpstr>MariaDB – 환경변수 추가</vt:lpstr>
      <vt:lpstr>MariaDB – 환경변수 추가</vt:lpstr>
      <vt:lpstr>MariaDB – 환경변수 추가</vt:lpstr>
      <vt:lpstr>MariaDB – 환경변수 추가</vt:lpstr>
      <vt:lpstr>MariaDB – 환경변수 추가</vt:lpstr>
      <vt:lpstr>MariaDB – 환경변수 추가</vt:lpstr>
      <vt:lpstr>MariaDB – 실행</vt:lpstr>
      <vt:lpstr>PHP - 설치</vt:lpstr>
      <vt:lpstr>PHP - 설치</vt:lpstr>
      <vt:lpstr>PHP - 설치</vt:lpstr>
      <vt:lpstr>PHP - 설치</vt:lpstr>
      <vt:lpstr>PHP – MariaDB 연동</vt:lpstr>
      <vt:lpstr>PHP – MariaDB 연동</vt:lpstr>
      <vt:lpstr>PHP – MariaDB 연동</vt:lpstr>
      <vt:lpstr>PHP – MariaDB 연동</vt:lpstr>
      <vt:lpstr>XE - 설치</vt:lpstr>
      <vt:lpstr>XE - 설치</vt:lpstr>
      <vt:lpstr>XE - 설치</vt:lpstr>
      <vt:lpstr>XE - 설치</vt:lpstr>
      <vt:lpstr>XE - 설치</vt:lpstr>
      <vt:lpstr>XE – 설치 오류</vt:lpstr>
      <vt:lpstr>XE – 설치 오류 해결</vt:lpstr>
      <vt:lpstr>XE – 설치 오류 해결</vt:lpstr>
      <vt:lpstr>XE – 설치 오류 해결</vt:lpstr>
      <vt:lpstr>XE – 설치 오류 해결</vt:lpstr>
      <vt:lpstr>XE – 설치 오류 해결</vt:lpstr>
      <vt:lpstr>XE – 설치</vt:lpstr>
      <vt:lpstr>XE – 설치</vt:lpstr>
      <vt:lpstr>XE – 설치</vt:lpstr>
      <vt:lpstr>XE – 설치</vt:lpstr>
      <vt:lpstr>XE – 설치</vt:lpstr>
      <vt:lpstr>XE – 설치</vt:lpstr>
      <vt:lpstr>XE – 설치</vt:lpstr>
      <vt:lpstr>XE – 설치</vt:lpstr>
      <vt:lpstr>XE – 메뉴 추가</vt:lpstr>
      <vt:lpstr>XE – 메뉴 추가</vt:lpstr>
      <vt:lpstr>XE – 첨부 파일 용량 제한</vt:lpstr>
      <vt:lpstr>XE – 첨부 파일 용량 제한</vt:lpstr>
      <vt:lpstr>XE – 첨부 파일 용량 제한</vt:lpstr>
      <vt:lpstr>XE – 첨부 파일 용량 제한</vt:lpstr>
      <vt:lpstr>XE – 첨부 파일 용량 제한</vt:lpstr>
      <vt:lpstr>XE – 첨부 파일 용량 제한</vt:lpstr>
      <vt:lpstr>IIS Windows 10</vt:lpstr>
      <vt:lpstr>IIS 설치 및 실행</vt:lpstr>
      <vt:lpstr>IIS 설치 및 실행</vt:lpstr>
      <vt:lpstr>IIS 설치 및 실행</vt:lpstr>
      <vt:lpstr>IIS 설치 및 실행</vt:lpstr>
      <vt:lpstr>IIS 설치 및 실행</vt:lpstr>
      <vt:lpstr>IIS 설치 및 실행</vt:lpstr>
      <vt:lpstr>IIS 설치 및 실행</vt:lpstr>
      <vt:lpstr>IIS 설치 및 실행</vt:lpstr>
      <vt:lpstr>IIS 설치 및 실행</vt:lpstr>
      <vt:lpstr>IIS 설치 및 실행</vt:lpstr>
      <vt:lpstr>에러 해결방법</vt:lpstr>
      <vt:lpstr>에러 해결방법</vt:lpstr>
      <vt:lpstr>IIS 설치 및 실행</vt:lpstr>
      <vt:lpstr>IIS 설치 및 실행</vt:lpstr>
      <vt:lpstr>IIS 설치 및 실행</vt:lpstr>
      <vt:lpstr>IIS 사이트 추가하기</vt:lpstr>
      <vt:lpstr>IIS 사이트 추가하기</vt:lpstr>
      <vt:lpstr>PowerPoint 프레젠테이션</vt:lpstr>
      <vt:lpstr>IIS 사이트 추가하기</vt:lpstr>
      <vt:lpstr>IIS 사이트 추가하기</vt:lpstr>
      <vt:lpstr>IIS 사이트 추가하기</vt:lpstr>
      <vt:lpstr>PowerPoint 프레젠테이션</vt:lpstr>
      <vt:lpstr>IIS 사이트 추가하기</vt:lpstr>
      <vt:lpstr>IIS 사이트 추가하기</vt:lpstr>
      <vt:lpstr>IIS 사이트 추가하기</vt:lpstr>
      <vt:lpstr>IIS 기본 문서 변경하기</vt:lpstr>
      <vt:lpstr>IIS 기본 문서 변경하기</vt:lpstr>
      <vt:lpstr>IIS 기본 문서 변경하기</vt:lpstr>
      <vt:lpstr>IIS 기본 문서 변경하기</vt:lpstr>
      <vt:lpstr>IIS 기본 문서 변경하기</vt:lpstr>
      <vt:lpstr>IIS 가상 디렉터리 만들기</vt:lpstr>
      <vt:lpstr>IIS 가상 디렉터리 만들기</vt:lpstr>
      <vt:lpstr>IIS 가상 디렉터리 만들기</vt:lpstr>
      <vt:lpstr>IIS 가상 디렉터리 만들기</vt:lpstr>
      <vt:lpstr>IIS 가상 디렉터리 만들기</vt:lpstr>
      <vt:lpstr>PHP 설치 및 연동</vt:lpstr>
      <vt:lpstr>PHP 설치 및 연동</vt:lpstr>
      <vt:lpstr>PHP 설치 및 연동</vt:lpstr>
      <vt:lpstr>PHP 설치 및 연동</vt:lpstr>
      <vt:lpstr>PHP 설치 및 연동</vt:lpstr>
      <vt:lpstr>IIS 설치 및 실행</vt:lpstr>
      <vt:lpstr>IIS 설치 및 실행</vt:lpstr>
      <vt:lpstr>PHP 설치 및 연동</vt:lpstr>
      <vt:lpstr>에러 해결 방법 </vt:lpstr>
      <vt:lpstr>에러 해결 방법</vt:lpstr>
      <vt:lpstr>에러 해결 방법</vt:lpstr>
      <vt:lpstr>에러 해결 방법</vt:lpstr>
      <vt:lpstr>에러 해결 방법</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Maria DB 설치 및 연동</vt:lpstr>
      <vt:lpstr>PowerPoint 프레젠테이션</vt:lpstr>
      <vt:lpstr>XE란</vt:lpstr>
      <vt:lpstr>XE 설치</vt:lpstr>
      <vt:lpstr>XE 설치</vt:lpstr>
      <vt:lpstr>XE 설치</vt:lpstr>
      <vt:lpstr>XE 설치</vt:lpstr>
      <vt:lpstr>XE 설치 </vt:lpstr>
      <vt:lpstr>XE 설치</vt:lpstr>
      <vt:lpstr>XE 설치 오류</vt:lpstr>
      <vt:lpstr>XE 설치 오류</vt:lpstr>
      <vt:lpstr>XE 설치 오류</vt:lpstr>
      <vt:lpstr>XE 설치 오류</vt:lpstr>
      <vt:lpstr>XE 설치 오류</vt:lpstr>
      <vt:lpstr>XE 설치 오류</vt:lpstr>
      <vt:lpstr>XE 설치 오류</vt:lpstr>
      <vt:lpstr>XE 설치 오류</vt:lpstr>
      <vt:lpstr>XE 설치 오류</vt:lpstr>
      <vt:lpstr>XE 설치 오류</vt:lpstr>
      <vt:lpstr>XE 설치 오류</vt:lpstr>
      <vt:lpstr>XE 설치 오류</vt:lpstr>
      <vt:lpstr>XE 설치 오류</vt:lpstr>
      <vt:lpstr>XE 설치 오류</vt:lpstr>
      <vt:lpstr>XE 설치 오류 </vt:lpstr>
      <vt:lpstr>XE 설치 오류 </vt:lpstr>
      <vt:lpstr>XE 설치 오류 </vt:lpstr>
      <vt:lpstr>XE 설치 오류 </vt:lpstr>
      <vt:lpstr>XE 설치 오류 </vt:lpstr>
      <vt:lpstr>XE 설치 오류 </vt:lpstr>
      <vt:lpstr>XE 설치  </vt:lpstr>
      <vt:lpstr>XE 설치 </vt:lpstr>
      <vt:lpstr>XE 설치</vt:lpstr>
      <vt:lpstr>XE 설치</vt:lpstr>
      <vt:lpstr>XE 설치</vt:lpstr>
      <vt:lpstr>XE – 메뉴 추가</vt:lpstr>
      <vt:lpstr>XE - 메뉴 추가</vt:lpstr>
      <vt:lpstr>XE - 메뉴 추가</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ehee0</dc:creator>
  <cp:lastModifiedBy>KITRI</cp:lastModifiedBy>
  <cp:revision>128</cp:revision>
  <dcterms:created xsi:type="dcterms:W3CDTF">2020-10-07T11:57:36Z</dcterms:created>
  <dcterms:modified xsi:type="dcterms:W3CDTF">2020-11-19T03:52:22Z</dcterms:modified>
</cp:coreProperties>
</file>